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57.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1" r:id="rId2"/>
  </p:sldMasterIdLst>
  <p:notesMasterIdLst>
    <p:notesMasterId r:id="rId74"/>
  </p:notesMasterIdLst>
  <p:handoutMasterIdLst>
    <p:handoutMasterId r:id="rId75"/>
  </p:handoutMasterIdLst>
  <p:sldIdLst>
    <p:sldId id="256" r:id="rId3"/>
    <p:sldId id="257" r:id="rId4"/>
    <p:sldId id="258" r:id="rId5"/>
    <p:sldId id="282" r:id="rId6"/>
    <p:sldId id="292" r:id="rId7"/>
    <p:sldId id="293" r:id="rId8"/>
    <p:sldId id="294" r:id="rId9"/>
    <p:sldId id="295" r:id="rId10"/>
    <p:sldId id="297" r:id="rId11"/>
    <p:sldId id="296"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 id="317" r:id="rId32"/>
    <p:sldId id="318" r:id="rId33"/>
    <p:sldId id="319" r:id="rId34"/>
    <p:sldId id="320" r:id="rId35"/>
    <p:sldId id="321" r:id="rId36"/>
    <p:sldId id="322" r:id="rId37"/>
    <p:sldId id="323" r:id="rId38"/>
    <p:sldId id="324" r:id="rId39"/>
    <p:sldId id="325" r:id="rId40"/>
    <p:sldId id="326" r:id="rId41"/>
    <p:sldId id="327" r:id="rId42"/>
    <p:sldId id="329" r:id="rId43"/>
    <p:sldId id="330" r:id="rId44"/>
    <p:sldId id="331" r:id="rId45"/>
    <p:sldId id="332" r:id="rId46"/>
    <p:sldId id="333" r:id="rId47"/>
    <p:sldId id="334" r:id="rId48"/>
    <p:sldId id="335" r:id="rId49"/>
    <p:sldId id="336" r:id="rId50"/>
    <p:sldId id="337" r:id="rId51"/>
    <p:sldId id="338" r:id="rId52"/>
    <p:sldId id="339" r:id="rId53"/>
    <p:sldId id="340" r:id="rId54"/>
    <p:sldId id="341" r:id="rId55"/>
    <p:sldId id="342" r:id="rId56"/>
    <p:sldId id="343" r:id="rId57"/>
    <p:sldId id="344" r:id="rId58"/>
    <p:sldId id="345" r:id="rId59"/>
    <p:sldId id="346" r:id="rId60"/>
    <p:sldId id="347" r:id="rId61"/>
    <p:sldId id="348" r:id="rId62"/>
    <p:sldId id="349" r:id="rId63"/>
    <p:sldId id="350" r:id="rId64"/>
    <p:sldId id="351" r:id="rId65"/>
    <p:sldId id="352" r:id="rId66"/>
    <p:sldId id="353" r:id="rId67"/>
    <p:sldId id="354" r:id="rId68"/>
    <p:sldId id="355" r:id="rId69"/>
    <p:sldId id="356" r:id="rId70"/>
    <p:sldId id="357" r:id="rId71"/>
    <p:sldId id="358" r:id="rId72"/>
    <p:sldId id="359" r:id="rId73"/>
  </p:sldIdLst>
  <p:sldSz cx="12192000" cy="6858000"/>
  <p:notesSz cx="6858000" cy="9144000"/>
  <p:custDataLst>
    <p:tags r:id="rId76"/>
  </p:custDataLst>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483" userDrawn="1">
          <p15:clr>
            <a:srgbClr val="A4A3A4"/>
          </p15:clr>
        </p15:guide>
        <p15:guide id="3"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4363"/>
    <a:srgbClr val="F23633"/>
    <a:srgbClr val="466795"/>
    <a:srgbClr val="0D4E7D"/>
    <a:srgbClr val="1470B8"/>
    <a:srgbClr val="F33634"/>
    <a:srgbClr val="0937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10" d="100"/>
          <a:sy n="110" d="100"/>
        </p:scale>
        <p:origin x="558" y="78"/>
      </p:cViewPr>
      <p:guideLst>
        <p:guide orient="horz" pos="2160"/>
        <p:guide pos="483"/>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2025/8/3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3351503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C27594D4-13B3-4377-A76D-2B9B0B89D7B2}" type="datetimeFigureOut">
              <a:rPr lang="zh-CN" altLang="en-US"/>
              <a:t>2025/8/3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ea typeface="+mn-ea"/>
              </a:defRPr>
            </a:lvl1pPr>
          </a:lstStyle>
          <a:p>
            <a:pPr>
              <a:defRPr/>
            </a:pPr>
            <a:fld id="{60B23ACF-673C-4D11-BBBA-7BB706B159AF}" type="slidenum">
              <a:rPr lang="zh-CN" altLang="en-US"/>
              <a:t>‹#›</a:t>
            </a:fld>
            <a:endParaRPr lang="zh-CN" altLang="en-US"/>
          </a:p>
        </p:txBody>
      </p:sp>
    </p:spTree>
    <p:extLst>
      <p:ext uri="{BB962C8B-B14F-4D97-AF65-F5344CB8AC3E}">
        <p14:creationId xmlns:p14="http://schemas.microsoft.com/office/powerpoint/2010/main" val="4229192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12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1302643-2152-4BE9-AB00-1723C315CF72}" type="slidenum">
              <a:rPr lang="zh-CN" altLang="en-US"/>
              <a:t>1</a:t>
            </a:fld>
            <a:endParaRPr lang="zh-CN" altLang="en-US"/>
          </a:p>
        </p:txBody>
      </p:sp>
    </p:spTree>
    <p:extLst>
      <p:ext uri="{BB962C8B-B14F-4D97-AF65-F5344CB8AC3E}">
        <p14:creationId xmlns:p14="http://schemas.microsoft.com/office/powerpoint/2010/main" val="2587220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2355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FF5A7B7D-1386-462F-88E3-4F7A7FE80C8D}" type="slidenum">
              <a:rPr kumimoji="1" lang="zh-CN" altLang="en-US"/>
              <a:t>10</a:t>
            </a:fld>
            <a:endParaRPr kumimoji="1" lang="zh-CN" altLang="en-US"/>
          </a:p>
        </p:txBody>
      </p:sp>
    </p:spTree>
    <p:extLst>
      <p:ext uri="{BB962C8B-B14F-4D97-AF65-F5344CB8AC3E}">
        <p14:creationId xmlns:p14="http://schemas.microsoft.com/office/powerpoint/2010/main" val="2643237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560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2560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304D619-2FC3-423C-AD77-E9B9FA5A90D2}" type="slidenum">
              <a:rPr kumimoji="1" lang="zh-CN" altLang="en-US"/>
              <a:t>11</a:t>
            </a:fld>
            <a:endParaRPr kumimoji="1" lang="zh-CN" altLang="en-US"/>
          </a:p>
        </p:txBody>
      </p:sp>
    </p:spTree>
    <p:extLst>
      <p:ext uri="{BB962C8B-B14F-4D97-AF65-F5344CB8AC3E}">
        <p14:creationId xmlns:p14="http://schemas.microsoft.com/office/powerpoint/2010/main" val="1265207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765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2765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5A79F2D4-B3DC-4980-84B1-4B3F0692AC6F}" type="slidenum">
              <a:rPr kumimoji="1" lang="zh-CN" altLang="en-US"/>
              <a:t>12</a:t>
            </a:fld>
            <a:endParaRPr kumimoji="1" lang="zh-CN" altLang="en-US"/>
          </a:p>
        </p:txBody>
      </p:sp>
    </p:spTree>
    <p:extLst>
      <p:ext uri="{BB962C8B-B14F-4D97-AF65-F5344CB8AC3E}">
        <p14:creationId xmlns:p14="http://schemas.microsoft.com/office/powerpoint/2010/main" val="3135563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969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2970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73871DA4-2C3D-4EDF-BA55-3DB3AB020BA4}" type="slidenum">
              <a:rPr kumimoji="1" lang="zh-CN" altLang="en-US"/>
              <a:t>13</a:t>
            </a:fld>
            <a:endParaRPr kumimoji="1" lang="zh-CN" altLang="en-US"/>
          </a:p>
        </p:txBody>
      </p:sp>
    </p:spTree>
    <p:extLst>
      <p:ext uri="{BB962C8B-B14F-4D97-AF65-F5344CB8AC3E}">
        <p14:creationId xmlns:p14="http://schemas.microsoft.com/office/powerpoint/2010/main" val="1191448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174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174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44F32652-FA60-477C-9270-36E3F6F96083}" type="slidenum">
              <a:rPr kumimoji="1" lang="zh-CN" altLang="en-US"/>
              <a:t>14</a:t>
            </a:fld>
            <a:endParaRPr kumimoji="1" lang="zh-CN" altLang="en-US"/>
          </a:p>
        </p:txBody>
      </p:sp>
    </p:spTree>
    <p:extLst>
      <p:ext uri="{BB962C8B-B14F-4D97-AF65-F5344CB8AC3E}">
        <p14:creationId xmlns:p14="http://schemas.microsoft.com/office/powerpoint/2010/main" val="226895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37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0D2AE21A-7229-4080-A5A7-C39C22F0AEE4}" type="slidenum">
              <a:rPr kumimoji="1" lang="zh-CN" altLang="en-US"/>
              <a:t>15</a:t>
            </a:fld>
            <a:endParaRPr kumimoji="1" lang="zh-CN" altLang="en-US"/>
          </a:p>
        </p:txBody>
      </p:sp>
    </p:spTree>
    <p:extLst>
      <p:ext uri="{BB962C8B-B14F-4D97-AF65-F5344CB8AC3E}">
        <p14:creationId xmlns:p14="http://schemas.microsoft.com/office/powerpoint/2010/main" val="123148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584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58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3ABCBC60-0683-4943-98FB-AD1247243C20}" type="slidenum">
              <a:rPr kumimoji="1" lang="zh-CN" altLang="en-US"/>
              <a:t>16</a:t>
            </a:fld>
            <a:endParaRPr kumimoji="1" lang="zh-CN" altLang="en-US"/>
          </a:p>
        </p:txBody>
      </p:sp>
    </p:spTree>
    <p:extLst>
      <p:ext uri="{BB962C8B-B14F-4D97-AF65-F5344CB8AC3E}">
        <p14:creationId xmlns:p14="http://schemas.microsoft.com/office/powerpoint/2010/main" val="3543466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89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045EF6E4-60F0-46D9-8264-45EC29975122}" type="slidenum">
              <a:rPr kumimoji="1" lang="zh-CN" altLang="en-US"/>
              <a:t>17</a:t>
            </a:fld>
            <a:endParaRPr kumimoji="1" lang="zh-CN" altLang="en-US"/>
          </a:p>
        </p:txBody>
      </p:sp>
    </p:spTree>
    <p:extLst>
      <p:ext uri="{BB962C8B-B14F-4D97-AF65-F5344CB8AC3E}">
        <p14:creationId xmlns:p14="http://schemas.microsoft.com/office/powerpoint/2010/main" val="805276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99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FB38B797-9949-4D81-A29D-4146978B11C6}" type="slidenum">
              <a:rPr kumimoji="1" lang="zh-CN" altLang="en-US"/>
              <a:t>18</a:t>
            </a:fld>
            <a:endParaRPr kumimoji="1" lang="zh-CN" altLang="en-US"/>
          </a:p>
        </p:txBody>
      </p:sp>
    </p:spTree>
    <p:extLst>
      <p:ext uri="{BB962C8B-B14F-4D97-AF65-F5344CB8AC3E}">
        <p14:creationId xmlns:p14="http://schemas.microsoft.com/office/powerpoint/2010/main" val="3676274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198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4198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7CF39BC-6213-44F1-8900-E0EC77BDA1CD}" type="slidenum">
              <a:rPr kumimoji="1" lang="zh-CN" altLang="en-US"/>
              <a:t>19</a:t>
            </a:fld>
            <a:endParaRPr kumimoji="1" lang="zh-CN" altLang="en-US"/>
          </a:p>
        </p:txBody>
      </p:sp>
    </p:spTree>
    <p:extLst>
      <p:ext uri="{BB962C8B-B14F-4D97-AF65-F5344CB8AC3E}">
        <p14:creationId xmlns:p14="http://schemas.microsoft.com/office/powerpoint/2010/main" val="3696767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17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71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458D7571-088B-471A-85AA-7B302F6085D2}" type="slidenum">
              <a:rPr lang="zh-CN" altLang="en-US"/>
              <a:t>2</a:t>
            </a:fld>
            <a:endParaRPr lang="zh-CN" altLang="en-US"/>
          </a:p>
        </p:txBody>
      </p:sp>
    </p:spTree>
    <p:extLst>
      <p:ext uri="{BB962C8B-B14F-4D97-AF65-F5344CB8AC3E}">
        <p14:creationId xmlns:p14="http://schemas.microsoft.com/office/powerpoint/2010/main" val="273939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403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4403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E2DF6148-495A-4F96-A721-CE64082FABC1}" type="slidenum">
              <a:rPr kumimoji="1" lang="zh-CN" altLang="en-US"/>
              <a:t>20</a:t>
            </a:fld>
            <a:endParaRPr kumimoji="1" lang="zh-CN" altLang="en-US"/>
          </a:p>
        </p:txBody>
      </p:sp>
    </p:spTree>
    <p:extLst>
      <p:ext uri="{BB962C8B-B14F-4D97-AF65-F5344CB8AC3E}">
        <p14:creationId xmlns:p14="http://schemas.microsoft.com/office/powerpoint/2010/main" val="1584067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608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4608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3F97109-23A8-482E-B4B5-9C36A29B2465}" type="slidenum">
              <a:rPr kumimoji="1" lang="zh-CN" altLang="en-US"/>
              <a:t>21</a:t>
            </a:fld>
            <a:endParaRPr kumimoji="1" lang="zh-CN" altLang="en-US"/>
          </a:p>
        </p:txBody>
      </p:sp>
    </p:spTree>
    <p:extLst>
      <p:ext uri="{BB962C8B-B14F-4D97-AF65-F5344CB8AC3E}">
        <p14:creationId xmlns:p14="http://schemas.microsoft.com/office/powerpoint/2010/main" val="3472201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813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4813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40CC5B8-B78E-4E10-8D21-56F41430F7C6}" type="slidenum">
              <a:rPr kumimoji="1" lang="zh-CN" altLang="en-US"/>
              <a:t>22</a:t>
            </a:fld>
            <a:endParaRPr kumimoji="1" lang="zh-CN" altLang="en-US"/>
          </a:p>
        </p:txBody>
      </p:sp>
    </p:spTree>
    <p:extLst>
      <p:ext uri="{BB962C8B-B14F-4D97-AF65-F5344CB8AC3E}">
        <p14:creationId xmlns:p14="http://schemas.microsoft.com/office/powerpoint/2010/main" val="38624211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017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018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615F6F4D-195A-4933-81EB-77D70D124B40}" type="slidenum">
              <a:rPr kumimoji="1" lang="zh-CN" altLang="en-US"/>
              <a:t>23</a:t>
            </a:fld>
            <a:endParaRPr kumimoji="1" lang="zh-CN" altLang="en-US"/>
          </a:p>
        </p:txBody>
      </p:sp>
    </p:spTree>
    <p:extLst>
      <p:ext uri="{BB962C8B-B14F-4D97-AF65-F5344CB8AC3E}">
        <p14:creationId xmlns:p14="http://schemas.microsoft.com/office/powerpoint/2010/main" val="488420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222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222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12C2D8C-ADC0-43E5-B8B2-265AD4A190C6}" type="slidenum">
              <a:rPr kumimoji="1" lang="zh-CN" altLang="en-US"/>
              <a:t>24</a:t>
            </a:fld>
            <a:endParaRPr kumimoji="1" lang="zh-CN" altLang="en-US"/>
          </a:p>
        </p:txBody>
      </p:sp>
    </p:spTree>
    <p:extLst>
      <p:ext uri="{BB962C8B-B14F-4D97-AF65-F5344CB8AC3E}">
        <p14:creationId xmlns:p14="http://schemas.microsoft.com/office/powerpoint/2010/main" val="2817969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427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42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0C3A02A-46AC-4C55-A2A0-EDD052A06C50}" type="slidenum">
              <a:rPr kumimoji="1" lang="zh-CN" altLang="en-US"/>
              <a:t>25</a:t>
            </a:fld>
            <a:endParaRPr kumimoji="1" lang="zh-CN" altLang="en-US"/>
          </a:p>
        </p:txBody>
      </p:sp>
    </p:spTree>
    <p:extLst>
      <p:ext uri="{BB962C8B-B14F-4D97-AF65-F5344CB8AC3E}">
        <p14:creationId xmlns:p14="http://schemas.microsoft.com/office/powerpoint/2010/main" val="6532680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632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632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59BC3C68-2930-44D1-BC48-D9062C0C3F5C}" type="slidenum">
              <a:rPr kumimoji="1" lang="zh-CN" altLang="en-US"/>
              <a:t>26</a:t>
            </a:fld>
            <a:endParaRPr kumimoji="1" lang="zh-CN" altLang="en-US"/>
          </a:p>
        </p:txBody>
      </p:sp>
    </p:spTree>
    <p:extLst>
      <p:ext uri="{BB962C8B-B14F-4D97-AF65-F5344CB8AC3E}">
        <p14:creationId xmlns:p14="http://schemas.microsoft.com/office/powerpoint/2010/main" val="3427294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837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583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F0F4A9F4-EFA4-4FF3-BF60-1710597226B0}" type="slidenum">
              <a:rPr kumimoji="1" lang="zh-CN" altLang="en-US"/>
              <a:t>27</a:t>
            </a:fld>
            <a:endParaRPr kumimoji="1" lang="zh-CN" altLang="en-US"/>
          </a:p>
        </p:txBody>
      </p:sp>
    </p:spTree>
    <p:extLst>
      <p:ext uri="{BB962C8B-B14F-4D97-AF65-F5344CB8AC3E}">
        <p14:creationId xmlns:p14="http://schemas.microsoft.com/office/powerpoint/2010/main" val="327775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041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462CDCA4-DDF5-4181-AED5-50254A38E4EC}" type="slidenum">
              <a:rPr kumimoji="1" lang="zh-CN" altLang="en-US"/>
              <a:t>28</a:t>
            </a:fld>
            <a:endParaRPr kumimoji="1" lang="zh-CN" altLang="en-US"/>
          </a:p>
        </p:txBody>
      </p:sp>
    </p:spTree>
    <p:extLst>
      <p:ext uri="{BB962C8B-B14F-4D97-AF65-F5344CB8AC3E}">
        <p14:creationId xmlns:p14="http://schemas.microsoft.com/office/powerpoint/2010/main" val="1290386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246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43517FBC-6242-4039-8FF8-F7F2ACBFAB3F}" type="slidenum">
              <a:rPr kumimoji="1" lang="zh-CN" altLang="en-US"/>
              <a:t>29</a:t>
            </a:fld>
            <a:endParaRPr kumimoji="1" lang="zh-CN" altLang="en-US"/>
          </a:p>
        </p:txBody>
      </p:sp>
    </p:spTree>
    <p:extLst>
      <p:ext uri="{BB962C8B-B14F-4D97-AF65-F5344CB8AC3E}">
        <p14:creationId xmlns:p14="http://schemas.microsoft.com/office/powerpoint/2010/main" val="406327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21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92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FAB3969D-495E-48EF-AA35-0AD6DD42AE32}" type="slidenum">
              <a:rPr lang="zh-CN" altLang="en-US"/>
              <a:t>3</a:t>
            </a:fld>
            <a:endParaRPr lang="zh-CN" altLang="en-US"/>
          </a:p>
        </p:txBody>
      </p:sp>
    </p:spTree>
    <p:extLst>
      <p:ext uri="{BB962C8B-B14F-4D97-AF65-F5344CB8AC3E}">
        <p14:creationId xmlns:p14="http://schemas.microsoft.com/office/powerpoint/2010/main" val="3999024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451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6451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F4931C8-D17A-443F-878E-64F1B39464FC}" type="slidenum">
              <a:rPr kumimoji="1" lang="zh-CN" altLang="en-US"/>
              <a:t>30</a:t>
            </a:fld>
            <a:endParaRPr kumimoji="1" lang="zh-CN" altLang="en-US"/>
          </a:p>
        </p:txBody>
      </p:sp>
    </p:spTree>
    <p:extLst>
      <p:ext uri="{BB962C8B-B14F-4D97-AF65-F5344CB8AC3E}">
        <p14:creationId xmlns:p14="http://schemas.microsoft.com/office/powerpoint/2010/main" val="19811055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656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665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FD7705B-2C0B-4615-9271-C0429F2A99C7}" type="slidenum">
              <a:rPr kumimoji="1" lang="zh-CN" altLang="en-US"/>
              <a:t>31</a:t>
            </a:fld>
            <a:endParaRPr kumimoji="1" lang="zh-CN" altLang="en-US"/>
          </a:p>
        </p:txBody>
      </p:sp>
    </p:spTree>
    <p:extLst>
      <p:ext uri="{BB962C8B-B14F-4D97-AF65-F5344CB8AC3E}">
        <p14:creationId xmlns:p14="http://schemas.microsoft.com/office/powerpoint/2010/main" val="766414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861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686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8E6255D0-FFA9-4471-ACEF-D67FB90EFE42}" type="slidenum">
              <a:rPr kumimoji="1" lang="zh-CN" altLang="en-US"/>
              <a:t>32</a:t>
            </a:fld>
            <a:endParaRPr kumimoji="1" lang="zh-CN" altLang="en-US"/>
          </a:p>
        </p:txBody>
      </p:sp>
    </p:spTree>
    <p:extLst>
      <p:ext uri="{BB962C8B-B14F-4D97-AF65-F5344CB8AC3E}">
        <p14:creationId xmlns:p14="http://schemas.microsoft.com/office/powerpoint/2010/main" val="520965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065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706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56764925-EF52-4055-8BAB-73CDFADFA4DE}" type="slidenum">
              <a:rPr kumimoji="1" lang="zh-CN" altLang="en-US"/>
              <a:t>33</a:t>
            </a:fld>
            <a:endParaRPr kumimoji="1" lang="zh-CN" altLang="en-US"/>
          </a:p>
        </p:txBody>
      </p:sp>
    </p:spTree>
    <p:extLst>
      <p:ext uri="{BB962C8B-B14F-4D97-AF65-F5344CB8AC3E}">
        <p14:creationId xmlns:p14="http://schemas.microsoft.com/office/powerpoint/2010/main" val="4079242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270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727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DEA02F38-0996-44F8-99BE-619480A17C53}" type="slidenum">
              <a:rPr kumimoji="1" lang="zh-CN" altLang="en-US"/>
              <a:t>34</a:t>
            </a:fld>
            <a:endParaRPr kumimoji="1" lang="zh-CN" altLang="en-US"/>
          </a:p>
        </p:txBody>
      </p:sp>
    </p:spTree>
    <p:extLst>
      <p:ext uri="{BB962C8B-B14F-4D97-AF65-F5344CB8AC3E}">
        <p14:creationId xmlns:p14="http://schemas.microsoft.com/office/powerpoint/2010/main" val="7494527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475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7475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FB2E4526-F8CE-4A4B-8891-4AE3893C3097}" type="slidenum">
              <a:rPr kumimoji="1" lang="zh-CN" altLang="en-US"/>
              <a:t>35</a:t>
            </a:fld>
            <a:endParaRPr kumimoji="1" lang="zh-CN" altLang="en-US"/>
          </a:p>
        </p:txBody>
      </p:sp>
    </p:spTree>
    <p:extLst>
      <p:ext uri="{BB962C8B-B14F-4D97-AF65-F5344CB8AC3E}">
        <p14:creationId xmlns:p14="http://schemas.microsoft.com/office/powerpoint/2010/main" val="2985679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680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7680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36DCC19E-CE48-47AD-BB7C-65B6E83C3571}" type="slidenum">
              <a:rPr kumimoji="1" lang="zh-CN" altLang="en-US"/>
              <a:t>36</a:t>
            </a:fld>
            <a:endParaRPr kumimoji="1" lang="zh-CN" altLang="en-US"/>
          </a:p>
        </p:txBody>
      </p:sp>
    </p:spTree>
    <p:extLst>
      <p:ext uri="{BB962C8B-B14F-4D97-AF65-F5344CB8AC3E}">
        <p14:creationId xmlns:p14="http://schemas.microsoft.com/office/powerpoint/2010/main" val="4128299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885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7885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4A85D0A-477F-4514-8C52-2909B5BBB7A8}" type="slidenum">
              <a:rPr lang="zh-CN" altLang="en-US"/>
              <a:t>37</a:t>
            </a:fld>
            <a:endParaRPr lang="zh-CN" altLang="en-US"/>
          </a:p>
        </p:txBody>
      </p:sp>
    </p:spTree>
    <p:extLst>
      <p:ext uri="{BB962C8B-B14F-4D97-AF65-F5344CB8AC3E}">
        <p14:creationId xmlns:p14="http://schemas.microsoft.com/office/powerpoint/2010/main" val="1830050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089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8090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06BEA8B0-C64B-42E8-B65B-EFD6A21169EC}" type="slidenum">
              <a:rPr kumimoji="1" lang="zh-CN" altLang="en-US"/>
              <a:t>38</a:t>
            </a:fld>
            <a:endParaRPr kumimoji="1" lang="zh-CN" altLang="en-US"/>
          </a:p>
        </p:txBody>
      </p:sp>
    </p:spTree>
    <p:extLst>
      <p:ext uri="{BB962C8B-B14F-4D97-AF65-F5344CB8AC3E}">
        <p14:creationId xmlns:p14="http://schemas.microsoft.com/office/powerpoint/2010/main" val="4199353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294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8294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80F9ECD4-38A9-445D-89EA-103D2973E2B3}" type="slidenum">
              <a:rPr kumimoji="1" lang="zh-CN" altLang="en-US"/>
              <a:t>39</a:t>
            </a:fld>
            <a:endParaRPr kumimoji="1" lang="zh-CN" altLang="en-US"/>
          </a:p>
        </p:txBody>
      </p:sp>
    </p:spTree>
    <p:extLst>
      <p:ext uri="{BB962C8B-B14F-4D97-AF65-F5344CB8AC3E}">
        <p14:creationId xmlns:p14="http://schemas.microsoft.com/office/powerpoint/2010/main" val="855649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26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12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A907C27-7465-4E61-A2F2-6ADEE31B81DA}" type="slidenum">
              <a:rPr kumimoji="1" lang="zh-CN" altLang="en-US"/>
              <a:t>4</a:t>
            </a:fld>
            <a:endParaRPr kumimoji="1" lang="zh-CN" altLang="en-US"/>
          </a:p>
        </p:txBody>
      </p:sp>
    </p:spTree>
    <p:extLst>
      <p:ext uri="{BB962C8B-B14F-4D97-AF65-F5344CB8AC3E}">
        <p14:creationId xmlns:p14="http://schemas.microsoft.com/office/powerpoint/2010/main" val="16024704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499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849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6DEB6E6C-4E57-43CA-BEB4-CBBBBF0508FB}" type="slidenum">
              <a:rPr kumimoji="1" lang="zh-CN" altLang="en-US"/>
              <a:t>40</a:t>
            </a:fld>
            <a:endParaRPr kumimoji="1" lang="zh-CN" altLang="en-US"/>
          </a:p>
        </p:txBody>
      </p:sp>
    </p:spTree>
    <p:extLst>
      <p:ext uri="{BB962C8B-B14F-4D97-AF65-F5344CB8AC3E}">
        <p14:creationId xmlns:p14="http://schemas.microsoft.com/office/powerpoint/2010/main" val="10213174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704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870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C2C1BE1-65BE-4C51-AAFD-527BFD76FE5A}" type="slidenum">
              <a:rPr kumimoji="1" lang="zh-CN" altLang="en-US"/>
              <a:t>41</a:t>
            </a:fld>
            <a:endParaRPr kumimoji="1" lang="zh-CN" altLang="en-US"/>
          </a:p>
        </p:txBody>
      </p:sp>
    </p:spTree>
    <p:extLst>
      <p:ext uri="{BB962C8B-B14F-4D97-AF65-F5344CB8AC3E}">
        <p14:creationId xmlns:p14="http://schemas.microsoft.com/office/powerpoint/2010/main" val="24922496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909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890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D3DA1B91-D612-4427-9894-11B168F18EBA}" type="slidenum">
              <a:rPr kumimoji="1" lang="zh-CN" altLang="en-US"/>
              <a:t>42</a:t>
            </a:fld>
            <a:endParaRPr kumimoji="1" lang="zh-CN" altLang="en-US"/>
          </a:p>
        </p:txBody>
      </p:sp>
    </p:spTree>
    <p:extLst>
      <p:ext uri="{BB962C8B-B14F-4D97-AF65-F5344CB8AC3E}">
        <p14:creationId xmlns:p14="http://schemas.microsoft.com/office/powerpoint/2010/main" val="27236995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113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911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EDD20DC4-DD50-4F89-A447-ED0DE8C8F70B}" type="slidenum">
              <a:rPr kumimoji="1" lang="zh-CN" altLang="en-US"/>
              <a:t>43</a:t>
            </a:fld>
            <a:endParaRPr kumimoji="1" lang="zh-CN" altLang="en-US"/>
          </a:p>
        </p:txBody>
      </p:sp>
    </p:spTree>
    <p:extLst>
      <p:ext uri="{BB962C8B-B14F-4D97-AF65-F5344CB8AC3E}">
        <p14:creationId xmlns:p14="http://schemas.microsoft.com/office/powerpoint/2010/main" val="42721053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318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9318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D0B410E-D932-4359-9239-A08CD494EB92}" type="slidenum">
              <a:rPr kumimoji="1" lang="zh-CN" altLang="en-US"/>
              <a:t>44</a:t>
            </a:fld>
            <a:endParaRPr kumimoji="1" lang="zh-CN" altLang="en-US"/>
          </a:p>
        </p:txBody>
      </p:sp>
    </p:spTree>
    <p:extLst>
      <p:ext uri="{BB962C8B-B14F-4D97-AF65-F5344CB8AC3E}">
        <p14:creationId xmlns:p14="http://schemas.microsoft.com/office/powerpoint/2010/main" val="42383309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523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9523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FFC055C2-C5C8-4291-9393-A14CA91D95BC}" type="slidenum">
              <a:rPr kumimoji="1" lang="zh-CN" altLang="en-US"/>
              <a:t>45</a:t>
            </a:fld>
            <a:endParaRPr kumimoji="1" lang="zh-CN" altLang="en-US"/>
          </a:p>
        </p:txBody>
      </p:sp>
    </p:spTree>
    <p:extLst>
      <p:ext uri="{BB962C8B-B14F-4D97-AF65-F5344CB8AC3E}">
        <p14:creationId xmlns:p14="http://schemas.microsoft.com/office/powerpoint/2010/main" val="8801154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728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9728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AA79C997-651B-4D6F-A45E-4E8D45AF77AE}" type="slidenum">
              <a:rPr kumimoji="1" lang="zh-CN" altLang="en-US"/>
              <a:t>46</a:t>
            </a:fld>
            <a:endParaRPr kumimoji="1" lang="zh-CN" altLang="en-US"/>
          </a:p>
        </p:txBody>
      </p:sp>
    </p:spTree>
    <p:extLst>
      <p:ext uri="{BB962C8B-B14F-4D97-AF65-F5344CB8AC3E}">
        <p14:creationId xmlns:p14="http://schemas.microsoft.com/office/powerpoint/2010/main" val="21712672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933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9933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6CD35D19-C092-4DA5-926E-703B10D09892}" type="slidenum">
              <a:rPr kumimoji="1" lang="zh-CN" altLang="en-US"/>
              <a:t>47</a:t>
            </a:fld>
            <a:endParaRPr kumimoji="1" lang="zh-CN" altLang="en-US"/>
          </a:p>
        </p:txBody>
      </p:sp>
    </p:spTree>
    <p:extLst>
      <p:ext uri="{BB962C8B-B14F-4D97-AF65-F5344CB8AC3E}">
        <p14:creationId xmlns:p14="http://schemas.microsoft.com/office/powerpoint/2010/main" val="5359714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137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0138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F3BB8D69-9F3F-4F4A-8914-A19AFF6E78A3}" type="slidenum">
              <a:rPr kumimoji="1" lang="zh-CN" altLang="en-US"/>
              <a:t>48</a:t>
            </a:fld>
            <a:endParaRPr kumimoji="1" lang="zh-CN" altLang="en-US"/>
          </a:p>
        </p:txBody>
      </p:sp>
    </p:spTree>
    <p:extLst>
      <p:ext uri="{BB962C8B-B14F-4D97-AF65-F5344CB8AC3E}">
        <p14:creationId xmlns:p14="http://schemas.microsoft.com/office/powerpoint/2010/main" val="25050766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342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0342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C692AA8-B496-4002-9A2A-A22249222C1E}" type="slidenum">
              <a:rPr kumimoji="1" lang="zh-CN" altLang="en-US"/>
              <a:t>49</a:t>
            </a:fld>
            <a:endParaRPr kumimoji="1" lang="zh-CN" altLang="en-US"/>
          </a:p>
        </p:txBody>
      </p:sp>
    </p:spTree>
    <p:extLst>
      <p:ext uri="{BB962C8B-B14F-4D97-AF65-F5344CB8AC3E}">
        <p14:creationId xmlns:p14="http://schemas.microsoft.com/office/powerpoint/2010/main" val="7469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31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331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5D3B2A60-6821-4A34-8897-227BB21FB42E}" type="slidenum">
              <a:rPr kumimoji="1" lang="zh-CN" altLang="en-US"/>
              <a:t>5</a:t>
            </a:fld>
            <a:endParaRPr kumimoji="1" lang="zh-CN" altLang="en-US"/>
          </a:p>
        </p:txBody>
      </p:sp>
    </p:spTree>
    <p:extLst>
      <p:ext uri="{BB962C8B-B14F-4D97-AF65-F5344CB8AC3E}">
        <p14:creationId xmlns:p14="http://schemas.microsoft.com/office/powerpoint/2010/main" val="31669038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547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0547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6D945AF-CB64-456D-981D-7E2F3ACCF6FB}" type="slidenum">
              <a:rPr kumimoji="1" lang="zh-CN" altLang="en-US"/>
              <a:t>50</a:t>
            </a:fld>
            <a:endParaRPr kumimoji="1" lang="zh-CN" altLang="en-US"/>
          </a:p>
        </p:txBody>
      </p:sp>
    </p:spTree>
    <p:extLst>
      <p:ext uri="{BB962C8B-B14F-4D97-AF65-F5344CB8AC3E}">
        <p14:creationId xmlns:p14="http://schemas.microsoft.com/office/powerpoint/2010/main" val="42618635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752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0752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6DD8CC39-699C-4BBA-B480-B84A8510FE6E}" type="slidenum">
              <a:rPr kumimoji="1" lang="zh-CN" altLang="en-US"/>
              <a:t>51</a:t>
            </a:fld>
            <a:endParaRPr kumimoji="1" lang="zh-CN" altLang="en-US"/>
          </a:p>
        </p:txBody>
      </p:sp>
    </p:spTree>
    <p:extLst>
      <p:ext uri="{BB962C8B-B14F-4D97-AF65-F5344CB8AC3E}">
        <p14:creationId xmlns:p14="http://schemas.microsoft.com/office/powerpoint/2010/main" val="37138279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957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095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A2430960-0BFF-4282-ACC7-377058CBC5E7}" type="slidenum">
              <a:rPr kumimoji="1" lang="zh-CN" altLang="en-US"/>
              <a:t>52</a:t>
            </a:fld>
            <a:endParaRPr kumimoji="1" lang="zh-CN" altLang="en-US"/>
          </a:p>
        </p:txBody>
      </p:sp>
    </p:spTree>
    <p:extLst>
      <p:ext uri="{BB962C8B-B14F-4D97-AF65-F5344CB8AC3E}">
        <p14:creationId xmlns:p14="http://schemas.microsoft.com/office/powerpoint/2010/main" val="31259378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161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116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6E5BB535-84DF-4109-B187-795C8E2FAE7A}" type="slidenum">
              <a:rPr kumimoji="1" lang="zh-CN" altLang="en-US"/>
              <a:t>53</a:t>
            </a:fld>
            <a:endParaRPr kumimoji="1" lang="zh-CN" altLang="en-US"/>
          </a:p>
        </p:txBody>
      </p:sp>
    </p:spTree>
    <p:extLst>
      <p:ext uri="{BB962C8B-B14F-4D97-AF65-F5344CB8AC3E}">
        <p14:creationId xmlns:p14="http://schemas.microsoft.com/office/powerpoint/2010/main" val="29977975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366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136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F00FCB50-757A-4551-A06E-9BA1279B24D6}" type="slidenum">
              <a:rPr kumimoji="1" lang="zh-CN" altLang="en-US"/>
              <a:t>54</a:t>
            </a:fld>
            <a:endParaRPr kumimoji="1" lang="zh-CN" altLang="en-US"/>
          </a:p>
        </p:txBody>
      </p:sp>
    </p:spTree>
    <p:extLst>
      <p:ext uri="{BB962C8B-B14F-4D97-AF65-F5344CB8AC3E}">
        <p14:creationId xmlns:p14="http://schemas.microsoft.com/office/powerpoint/2010/main" val="31427137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1571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312A47F1-7344-4C3E-9508-06F85CFEA6E4}" type="slidenum">
              <a:rPr kumimoji="1" lang="zh-CN" altLang="en-US"/>
              <a:t>55</a:t>
            </a:fld>
            <a:endParaRPr kumimoji="1" lang="zh-CN" altLang="en-US"/>
          </a:p>
        </p:txBody>
      </p:sp>
    </p:spTree>
    <p:extLst>
      <p:ext uri="{BB962C8B-B14F-4D97-AF65-F5344CB8AC3E}">
        <p14:creationId xmlns:p14="http://schemas.microsoft.com/office/powerpoint/2010/main" val="34769956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776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177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DC7E56C3-2F97-4AA2-86D8-67ABEF24F03B}" type="slidenum">
              <a:rPr kumimoji="1" lang="zh-CN" altLang="en-US"/>
              <a:t>56</a:t>
            </a:fld>
            <a:endParaRPr kumimoji="1" lang="zh-CN" altLang="en-US"/>
          </a:p>
        </p:txBody>
      </p:sp>
    </p:spTree>
    <p:extLst>
      <p:ext uri="{BB962C8B-B14F-4D97-AF65-F5344CB8AC3E}">
        <p14:creationId xmlns:p14="http://schemas.microsoft.com/office/powerpoint/2010/main" val="4741326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981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198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600019C-4516-47A6-AC38-5A73228F8F3A}" type="slidenum">
              <a:rPr kumimoji="1" lang="zh-CN" altLang="en-US"/>
              <a:t>57</a:t>
            </a:fld>
            <a:endParaRPr kumimoji="1" lang="zh-CN" altLang="en-US"/>
          </a:p>
        </p:txBody>
      </p:sp>
    </p:spTree>
    <p:extLst>
      <p:ext uri="{BB962C8B-B14F-4D97-AF65-F5344CB8AC3E}">
        <p14:creationId xmlns:p14="http://schemas.microsoft.com/office/powerpoint/2010/main" val="26621196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185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218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70368E3-E145-4E47-8929-82E7A5824AF9}" type="slidenum">
              <a:rPr kumimoji="1" lang="zh-CN" altLang="en-US"/>
              <a:t>58</a:t>
            </a:fld>
            <a:endParaRPr kumimoji="1" lang="zh-CN" altLang="en-US"/>
          </a:p>
        </p:txBody>
      </p:sp>
    </p:spTree>
    <p:extLst>
      <p:ext uri="{BB962C8B-B14F-4D97-AF65-F5344CB8AC3E}">
        <p14:creationId xmlns:p14="http://schemas.microsoft.com/office/powerpoint/2010/main" val="19838109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390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239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7A190D52-1C05-4212-A5D7-AAC8CC0126E5}" type="slidenum">
              <a:rPr kumimoji="1" lang="zh-CN" altLang="en-US"/>
              <a:t>59</a:t>
            </a:fld>
            <a:endParaRPr kumimoji="1" lang="zh-CN" altLang="en-US"/>
          </a:p>
        </p:txBody>
      </p:sp>
    </p:spTree>
    <p:extLst>
      <p:ext uri="{BB962C8B-B14F-4D97-AF65-F5344CB8AC3E}">
        <p14:creationId xmlns:p14="http://schemas.microsoft.com/office/powerpoint/2010/main" val="3963867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36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53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4B2F0F5-9629-4427-AF28-2DE604B8A5B9}" type="slidenum">
              <a:rPr kumimoji="1" lang="zh-CN" altLang="en-US"/>
              <a:t>6</a:t>
            </a:fld>
            <a:endParaRPr kumimoji="1" lang="zh-CN" altLang="en-US"/>
          </a:p>
        </p:txBody>
      </p:sp>
    </p:spTree>
    <p:extLst>
      <p:ext uri="{BB962C8B-B14F-4D97-AF65-F5344CB8AC3E}">
        <p14:creationId xmlns:p14="http://schemas.microsoft.com/office/powerpoint/2010/main" val="3160542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595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2595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51789F1-ECC5-4D56-BA4C-5599F3C94388}" type="slidenum">
              <a:rPr lang="zh-CN" altLang="en-US"/>
              <a:t>60</a:t>
            </a:fld>
            <a:endParaRPr lang="zh-CN" altLang="en-US"/>
          </a:p>
        </p:txBody>
      </p:sp>
    </p:spTree>
    <p:extLst>
      <p:ext uri="{BB962C8B-B14F-4D97-AF65-F5344CB8AC3E}">
        <p14:creationId xmlns:p14="http://schemas.microsoft.com/office/powerpoint/2010/main" val="346218585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2800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2800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4E18593A-5FA9-4B33-89A4-4FF0C0DF8399}" type="slidenum">
              <a:rPr kumimoji="1" lang="zh-CN" altLang="en-US"/>
              <a:t>61</a:t>
            </a:fld>
            <a:endParaRPr kumimoji="1" lang="zh-CN" altLang="en-US"/>
          </a:p>
        </p:txBody>
      </p:sp>
    </p:spTree>
    <p:extLst>
      <p:ext uri="{BB962C8B-B14F-4D97-AF65-F5344CB8AC3E}">
        <p14:creationId xmlns:p14="http://schemas.microsoft.com/office/powerpoint/2010/main" val="18812096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005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3005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1A1722D-C412-439B-A850-46C1F3419766}" type="slidenum">
              <a:rPr kumimoji="1" lang="zh-CN" altLang="en-US"/>
              <a:t>62</a:t>
            </a:fld>
            <a:endParaRPr kumimoji="1" lang="zh-CN" altLang="en-US"/>
          </a:p>
        </p:txBody>
      </p:sp>
    </p:spTree>
    <p:extLst>
      <p:ext uri="{BB962C8B-B14F-4D97-AF65-F5344CB8AC3E}">
        <p14:creationId xmlns:p14="http://schemas.microsoft.com/office/powerpoint/2010/main" val="7775908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209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3210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E1C7C949-44A6-41DB-BA37-E759D6DFFBED}" type="slidenum">
              <a:rPr kumimoji="1" lang="zh-CN" altLang="en-US"/>
              <a:t>63</a:t>
            </a:fld>
            <a:endParaRPr kumimoji="1" lang="zh-CN" altLang="en-US"/>
          </a:p>
        </p:txBody>
      </p:sp>
    </p:spTree>
    <p:extLst>
      <p:ext uri="{BB962C8B-B14F-4D97-AF65-F5344CB8AC3E}">
        <p14:creationId xmlns:p14="http://schemas.microsoft.com/office/powerpoint/2010/main" val="32624576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414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3414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EBB8E58-EA7B-4C89-8300-063730F5CB2C}" type="slidenum">
              <a:rPr lang="zh-CN" altLang="en-US"/>
              <a:t>64</a:t>
            </a:fld>
            <a:endParaRPr lang="zh-CN" altLang="en-US"/>
          </a:p>
        </p:txBody>
      </p:sp>
    </p:spTree>
    <p:extLst>
      <p:ext uri="{BB962C8B-B14F-4D97-AF65-F5344CB8AC3E}">
        <p14:creationId xmlns:p14="http://schemas.microsoft.com/office/powerpoint/2010/main" val="25046555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619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3619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F950E426-842B-4AB5-9E81-E72E50699198}" type="slidenum">
              <a:rPr kumimoji="1" lang="zh-CN" altLang="en-US"/>
              <a:t>65</a:t>
            </a:fld>
            <a:endParaRPr kumimoji="1" lang="zh-CN" altLang="en-US"/>
          </a:p>
        </p:txBody>
      </p:sp>
    </p:spTree>
    <p:extLst>
      <p:ext uri="{BB962C8B-B14F-4D97-AF65-F5344CB8AC3E}">
        <p14:creationId xmlns:p14="http://schemas.microsoft.com/office/powerpoint/2010/main" val="14653660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3824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3824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3E80B319-C003-4652-B3F4-A5FB1B26929F}" type="slidenum">
              <a:rPr kumimoji="1" lang="zh-CN" altLang="en-US"/>
              <a:t>66</a:t>
            </a:fld>
            <a:endParaRPr kumimoji="1" lang="zh-CN" altLang="en-US"/>
          </a:p>
        </p:txBody>
      </p:sp>
    </p:spTree>
    <p:extLst>
      <p:ext uri="{BB962C8B-B14F-4D97-AF65-F5344CB8AC3E}">
        <p14:creationId xmlns:p14="http://schemas.microsoft.com/office/powerpoint/2010/main" val="39690152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029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402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D9FE8CD-9F42-4163-BFC7-B3AADC7786D5}" type="slidenum">
              <a:rPr kumimoji="1" lang="zh-CN" altLang="en-US"/>
              <a:t>67</a:t>
            </a:fld>
            <a:endParaRPr kumimoji="1" lang="zh-CN" altLang="en-US"/>
          </a:p>
        </p:txBody>
      </p:sp>
    </p:spTree>
    <p:extLst>
      <p:ext uri="{BB962C8B-B14F-4D97-AF65-F5344CB8AC3E}">
        <p14:creationId xmlns:p14="http://schemas.microsoft.com/office/powerpoint/2010/main" val="17691832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233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4234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D5A47E77-4A39-44E4-AE7F-8C63AD591486}" type="slidenum">
              <a:rPr kumimoji="1" lang="zh-CN" altLang="en-US"/>
              <a:t>68</a:t>
            </a:fld>
            <a:endParaRPr kumimoji="1" lang="zh-CN" altLang="en-US"/>
          </a:p>
        </p:txBody>
      </p:sp>
    </p:spTree>
    <p:extLst>
      <p:ext uri="{BB962C8B-B14F-4D97-AF65-F5344CB8AC3E}">
        <p14:creationId xmlns:p14="http://schemas.microsoft.com/office/powerpoint/2010/main" val="2618093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438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4438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89EC8508-0138-45A3-BAD6-F3D749155C04}" type="slidenum">
              <a:rPr kumimoji="1" lang="zh-CN" altLang="en-US"/>
              <a:t>69</a:t>
            </a:fld>
            <a:endParaRPr kumimoji="1" lang="zh-CN" altLang="en-US"/>
          </a:p>
        </p:txBody>
      </p:sp>
    </p:spTree>
    <p:extLst>
      <p:ext uri="{BB962C8B-B14F-4D97-AF65-F5344CB8AC3E}">
        <p14:creationId xmlns:p14="http://schemas.microsoft.com/office/powerpoint/2010/main" val="769262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41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93FA91BA-E4A3-4287-8F27-EEBA2A47EBC2}" type="slidenum">
              <a:rPr kumimoji="1" lang="zh-CN" altLang="en-US"/>
              <a:t>7</a:t>
            </a:fld>
            <a:endParaRPr kumimoji="1" lang="zh-CN" altLang="en-US"/>
          </a:p>
        </p:txBody>
      </p:sp>
    </p:spTree>
    <p:extLst>
      <p:ext uri="{BB962C8B-B14F-4D97-AF65-F5344CB8AC3E}">
        <p14:creationId xmlns:p14="http://schemas.microsoft.com/office/powerpoint/2010/main" val="5041223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6435"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46436"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C3987446-00E4-4046-A771-931AF6DBF3BF}" type="slidenum">
              <a:rPr kumimoji="1" lang="zh-CN" altLang="en-US"/>
              <a:t>70</a:t>
            </a:fld>
            <a:endParaRPr kumimoji="1" lang="zh-CN" altLang="en-US"/>
          </a:p>
        </p:txBody>
      </p:sp>
    </p:spTree>
    <p:extLst>
      <p:ext uri="{BB962C8B-B14F-4D97-AF65-F5344CB8AC3E}">
        <p14:creationId xmlns:p14="http://schemas.microsoft.com/office/powerpoint/2010/main" val="2672653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8483"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4848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BC0BCDE5-FABC-4082-A8A2-A93BF7BB80A8}" type="slidenum">
              <a:rPr lang="zh-CN" altLang="en-US"/>
              <a:t>71</a:t>
            </a:fld>
            <a:endParaRPr lang="zh-CN" altLang="en-US"/>
          </a:p>
        </p:txBody>
      </p:sp>
    </p:spTree>
    <p:extLst>
      <p:ext uri="{BB962C8B-B14F-4D97-AF65-F5344CB8AC3E}">
        <p14:creationId xmlns:p14="http://schemas.microsoft.com/office/powerpoint/2010/main" val="1268410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9459"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94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D1F82482-FD9B-4A4D-BD0C-65DFA5DD64D7}" type="slidenum">
              <a:rPr kumimoji="1" lang="zh-CN" altLang="en-US"/>
              <a:t>8</a:t>
            </a:fld>
            <a:endParaRPr kumimoji="1" lang="zh-CN" altLang="en-US"/>
          </a:p>
        </p:txBody>
      </p:sp>
    </p:spTree>
    <p:extLst>
      <p:ext uri="{BB962C8B-B14F-4D97-AF65-F5344CB8AC3E}">
        <p14:creationId xmlns:p14="http://schemas.microsoft.com/office/powerpoint/2010/main" val="3222358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150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2150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64DDF23B-E4C8-4E2B-998F-607F122D4142}" type="slidenum">
              <a:rPr lang="zh-CN" altLang="en-US"/>
              <a:t>9</a:t>
            </a:fld>
            <a:endParaRPr lang="zh-CN" altLang="en-US"/>
          </a:p>
        </p:txBody>
      </p:sp>
    </p:spTree>
    <p:extLst>
      <p:ext uri="{BB962C8B-B14F-4D97-AF65-F5344CB8AC3E}">
        <p14:creationId xmlns:p14="http://schemas.microsoft.com/office/powerpoint/2010/main" val="3553157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2.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2.xml"/><Relationship Id="rId5" Type="http://schemas.openxmlformats.org/officeDocument/2006/relationships/tags" Target="../tags/tag12.xml"/><Relationship Id="rId4" Type="http://schemas.openxmlformats.org/officeDocument/2006/relationships/tags" Target="../tags/tag1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2.xml"/><Relationship Id="rId5" Type="http://schemas.openxmlformats.org/officeDocument/2006/relationships/tags" Target="../tags/tag17.xml"/><Relationship Id="rId4"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2.xml"/><Relationship Id="rId5" Type="http://schemas.openxmlformats.org/officeDocument/2006/relationships/tags" Target="../tags/tag22.xml"/><Relationship Id="rId4" Type="http://schemas.openxmlformats.org/officeDocument/2006/relationships/tags" Target="../tags/tag2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2.xml"/><Relationship Id="rId4" Type="http://schemas.openxmlformats.org/officeDocument/2006/relationships/tags" Target="../tags/tag40.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slideMaster" Target="../slideMasters/slideMaster2.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Master" Target="../slideMasters/slideMaster2.xml"/><Relationship Id="rId4" Type="http://schemas.openxmlformats.org/officeDocument/2006/relationships/tags" Target="../tags/tag50.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Master" Target="../slideMasters/slideMaster2.xml"/><Relationship Id="rId5" Type="http://schemas.openxmlformats.org/officeDocument/2006/relationships/tags" Target="../tags/tag55.xml"/><Relationship Id="rId4" Type="http://schemas.openxmlformats.org/officeDocument/2006/relationships/tags" Target="../tags/tag5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6B29C29A-5714-4448-9A9D-84633A5DD01A}" type="datetimeFigureOut">
              <a:rPr lang="zh-CN" altLang="en-US"/>
              <a:t>2025/8/3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BEF69F7-5755-4CD3-925F-79FEBD56BFA4}" type="slidenum">
              <a:rPr lang="zh-CN" altLang="en-US"/>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25B0C15B-9F91-4ADB-98BD-9F3124F4E434}" type="datetimeFigureOut">
              <a:rPr lang="zh-CN" altLang="en-US"/>
              <a:t>2025/8/3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EC9F0B3-07C6-4081-846E-A917A0B1862B}" type="slidenum">
              <a:rPr lang="zh-CN" altLang="en-US"/>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734A0EFC-C4BE-4BE0-84B9-024955EC8576}" type="datetimeFigureOut">
              <a:rPr lang="zh-CN" altLang="en-US"/>
              <a:t>2025/8/3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5C053A9-6A4A-4ACE-82CD-7C617C3121FD}" type="slidenum">
              <a:rPr lang="zh-CN" altLang="en-US"/>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2025/8/3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pic>
        <p:nvPicPr>
          <p:cNvPr id="7" name="图片 6" descr="15"/>
          <p:cNvPicPr>
            <a:picLocks noChangeAspect="1"/>
          </p:cNvPicPr>
          <p:nvPr userDrawn="1"/>
        </p:nvPicPr>
        <p:blipFill>
          <a:blip r:embed="rId7"/>
          <a:stretch>
            <a:fillRect/>
          </a:stretch>
        </p:blipFill>
        <p:spPr>
          <a:xfrm>
            <a:off x="2560892" y="5688330"/>
            <a:ext cx="7063870" cy="47434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2025/8/3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2025/8/3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2025/8/3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2025/8/3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2025/8/3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350401"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2025/8/3</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2E33373B-6F08-4893-814B-54254CF6EADD}" type="datetimeFigureOut">
              <a:rPr lang="zh-CN" altLang="en-US"/>
              <a:t>2025/8/3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A3F614A-DE97-42E9-8CB2-A6DD8435AF50}" type="slidenum">
              <a:rPr lang="zh-CN" altLang="en-US"/>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2025/8/3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1"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2025/8/3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053B7C96-BE3E-4CAA-AEE8-7EE8BB1525A9}" type="datetimeFigureOut">
              <a:rPr lang="zh-CN" altLang="en-US"/>
              <a:t>2025/8/3</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42BD2F1-972B-4EEC-A217-4EBCE3B77C0F}" type="slidenum">
              <a:rPr lang="zh-CN" altLang="en-US"/>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EE2BFEC4-4BA5-456D-B063-A1F5A10634F1}" type="datetimeFigureOut">
              <a:rPr lang="zh-CN" altLang="en-US"/>
              <a:t>2025/8/3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01498E3D-4B0C-4EF4-A70A-29E7A9D165E6}" type="slidenum">
              <a:rPr lang="zh-CN" altLang="en-US"/>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4DA81883-2205-4218-805A-194CE31D8E1F}" type="datetimeFigureOut">
              <a:rPr lang="zh-CN" altLang="en-US"/>
              <a:t>2025/8/3</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4CC09BC3-0F89-48EA-83F3-D94B1B3ABCAB}" type="slidenum">
              <a:rPr lang="zh-CN" altLang="en-US"/>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9166375F-BFF5-4B35-B9FC-5F92FE4C76CB}" type="datetimeFigureOut">
              <a:rPr lang="zh-CN" altLang="en-US"/>
              <a:t>2025/8/3</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FE3E0FB0-C1D4-44E2-8DD7-B1E608B5E5B0}" type="slidenum">
              <a:rPr lang="zh-CN" altLang="en-US"/>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4B6BAB34-3715-40E0-8632-7819EE17D7A9}" type="datetimeFigureOut">
              <a:rPr lang="zh-CN" altLang="en-US"/>
              <a:t>2025/8/3</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88B075A6-C2F9-4914-8C3D-024478D3FA49}" type="slidenum">
              <a:rPr lang="zh-CN" altLang="en-US"/>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6FDFCB52-1CFF-4B93-8653-091FB488EB84}" type="datetimeFigureOut">
              <a:rPr lang="zh-CN" altLang="en-US"/>
              <a:t>2025/8/3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5D13BECC-FB64-4D11-A4DB-7A6F13F54EE7}" type="slidenum">
              <a:rPr lang="zh-CN" altLang="en-US"/>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fld id="{C915981A-8B64-4552-A767-AE8D151A351A}" type="datetimeFigureOut">
              <a:rPr lang="zh-CN" altLang="en-US"/>
              <a:t>2025/8/3</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5F8A78C4-E7A3-4645-867D-FB049A2AD9C1}" type="slidenum">
              <a:rPr lang="zh-CN" altLang="en-US"/>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4.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ags" Target="../tags/tag3.xml"/><Relationship Id="rId2" Type="http://schemas.openxmlformats.org/officeDocument/2006/relationships/slideLayout" Target="../slideLayouts/slideLayout14.xml"/><Relationship Id="rId16" Type="http://schemas.openxmlformats.org/officeDocument/2006/relationships/tags" Target="../tags/tag7.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ags" Target="../tags/tag2.xml"/><Relationship Id="rId5" Type="http://schemas.openxmlformats.org/officeDocument/2006/relationships/slideLayout" Target="../slideLayouts/slideLayout17.xml"/><Relationship Id="rId15" Type="http://schemas.openxmlformats.org/officeDocument/2006/relationships/tags" Target="../tags/tag6.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p>
        </p:txBody>
      </p:sp>
      <p:sp>
        <p:nvSpPr>
          <p:cNvPr id="1027" name="文本占位符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6FC51D15-7C06-4C95-B076-328872C107DC}" type="datetimeFigureOut">
              <a:rPr lang="zh-CN" altLang="en-US"/>
              <a:t>2025/8/3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ECDEBFA0-A6FC-4CED-B59D-52BA99341054}" type="slidenum">
              <a:rPr lang="zh-CN" altLang="en-US"/>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2025/8/3</a:t>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1"/>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9" r:id="rId7"/>
    <p:sldLayoutId id="2147483671" r:id="rId8"/>
    <p:sldLayoutId id="2147483672" r:id="rId9"/>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4.emf"/><Relationship Id="rId5" Type="http://schemas.openxmlformats.org/officeDocument/2006/relationships/oleObject" Target="../embeddings/Microsoft_Excel_97-2003____1.xls"/><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tags" Target="../tags/tag57.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56.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1.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jpeg"/></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3" cstate="print"/>
          <a:srcRect l="1209" t="26511" b="19170"/>
          <a:stretch>
            <a:fillRect/>
          </a:stretch>
        </p:blipFill>
        <p:spPr>
          <a:xfrm>
            <a:off x="3497580" y="3669030"/>
            <a:ext cx="8694420" cy="3187700"/>
          </a:xfrm>
          <a:custGeom>
            <a:avLst/>
            <a:gdLst>
              <a:gd name="connsiteX0" fmla="*/ 2053377 w 8694658"/>
              <a:gd name="connsiteY0" fmla="*/ 0 h 4743450"/>
              <a:gd name="connsiteX1" fmla="*/ 8694658 w 8694658"/>
              <a:gd name="connsiteY1" fmla="*/ 0 h 4743450"/>
              <a:gd name="connsiteX2" fmla="*/ 8694658 w 8694658"/>
              <a:gd name="connsiteY2" fmla="*/ 4743450 h 4743450"/>
              <a:gd name="connsiteX3" fmla="*/ 0 w 8694658"/>
              <a:gd name="connsiteY3" fmla="*/ 4743450 h 4743450"/>
              <a:gd name="connsiteX4" fmla="*/ 0 w 8694658"/>
              <a:gd name="connsiteY4" fmla="*/ 4734497 h 474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4658" h="4743450">
                <a:moveTo>
                  <a:pt x="2053377" y="0"/>
                </a:moveTo>
                <a:lnTo>
                  <a:pt x="8694658" y="0"/>
                </a:lnTo>
                <a:lnTo>
                  <a:pt x="8694658" y="4743450"/>
                </a:lnTo>
                <a:lnTo>
                  <a:pt x="0" y="4743450"/>
                </a:lnTo>
                <a:lnTo>
                  <a:pt x="0" y="4734497"/>
                </a:lnTo>
                <a:close/>
              </a:path>
            </a:pathLst>
          </a:custGeom>
        </p:spPr>
      </p:pic>
      <p:sp>
        <p:nvSpPr>
          <p:cNvPr id="17" name="任意多边形 16"/>
          <p:cNvSpPr/>
          <p:nvPr/>
        </p:nvSpPr>
        <p:spPr>
          <a:xfrm rot="10800000">
            <a:off x="0" y="6429375"/>
            <a:ext cx="8828405" cy="428625"/>
          </a:xfrm>
          <a:custGeom>
            <a:avLst/>
            <a:gdLst>
              <a:gd name="connsiteX0" fmla="*/ 0 w 8219916"/>
              <a:gd name="connsiteY0" fmla="*/ 0 h 428625"/>
              <a:gd name="connsiteX1" fmla="*/ 8219916 w 8219916"/>
              <a:gd name="connsiteY1" fmla="*/ 0 h 428625"/>
              <a:gd name="connsiteX2" fmla="*/ 8219916 w 8219916"/>
              <a:gd name="connsiteY2" fmla="*/ 428625 h 428625"/>
              <a:gd name="connsiteX3" fmla="*/ 136185 w 8219916"/>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8219916" h="428625">
                <a:moveTo>
                  <a:pt x="0" y="0"/>
                </a:moveTo>
                <a:lnTo>
                  <a:pt x="8219916" y="0"/>
                </a:lnTo>
                <a:lnTo>
                  <a:pt x="8219916" y="428625"/>
                </a:lnTo>
                <a:lnTo>
                  <a:pt x="136185" y="428625"/>
                </a:lnTo>
                <a:close/>
              </a:path>
            </a:pathLst>
          </a:cu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8" name="矩形 17"/>
          <p:cNvSpPr/>
          <p:nvPr/>
        </p:nvSpPr>
        <p:spPr>
          <a:xfrm>
            <a:off x="696913" y="800100"/>
            <a:ext cx="663575" cy="608013"/>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0070C0"/>
              </a:solidFill>
            </a:endParaRPr>
          </a:p>
        </p:txBody>
      </p:sp>
      <p:sp>
        <p:nvSpPr>
          <p:cNvPr id="19" name="矩形 18"/>
          <p:cNvSpPr/>
          <p:nvPr/>
        </p:nvSpPr>
        <p:spPr>
          <a:xfrm>
            <a:off x="219075" y="455613"/>
            <a:ext cx="374650" cy="344487"/>
          </a:xfrm>
          <a:prstGeom prst="rect">
            <a:avLst/>
          </a:prstGeom>
          <a:solidFill>
            <a:srgbClr val="F33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6" name="任意多边形 25"/>
          <p:cNvSpPr/>
          <p:nvPr/>
        </p:nvSpPr>
        <p:spPr>
          <a:xfrm>
            <a:off x="7010400" y="317500"/>
            <a:ext cx="5181600" cy="423863"/>
          </a:xfrm>
          <a:custGeom>
            <a:avLst/>
            <a:gdLst>
              <a:gd name="connsiteX0" fmla="*/ 141753 w 5182193"/>
              <a:gd name="connsiteY0" fmla="*/ 0 h 423490"/>
              <a:gd name="connsiteX1" fmla="*/ 5182193 w 5182193"/>
              <a:gd name="connsiteY1" fmla="*/ 0 h 423490"/>
              <a:gd name="connsiteX2" fmla="*/ 5182193 w 5182193"/>
              <a:gd name="connsiteY2" fmla="*/ 423490 h 423490"/>
              <a:gd name="connsiteX3" fmla="*/ 0 w 5182193"/>
              <a:gd name="connsiteY3" fmla="*/ 423490 h 423490"/>
            </a:gdLst>
            <a:ahLst/>
            <a:cxnLst>
              <a:cxn ang="0">
                <a:pos x="connsiteX0" y="connsiteY0"/>
              </a:cxn>
              <a:cxn ang="0">
                <a:pos x="connsiteX1" y="connsiteY1"/>
              </a:cxn>
              <a:cxn ang="0">
                <a:pos x="connsiteX2" y="connsiteY2"/>
              </a:cxn>
              <a:cxn ang="0">
                <a:pos x="connsiteX3" y="connsiteY3"/>
              </a:cxn>
            </a:cxnLst>
            <a:rect l="l" t="t" r="r" b="b"/>
            <a:pathLst>
              <a:path w="5182193" h="423490">
                <a:moveTo>
                  <a:pt x="141753" y="0"/>
                </a:moveTo>
                <a:lnTo>
                  <a:pt x="5182193" y="0"/>
                </a:lnTo>
                <a:lnTo>
                  <a:pt x="5182193" y="423490"/>
                </a:lnTo>
                <a:lnTo>
                  <a:pt x="0" y="423490"/>
                </a:lnTo>
                <a:close/>
              </a:path>
            </a:pathLst>
          </a:cu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106" name="文本框 21"/>
          <p:cNvSpPr txBox="1">
            <a:spLocks noChangeArrowheads="1"/>
          </p:cNvSpPr>
          <p:nvPr/>
        </p:nvSpPr>
        <p:spPr bwMode="auto">
          <a:xfrm>
            <a:off x="1858645" y="869315"/>
            <a:ext cx="8475345" cy="279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8800" b="1" dirty="0">
                <a:solidFill>
                  <a:srgbClr val="17375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经典综艺体简"/>
              </a:rPr>
              <a:t>道路运输</a:t>
            </a:r>
            <a:r>
              <a:rPr lang="zh-CN" altLang="en-US" sz="8800" b="1" dirty="0">
                <a:solidFill>
                  <a:srgbClr val="17375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经典综艺体简"/>
                <a:sym typeface="+mn-ea"/>
              </a:rPr>
              <a:t>机动车</a:t>
            </a:r>
          </a:p>
          <a:p>
            <a:pPr algn="ctr" eaLnBrk="1" hangingPunct="1"/>
            <a:r>
              <a:rPr lang="zh-CN" altLang="en-US" sz="8800" b="1" dirty="0">
                <a:solidFill>
                  <a:srgbClr val="17375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经典综艺体简"/>
                <a:sym typeface="+mn-ea"/>
              </a:rPr>
              <a:t>驾驶员安全培训</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up)">
                                      <p:cBhvr>
                                        <p:cTn id="10" dur="500"/>
                                        <p:tgtEl>
                                          <p:spTgt spid="26"/>
                                        </p:tgtEl>
                                      </p:cBhvr>
                                    </p:animEffect>
                                  </p:childTnLst>
                                </p:cTn>
                              </p:par>
                            </p:childTnLst>
                          </p:cTn>
                        </p:par>
                        <p:par>
                          <p:cTn id="11" fill="hold">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 calcmode="lin" valueType="num">
                                      <p:cBhvr>
                                        <p:cTn id="16" dur="500" fill="hold"/>
                                        <p:tgtEl>
                                          <p:spTgt spid="18"/>
                                        </p:tgtEl>
                                        <p:attrNameLst>
                                          <p:attrName>style.rotation</p:attrName>
                                        </p:attrNameLst>
                                      </p:cBhvr>
                                      <p:tavLst>
                                        <p:tav tm="0">
                                          <p:val>
                                            <p:fltVal val="360"/>
                                          </p:val>
                                        </p:tav>
                                        <p:tav tm="100000">
                                          <p:val>
                                            <p:fltVal val="0"/>
                                          </p:val>
                                        </p:tav>
                                      </p:tavLst>
                                    </p:anim>
                                    <p:animEffect transition="in" filter="fade">
                                      <p:cBhvr>
                                        <p:cTn id="17" dur="500"/>
                                        <p:tgtEl>
                                          <p:spTgt spid="18"/>
                                        </p:tgtEl>
                                      </p:cBhvr>
                                    </p:animEffect>
                                  </p:childTnLst>
                                </p:cTn>
                              </p:par>
                              <p:par>
                                <p:cTn id="18" presetID="49" presetClass="entr" presetSubtype="0" decel="10000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 calcmode="lin" valueType="num">
                                      <p:cBhvr>
                                        <p:cTn id="22" dur="500" fill="hold"/>
                                        <p:tgtEl>
                                          <p:spTgt spid="19"/>
                                        </p:tgtEl>
                                        <p:attrNameLst>
                                          <p:attrName>style.rotation</p:attrName>
                                        </p:attrNameLst>
                                      </p:cBhvr>
                                      <p:tavLst>
                                        <p:tav tm="0">
                                          <p:val>
                                            <p:fltVal val="360"/>
                                          </p:val>
                                        </p:tav>
                                        <p:tav tm="100000">
                                          <p:val>
                                            <p:fltVal val="0"/>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7" name="文本框 26"/>
          <p:cNvSpPr txBox="1"/>
          <p:nvPr/>
        </p:nvSpPr>
        <p:spPr>
          <a:xfrm>
            <a:off x="1190625" y="441325"/>
            <a:ext cx="280035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t>驾驶员职业道德</a:t>
            </a:r>
          </a:p>
        </p:txBody>
      </p:sp>
      <p:pic>
        <p:nvPicPr>
          <p:cNvPr id="22534" name="图片 2"/>
          <p:cNvPicPr>
            <a:picLocks noChangeAspect="1" noChangeArrowheads="1"/>
          </p:cNvPicPr>
          <p:nvPr/>
        </p:nvPicPr>
        <p:blipFill>
          <a:blip r:embed="rId3">
            <a:extLst>
              <a:ext uri="{28A0092B-C50C-407E-A947-70E740481C1C}">
                <a14:useLocalDpi xmlns:a14="http://schemas.microsoft.com/office/drawing/2010/main" val="0"/>
              </a:ext>
            </a:extLst>
          </a:blip>
          <a:srcRect t="55286" b="1749"/>
          <a:stretch>
            <a:fillRect/>
          </a:stretch>
        </p:blipFill>
        <p:spPr bwMode="auto">
          <a:xfrm>
            <a:off x="0" y="1243013"/>
            <a:ext cx="12192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六边形 3"/>
          <p:cNvSpPr/>
          <p:nvPr/>
        </p:nvSpPr>
        <p:spPr>
          <a:xfrm>
            <a:off x="774700" y="4673600"/>
            <a:ext cx="3062288" cy="1233488"/>
          </a:xfrm>
          <a:prstGeom prst="hexagon">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 name="六边形 10"/>
          <p:cNvSpPr/>
          <p:nvPr/>
        </p:nvSpPr>
        <p:spPr>
          <a:xfrm>
            <a:off x="4564063" y="4673600"/>
            <a:ext cx="3063875" cy="1233488"/>
          </a:xfrm>
          <a:prstGeom prst="hexagon">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六边形 11"/>
          <p:cNvSpPr/>
          <p:nvPr/>
        </p:nvSpPr>
        <p:spPr>
          <a:xfrm>
            <a:off x="8355013" y="4673600"/>
            <a:ext cx="3062287" cy="1233488"/>
          </a:xfrm>
          <a:prstGeom prst="hexagon">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2538" name="文本框 16"/>
          <p:cNvSpPr txBox="1">
            <a:spLocks noChangeArrowheads="1"/>
          </p:cNvSpPr>
          <p:nvPr/>
        </p:nvSpPr>
        <p:spPr bwMode="auto">
          <a:xfrm>
            <a:off x="1198563" y="5059363"/>
            <a:ext cx="2216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ea typeface="宋体" panose="02010600030101010101" pitchFamily="2" charset="-122"/>
              </a:defRPr>
            </a:lvl1pPr>
            <a:lvl2pPr marL="742950" indent="-285750" defTabSz="457200">
              <a:defRPr>
                <a:solidFill>
                  <a:schemeClr val="tx1"/>
                </a:solidFill>
                <a:latin typeface="Calibri" panose="020F0502020204030204" pitchFamily="34" charset="0"/>
                <a:ea typeface="宋体" panose="02010600030101010101" pitchFamily="2" charset="-122"/>
              </a:defRPr>
            </a:lvl2pPr>
            <a:lvl3pPr marL="1143000" indent="-228600" defTabSz="457200">
              <a:defRPr>
                <a:solidFill>
                  <a:schemeClr val="tx1"/>
                </a:solidFill>
                <a:latin typeface="Calibri" panose="020F0502020204030204" pitchFamily="34" charset="0"/>
                <a:ea typeface="宋体" panose="02010600030101010101" pitchFamily="2" charset="-122"/>
              </a:defRPr>
            </a:lvl3pPr>
            <a:lvl4pPr marL="1600200" indent="-228600" defTabSz="457200">
              <a:defRPr>
                <a:solidFill>
                  <a:schemeClr val="tx1"/>
                </a:solidFill>
                <a:latin typeface="Calibri" panose="020F0502020204030204" pitchFamily="34" charset="0"/>
                <a:ea typeface="宋体" panose="02010600030101010101" pitchFamily="2" charset="-122"/>
              </a:defRPr>
            </a:lvl4pPr>
            <a:lvl5pPr marL="2057400" indent="-228600" defTabSz="457200">
              <a:defRPr>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b="1">
                <a:solidFill>
                  <a:schemeClr val="bg1"/>
                </a:solidFill>
                <a:latin typeface="Century Gothic" panose="020B0502020202020204" pitchFamily="34" charset="0"/>
                <a:ea typeface="微软雅黑" panose="020B0503020204020204" pitchFamily="34" charset="-122"/>
              </a:rPr>
              <a:t>服务意识</a:t>
            </a:r>
            <a:endParaRPr lang="zh-CN" altLang="zh-CN" sz="1200" b="1">
              <a:solidFill>
                <a:schemeClr val="bg1"/>
              </a:solidFill>
              <a:latin typeface="Century Gothic" panose="020B0502020202020204" pitchFamily="34" charset="0"/>
              <a:ea typeface="微软雅黑" panose="020B0503020204020204" pitchFamily="34" charset="-122"/>
            </a:endParaRPr>
          </a:p>
        </p:txBody>
      </p:sp>
      <p:sp>
        <p:nvSpPr>
          <p:cNvPr id="22539" name="文本框 17"/>
          <p:cNvSpPr txBox="1">
            <a:spLocks noChangeArrowheads="1"/>
          </p:cNvSpPr>
          <p:nvPr/>
        </p:nvSpPr>
        <p:spPr bwMode="auto">
          <a:xfrm>
            <a:off x="4927600" y="5059363"/>
            <a:ext cx="233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ea typeface="宋体" panose="02010600030101010101" pitchFamily="2" charset="-122"/>
              </a:defRPr>
            </a:lvl1pPr>
            <a:lvl2pPr marL="742950" indent="-285750" defTabSz="457200">
              <a:defRPr>
                <a:solidFill>
                  <a:schemeClr val="tx1"/>
                </a:solidFill>
                <a:latin typeface="Calibri" panose="020F0502020204030204" pitchFamily="34" charset="0"/>
                <a:ea typeface="宋体" panose="02010600030101010101" pitchFamily="2" charset="-122"/>
              </a:defRPr>
            </a:lvl2pPr>
            <a:lvl3pPr marL="1143000" indent="-228600" defTabSz="457200">
              <a:defRPr>
                <a:solidFill>
                  <a:schemeClr val="tx1"/>
                </a:solidFill>
                <a:latin typeface="Calibri" panose="020F0502020204030204" pitchFamily="34" charset="0"/>
                <a:ea typeface="宋体" panose="02010600030101010101" pitchFamily="2" charset="-122"/>
              </a:defRPr>
            </a:lvl3pPr>
            <a:lvl4pPr marL="1600200" indent="-228600" defTabSz="457200">
              <a:defRPr>
                <a:solidFill>
                  <a:schemeClr val="tx1"/>
                </a:solidFill>
                <a:latin typeface="Calibri" panose="020F0502020204030204" pitchFamily="34" charset="0"/>
                <a:ea typeface="宋体" panose="02010600030101010101" pitchFamily="2" charset="-122"/>
              </a:defRPr>
            </a:lvl4pPr>
            <a:lvl5pPr marL="2057400" indent="-228600" defTabSz="457200">
              <a:defRPr>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b="1">
                <a:solidFill>
                  <a:schemeClr val="bg1"/>
                </a:solidFill>
                <a:latin typeface="Century Gothic" panose="020B0502020202020204" pitchFamily="34" charset="0"/>
                <a:ea typeface="微软雅黑" panose="020B0503020204020204" pitchFamily="34" charset="-122"/>
              </a:rPr>
              <a:t>安全意识</a:t>
            </a:r>
            <a:endParaRPr lang="zh-CN" altLang="zh-CN" sz="2400" b="1">
              <a:solidFill>
                <a:schemeClr val="bg1"/>
              </a:solidFill>
              <a:latin typeface="Century Gothic" panose="020B0502020202020204" pitchFamily="34" charset="0"/>
              <a:ea typeface="微软雅黑" panose="020B0503020204020204" pitchFamily="34" charset="-122"/>
            </a:endParaRPr>
          </a:p>
        </p:txBody>
      </p:sp>
      <p:sp>
        <p:nvSpPr>
          <p:cNvPr id="22540" name="文本框 18"/>
          <p:cNvSpPr txBox="1">
            <a:spLocks noChangeArrowheads="1"/>
          </p:cNvSpPr>
          <p:nvPr/>
        </p:nvSpPr>
        <p:spPr bwMode="auto">
          <a:xfrm>
            <a:off x="8831263" y="5059363"/>
            <a:ext cx="2162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ea typeface="宋体" panose="02010600030101010101" pitchFamily="2" charset="-122"/>
              </a:defRPr>
            </a:lvl1pPr>
            <a:lvl2pPr marL="742950" indent="-285750" defTabSz="457200">
              <a:defRPr>
                <a:solidFill>
                  <a:schemeClr val="tx1"/>
                </a:solidFill>
                <a:latin typeface="Calibri" panose="020F0502020204030204" pitchFamily="34" charset="0"/>
                <a:ea typeface="宋体" panose="02010600030101010101" pitchFamily="2" charset="-122"/>
              </a:defRPr>
            </a:lvl2pPr>
            <a:lvl3pPr marL="1143000" indent="-228600" defTabSz="457200">
              <a:defRPr>
                <a:solidFill>
                  <a:schemeClr val="tx1"/>
                </a:solidFill>
                <a:latin typeface="Calibri" panose="020F0502020204030204" pitchFamily="34" charset="0"/>
                <a:ea typeface="宋体" panose="02010600030101010101" pitchFamily="2" charset="-122"/>
              </a:defRPr>
            </a:lvl3pPr>
            <a:lvl4pPr marL="1600200" indent="-228600" defTabSz="457200">
              <a:defRPr>
                <a:solidFill>
                  <a:schemeClr val="tx1"/>
                </a:solidFill>
                <a:latin typeface="Calibri" panose="020F0502020204030204" pitchFamily="34" charset="0"/>
                <a:ea typeface="宋体" panose="02010600030101010101" pitchFamily="2" charset="-122"/>
              </a:defRPr>
            </a:lvl4pPr>
            <a:lvl5pPr marL="2057400" indent="-228600" defTabSz="457200">
              <a:defRPr>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b="1">
                <a:solidFill>
                  <a:schemeClr val="bg1"/>
                </a:solidFill>
                <a:latin typeface="Century Gothic" panose="020B0502020202020204" pitchFamily="34" charset="0"/>
                <a:ea typeface="微软雅黑" panose="020B0503020204020204" pitchFamily="34" charset="-122"/>
              </a:rPr>
              <a:t>守法意识</a:t>
            </a:r>
            <a:endParaRPr lang="zh-CN" altLang="zh-CN" sz="2400" b="1">
              <a:solidFill>
                <a:schemeClr val="bg1"/>
              </a:solidFill>
              <a:latin typeface="Century Gothic" panose="020B0502020202020204" pitchFamily="34" charset="0"/>
              <a:ea typeface="微软雅黑" panose="020B0503020204020204" pitchFamily="34"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7" name="文本框 26"/>
          <p:cNvSpPr txBox="1"/>
          <p:nvPr/>
        </p:nvSpPr>
        <p:spPr>
          <a:xfrm>
            <a:off x="1190625" y="441325"/>
            <a:ext cx="280035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t>驾驶员职业道德</a:t>
            </a:r>
          </a:p>
        </p:txBody>
      </p:sp>
      <p:pic>
        <p:nvPicPr>
          <p:cNvPr id="24582" name="Picture 2"/>
          <p:cNvPicPr>
            <a:picLocks noChangeAspect="1" noChangeArrowheads="1"/>
          </p:cNvPicPr>
          <p:nvPr/>
        </p:nvPicPr>
        <p:blipFill>
          <a:blip r:embed="rId3">
            <a:extLst>
              <a:ext uri="{28A0092B-C50C-407E-A947-70E740481C1C}">
                <a14:useLocalDpi xmlns:a14="http://schemas.microsoft.com/office/drawing/2010/main" val="0"/>
              </a:ext>
            </a:extLst>
          </a:blip>
          <a:srcRect l="5499" t="3876" r="1134" b="7152"/>
          <a:stretch>
            <a:fillRect/>
          </a:stretch>
        </p:blipFill>
        <p:spPr bwMode="auto">
          <a:xfrm>
            <a:off x="0" y="2108200"/>
            <a:ext cx="55213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圆角矩形 6"/>
          <p:cNvSpPr/>
          <p:nvPr/>
        </p:nvSpPr>
        <p:spPr>
          <a:xfrm>
            <a:off x="5918200" y="3213100"/>
            <a:ext cx="5727700" cy="2400300"/>
          </a:xfrm>
          <a:prstGeom prst="roundRect">
            <a:avLst>
              <a:gd name="adj" fmla="val 11892"/>
            </a:avLst>
          </a:prstGeom>
          <a:solidFill>
            <a:schemeClr val="bg1">
              <a:lumMod val="95000"/>
            </a:schemeClr>
          </a:solidFill>
          <a:ln>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584" name="文本框 21"/>
          <p:cNvSpPr txBox="1">
            <a:spLocks noChangeArrowheads="1"/>
          </p:cNvSpPr>
          <p:nvPr/>
        </p:nvSpPr>
        <p:spPr bwMode="auto">
          <a:xfrm>
            <a:off x="5918200" y="2346325"/>
            <a:ext cx="162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ea typeface="宋体" panose="02010600030101010101" pitchFamily="2" charset="-122"/>
              </a:defRPr>
            </a:lvl1pPr>
            <a:lvl2pPr marL="742950" indent="-285750" defTabSz="457200">
              <a:defRPr>
                <a:solidFill>
                  <a:schemeClr val="tx1"/>
                </a:solidFill>
                <a:latin typeface="Calibri" panose="020F0502020204030204" pitchFamily="34" charset="0"/>
                <a:ea typeface="宋体" panose="02010600030101010101" pitchFamily="2" charset="-122"/>
              </a:defRPr>
            </a:lvl2pPr>
            <a:lvl3pPr marL="1143000" indent="-228600" defTabSz="457200">
              <a:defRPr>
                <a:solidFill>
                  <a:schemeClr val="tx1"/>
                </a:solidFill>
                <a:latin typeface="Calibri" panose="020F0502020204030204" pitchFamily="34" charset="0"/>
                <a:ea typeface="宋体" panose="02010600030101010101" pitchFamily="2" charset="-122"/>
              </a:defRPr>
            </a:lvl3pPr>
            <a:lvl4pPr marL="1600200" indent="-228600" defTabSz="457200">
              <a:defRPr>
                <a:solidFill>
                  <a:schemeClr val="tx1"/>
                </a:solidFill>
                <a:latin typeface="Calibri" panose="020F0502020204030204" pitchFamily="34" charset="0"/>
                <a:ea typeface="宋体" panose="02010600030101010101" pitchFamily="2" charset="-122"/>
              </a:defRPr>
            </a:lvl4pPr>
            <a:lvl5pPr marL="2057400" indent="-228600" defTabSz="457200">
              <a:defRPr>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rgbClr val="384363"/>
                </a:solidFill>
                <a:latin typeface="Century Gothic" panose="020B0502020202020204" pitchFamily="34" charset="0"/>
                <a:ea typeface="微软雅黑" panose="020B0503020204020204" pitchFamily="34" charset="-122"/>
              </a:rPr>
              <a:t>服务意识</a:t>
            </a:r>
            <a:endParaRPr lang="zh-CN" altLang="zh-CN" sz="1200" b="1">
              <a:solidFill>
                <a:srgbClr val="384363"/>
              </a:solidFill>
              <a:latin typeface="Century Gothic" panose="020B0502020202020204" pitchFamily="34" charset="0"/>
              <a:ea typeface="微软雅黑" panose="020B0503020204020204" pitchFamily="34" charset="-122"/>
            </a:endParaRPr>
          </a:p>
        </p:txBody>
      </p:sp>
      <p:sp>
        <p:nvSpPr>
          <p:cNvPr id="24585" name="文本框 22"/>
          <p:cNvSpPr txBox="1">
            <a:spLocks noChangeArrowheads="1"/>
          </p:cNvSpPr>
          <p:nvPr/>
        </p:nvSpPr>
        <p:spPr bwMode="auto">
          <a:xfrm>
            <a:off x="6134100" y="3560763"/>
            <a:ext cx="53340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a:latin typeface="微软雅黑" panose="020B0503020204020204" pitchFamily="34" charset="-122"/>
                <a:ea typeface="微软雅黑" panose="020B0503020204020204" pitchFamily="34" charset="-122"/>
              </a:rPr>
              <a:t>机动车驾驶员的工作是通过车辆运送乘客和货物，从某种角度来讲是一种服务性工作，需要讲究服务意识。对驾驶员来讲，树立服务意识就是尊客爱货，把乘客或乘坐人当亲人，视货物为家珍。</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r="1869" b="6648"/>
          <a:stretch>
            <a:fillRect/>
          </a:stretch>
        </p:blipFill>
        <p:spPr bwMode="auto">
          <a:xfrm>
            <a:off x="0" y="2106613"/>
            <a:ext cx="5521325"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7" name="文本框 26"/>
          <p:cNvSpPr txBox="1"/>
          <p:nvPr/>
        </p:nvSpPr>
        <p:spPr>
          <a:xfrm>
            <a:off x="1190625" y="441325"/>
            <a:ext cx="280035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t>驾驶员职业道德</a:t>
            </a:r>
          </a:p>
        </p:txBody>
      </p:sp>
      <p:sp>
        <p:nvSpPr>
          <p:cNvPr id="20" name="圆角矩形 6"/>
          <p:cNvSpPr/>
          <p:nvPr/>
        </p:nvSpPr>
        <p:spPr>
          <a:xfrm>
            <a:off x="5918200" y="3213100"/>
            <a:ext cx="5727700" cy="2400300"/>
          </a:xfrm>
          <a:prstGeom prst="roundRect">
            <a:avLst>
              <a:gd name="adj" fmla="val 11892"/>
            </a:avLst>
          </a:prstGeom>
          <a:solidFill>
            <a:schemeClr val="bg1">
              <a:lumMod val="95000"/>
            </a:schemeClr>
          </a:solidFill>
          <a:ln>
            <a:solidFill>
              <a:srgbClr val="3843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632" name="文本框 21"/>
          <p:cNvSpPr txBox="1">
            <a:spLocks noChangeArrowheads="1"/>
          </p:cNvSpPr>
          <p:nvPr/>
        </p:nvSpPr>
        <p:spPr bwMode="auto">
          <a:xfrm>
            <a:off x="5918200" y="2346325"/>
            <a:ext cx="162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ea typeface="宋体" panose="02010600030101010101" pitchFamily="2" charset="-122"/>
              </a:defRPr>
            </a:lvl1pPr>
            <a:lvl2pPr marL="742950" indent="-285750" defTabSz="457200">
              <a:defRPr>
                <a:solidFill>
                  <a:schemeClr val="tx1"/>
                </a:solidFill>
                <a:latin typeface="Calibri" panose="020F0502020204030204" pitchFamily="34" charset="0"/>
                <a:ea typeface="宋体" panose="02010600030101010101" pitchFamily="2" charset="-122"/>
              </a:defRPr>
            </a:lvl2pPr>
            <a:lvl3pPr marL="1143000" indent="-228600" defTabSz="457200">
              <a:defRPr>
                <a:solidFill>
                  <a:schemeClr val="tx1"/>
                </a:solidFill>
                <a:latin typeface="Calibri" panose="020F0502020204030204" pitchFamily="34" charset="0"/>
                <a:ea typeface="宋体" panose="02010600030101010101" pitchFamily="2" charset="-122"/>
              </a:defRPr>
            </a:lvl3pPr>
            <a:lvl4pPr marL="1600200" indent="-228600" defTabSz="457200">
              <a:defRPr>
                <a:solidFill>
                  <a:schemeClr val="tx1"/>
                </a:solidFill>
                <a:latin typeface="Calibri" panose="020F0502020204030204" pitchFamily="34" charset="0"/>
                <a:ea typeface="宋体" panose="02010600030101010101" pitchFamily="2" charset="-122"/>
              </a:defRPr>
            </a:lvl4pPr>
            <a:lvl5pPr marL="2057400" indent="-228600" defTabSz="457200">
              <a:defRPr>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rgbClr val="F23633"/>
                </a:solidFill>
                <a:latin typeface="Century Gothic" panose="020B0502020202020204" pitchFamily="34" charset="0"/>
                <a:ea typeface="微软雅黑" panose="020B0503020204020204" pitchFamily="34" charset="-122"/>
              </a:rPr>
              <a:t>安全意识</a:t>
            </a:r>
            <a:endParaRPr lang="zh-CN" altLang="zh-CN" sz="2400" b="1">
              <a:solidFill>
                <a:srgbClr val="F23633"/>
              </a:solidFill>
              <a:latin typeface="Century Gothic" panose="020B0502020202020204" pitchFamily="34" charset="0"/>
              <a:ea typeface="微软雅黑" panose="020B0503020204020204" pitchFamily="34" charset="-122"/>
            </a:endParaRPr>
          </a:p>
        </p:txBody>
      </p:sp>
      <p:sp>
        <p:nvSpPr>
          <p:cNvPr id="26633" name="文本框 22"/>
          <p:cNvSpPr txBox="1">
            <a:spLocks noChangeArrowheads="1"/>
          </p:cNvSpPr>
          <p:nvPr/>
        </p:nvSpPr>
        <p:spPr bwMode="auto">
          <a:xfrm>
            <a:off x="6115050" y="3768725"/>
            <a:ext cx="53340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a:latin typeface="微软雅黑" panose="020B0503020204020204" pitchFamily="34" charset="-122"/>
                <a:ea typeface="微软雅黑" panose="020B0503020204020204" pitchFamily="34" charset="-122"/>
              </a:rPr>
              <a:t>机动车驾驶员必须牢固树立安全意识，保养好自己驾驶的车辆，不开故障车，行车中谨慎驾驶，时时刻刻注意安全。</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r="2002" b="6773"/>
          <a:stretch>
            <a:fillRect/>
          </a:stretch>
        </p:blipFill>
        <p:spPr bwMode="auto">
          <a:xfrm>
            <a:off x="0" y="2090738"/>
            <a:ext cx="5521325"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7" name="文本框 26"/>
          <p:cNvSpPr txBox="1"/>
          <p:nvPr/>
        </p:nvSpPr>
        <p:spPr>
          <a:xfrm>
            <a:off x="1190625" y="441325"/>
            <a:ext cx="280035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t>驾驶员职业道德</a:t>
            </a:r>
          </a:p>
        </p:txBody>
      </p:sp>
      <p:sp>
        <p:nvSpPr>
          <p:cNvPr id="20" name="圆角矩形 6"/>
          <p:cNvSpPr/>
          <p:nvPr/>
        </p:nvSpPr>
        <p:spPr>
          <a:xfrm>
            <a:off x="5918200" y="3213100"/>
            <a:ext cx="5727700" cy="2400300"/>
          </a:xfrm>
          <a:prstGeom prst="roundRect">
            <a:avLst>
              <a:gd name="adj" fmla="val 11892"/>
            </a:avLst>
          </a:prstGeom>
          <a:solidFill>
            <a:schemeClr val="bg1">
              <a:lumMod val="95000"/>
            </a:schemeClr>
          </a:solidFill>
          <a:ln>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8680" name="文本框 21"/>
          <p:cNvSpPr txBox="1">
            <a:spLocks noChangeArrowheads="1"/>
          </p:cNvSpPr>
          <p:nvPr/>
        </p:nvSpPr>
        <p:spPr bwMode="auto">
          <a:xfrm>
            <a:off x="5918200" y="2346325"/>
            <a:ext cx="162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ea typeface="宋体" panose="02010600030101010101" pitchFamily="2" charset="-122"/>
              </a:defRPr>
            </a:lvl1pPr>
            <a:lvl2pPr marL="742950" indent="-285750" defTabSz="457200">
              <a:defRPr>
                <a:solidFill>
                  <a:schemeClr val="tx1"/>
                </a:solidFill>
                <a:latin typeface="Calibri" panose="020F0502020204030204" pitchFamily="34" charset="0"/>
                <a:ea typeface="宋体" panose="02010600030101010101" pitchFamily="2" charset="-122"/>
              </a:defRPr>
            </a:lvl2pPr>
            <a:lvl3pPr marL="1143000" indent="-228600" defTabSz="457200">
              <a:defRPr>
                <a:solidFill>
                  <a:schemeClr val="tx1"/>
                </a:solidFill>
                <a:latin typeface="Calibri" panose="020F0502020204030204" pitchFamily="34" charset="0"/>
                <a:ea typeface="宋体" panose="02010600030101010101" pitchFamily="2" charset="-122"/>
              </a:defRPr>
            </a:lvl3pPr>
            <a:lvl4pPr marL="1600200" indent="-228600" defTabSz="457200">
              <a:defRPr>
                <a:solidFill>
                  <a:schemeClr val="tx1"/>
                </a:solidFill>
                <a:latin typeface="Calibri" panose="020F0502020204030204" pitchFamily="34" charset="0"/>
                <a:ea typeface="宋体" panose="02010600030101010101" pitchFamily="2" charset="-122"/>
              </a:defRPr>
            </a:lvl4pPr>
            <a:lvl5pPr marL="2057400" indent="-228600" defTabSz="457200">
              <a:defRPr>
                <a:solidFill>
                  <a:schemeClr val="tx1"/>
                </a:solidFill>
                <a:latin typeface="Calibri" panose="020F0502020204030204" pitchFamily="34" charset="0"/>
                <a:ea typeface="宋体" panose="02010600030101010101" pitchFamily="2" charset="-122"/>
              </a:defRPr>
            </a:lvl5pPr>
            <a:lvl6pPr marL="25146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4572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rgbClr val="384363"/>
                </a:solidFill>
                <a:latin typeface="Century Gothic" panose="020B0502020202020204" pitchFamily="34" charset="0"/>
                <a:ea typeface="微软雅黑" panose="020B0503020204020204" pitchFamily="34" charset="-122"/>
              </a:rPr>
              <a:t>守法意识</a:t>
            </a:r>
            <a:endParaRPr lang="zh-CN" altLang="zh-CN" sz="2400" b="1">
              <a:solidFill>
                <a:srgbClr val="384363"/>
              </a:solidFill>
              <a:latin typeface="Century Gothic" panose="020B0502020202020204" pitchFamily="34" charset="0"/>
              <a:ea typeface="微软雅黑" panose="020B0503020204020204" pitchFamily="34" charset="-122"/>
            </a:endParaRPr>
          </a:p>
        </p:txBody>
      </p:sp>
      <p:sp>
        <p:nvSpPr>
          <p:cNvPr id="28681" name="文本框 22"/>
          <p:cNvSpPr txBox="1">
            <a:spLocks noChangeArrowheads="1"/>
          </p:cNvSpPr>
          <p:nvPr/>
        </p:nvSpPr>
        <p:spPr bwMode="auto">
          <a:xfrm>
            <a:off x="6115050" y="3378200"/>
            <a:ext cx="53340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a:latin typeface="微软雅黑" panose="020B0503020204020204" pitchFamily="34" charset="-122"/>
                <a:ea typeface="微软雅黑" panose="020B0503020204020204" pitchFamily="34" charset="-122"/>
              </a:rPr>
              <a:t>机动车驾驶员要学法、懂法、守法，用道路交通管理法规来约束自己的行为，自觉遵守道路交通管理法规，自觉接受交通管理部门的依法管理，这是机动车驾驶员职业道德的基本要求，也是安全行车的重要保证。</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7" name="文本框 26"/>
          <p:cNvSpPr txBox="1"/>
          <p:nvPr/>
        </p:nvSpPr>
        <p:spPr>
          <a:xfrm>
            <a:off x="1190625" y="441325"/>
            <a:ext cx="280035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t>交通安全基础知识</a:t>
            </a:r>
          </a:p>
        </p:txBody>
      </p:sp>
      <p:pic>
        <p:nvPicPr>
          <p:cNvPr id="30726" name="Picture 5" descr="8EF7237DB66A622936770874B1162F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7025" y="904875"/>
            <a:ext cx="8997950" cy="571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7" name="文本框 26"/>
          <p:cNvSpPr txBox="1"/>
          <p:nvPr/>
        </p:nvSpPr>
        <p:spPr>
          <a:xfrm>
            <a:off x="1190625" y="441325"/>
            <a:ext cx="280035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t>交通安全基础知识</a:t>
            </a:r>
          </a:p>
        </p:txBody>
      </p:sp>
      <p:graphicFrame>
        <p:nvGraphicFramePr>
          <p:cNvPr id="32774" name="图表 11"/>
          <p:cNvGraphicFramePr/>
          <p:nvPr/>
        </p:nvGraphicFramePr>
        <p:xfrm>
          <a:off x="627063" y="1465263"/>
          <a:ext cx="10937875" cy="4156075"/>
        </p:xfrm>
        <a:graphic>
          <a:graphicData uri="http://schemas.openxmlformats.org/presentationml/2006/ole">
            <mc:AlternateContent xmlns:mc="http://schemas.openxmlformats.org/markup-compatibility/2006">
              <mc:Choice xmlns:v="urn:schemas-microsoft-com:vml" Requires="v">
                <p:oleObj spid="_x0000_s32781" name="Chart" r:id="rId4" imgW="10948670" imgH="4163695" progId="Excel.Chart.8">
                  <p:embed/>
                </p:oleObj>
              </mc:Choice>
              <mc:Fallback>
                <p:oleObj name="Chart" r:id="rId4" imgW="10948670" imgH="4163695" progId="Excel.Chart.8">
                  <p:embed/>
                  <p:pic>
                    <p:nvPicPr>
                      <p:cNvPr id="0" name="图表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063" y="1465263"/>
                        <a:ext cx="10937875" cy="415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775" name="文本框 16"/>
          <p:cNvSpPr txBox="1">
            <a:spLocks noChangeArrowheads="1"/>
          </p:cNvSpPr>
          <p:nvPr/>
        </p:nvSpPr>
        <p:spPr bwMode="auto">
          <a:xfrm>
            <a:off x="3048000" y="5953125"/>
            <a:ext cx="609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a:solidFill>
                  <a:srgbClr val="333333"/>
                </a:solidFill>
                <a:latin typeface="Arial" panose="020B0604020202020204" pitchFamily="34" charset="0"/>
              </a:rPr>
              <a:t>2000</a:t>
            </a:r>
            <a:r>
              <a:rPr lang="zh-CN" altLang="en-US">
                <a:solidFill>
                  <a:srgbClr val="333333"/>
                </a:solidFill>
                <a:latin typeface="Arial" panose="020B0604020202020204" pitchFamily="34" charset="0"/>
              </a:rPr>
              <a:t>年至</a:t>
            </a:r>
            <a:r>
              <a:rPr lang="en-US" altLang="zh-CN">
                <a:solidFill>
                  <a:srgbClr val="333333"/>
                </a:solidFill>
                <a:latin typeface="Arial" panose="020B0604020202020204" pitchFamily="34" charset="0"/>
              </a:rPr>
              <a:t>2019</a:t>
            </a:r>
            <a:r>
              <a:rPr lang="zh-CN" altLang="en-US">
                <a:solidFill>
                  <a:srgbClr val="333333"/>
                </a:solidFill>
                <a:latin typeface="Arial" panose="020B0604020202020204" pitchFamily="34" charset="0"/>
              </a:rPr>
              <a:t>年我国交通事故统计</a:t>
            </a:r>
            <a:endParaRPr lang="zh-CN" altLang="en-US"/>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7" name="文本框 26"/>
          <p:cNvSpPr txBox="1"/>
          <p:nvPr/>
        </p:nvSpPr>
        <p:spPr>
          <a:xfrm>
            <a:off x="1190625" y="441325"/>
            <a:ext cx="280035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t>交通安全基础知识</a:t>
            </a:r>
          </a:p>
        </p:txBody>
      </p:sp>
      <p:graphicFrame>
        <p:nvGraphicFramePr>
          <p:cNvPr id="9" name="Object 2"/>
          <p:cNvGraphicFramePr>
            <a:graphicFrameLocks noChangeAspect="1"/>
          </p:cNvGraphicFramePr>
          <p:nvPr/>
        </p:nvGraphicFramePr>
        <p:xfrm>
          <a:off x="1576388" y="1200150"/>
          <a:ext cx="9039225" cy="5481638"/>
        </p:xfrm>
        <a:graphic>
          <a:graphicData uri="http://schemas.openxmlformats.org/presentationml/2006/ole">
            <mc:AlternateContent xmlns:mc="http://schemas.openxmlformats.org/markup-compatibility/2006">
              <mc:Choice xmlns:v="urn:schemas-microsoft-com:vml" Requires="v">
                <p:oleObj spid="_x0000_s34828" name="Worksheet" r:id="rId5" imgW="5087620" imgH="3589655" progId="Excel.Sheet.8">
                  <p:embed/>
                </p:oleObj>
              </mc:Choice>
              <mc:Fallback>
                <p:oleObj name="Worksheet" r:id="rId5" imgW="5087620" imgH="3589655" progId="Excel.Shee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6388" y="1200150"/>
                        <a:ext cx="9039225"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OleChart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7" name="文本框 26"/>
          <p:cNvSpPr txBox="1"/>
          <p:nvPr/>
        </p:nvSpPr>
        <p:spPr>
          <a:xfrm>
            <a:off x="1190625" y="441325"/>
            <a:ext cx="280035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t>交通安全基础知识</a:t>
            </a:r>
          </a:p>
        </p:txBody>
      </p:sp>
      <p:sp>
        <p:nvSpPr>
          <p:cNvPr id="2" name="矩形 1"/>
          <p:cNvSpPr/>
          <p:nvPr/>
        </p:nvSpPr>
        <p:spPr>
          <a:xfrm>
            <a:off x="795338" y="2006600"/>
            <a:ext cx="1922462" cy="47942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6871" name="文本框 9"/>
          <p:cNvSpPr txBox="1">
            <a:spLocks noChangeArrowheads="1"/>
          </p:cNvSpPr>
          <p:nvPr/>
        </p:nvSpPr>
        <p:spPr bwMode="auto">
          <a:xfrm>
            <a:off x="795338" y="1425575"/>
            <a:ext cx="2244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Aft>
                <a:spcPts val="1200"/>
              </a:spcAft>
            </a:pPr>
            <a:r>
              <a:rPr lang="zh-CN" altLang="en-US" sz="2000" b="1">
                <a:solidFill>
                  <a:srgbClr val="000000"/>
                </a:solidFill>
                <a:latin typeface="微软雅黑" panose="020B0503020204020204" pitchFamily="34" charset="-122"/>
                <a:ea typeface="微软雅黑" panose="020B0503020204020204" pitchFamily="34" charset="-122"/>
              </a:rPr>
              <a:t>中国交通状况</a:t>
            </a:r>
            <a:endParaRPr lang="en-US" altLang="zh-CN" sz="2000" b="1">
              <a:solidFill>
                <a:srgbClr val="000000"/>
              </a:solidFill>
              <a:latin typeface="微软雅黑" panose="020B0503020204020204" pitchFamily="34" charset="-122"/>
              <a:ea typeface="微软雅黑" panose="020B0503020204020204" pitchFamily="34" charset="-122"/>
            </a:endParaRPr>
          </a:p>
        </p:txBody>
      </p:sp>
      <p:sp>
        <p:nvSpPr>
          <p:cNvPr id="36872" name="文本框 10"/>
          <p:cNvSpPr txBox="1">
            <a:spLocks noChangeArrowheads="1"/>
          </p:cNvSpPr>
          <p:nvPr/>
        </p:nvSpPr>
        <p:spPr bwMode="auto">
          <a:xfrm>
            <a:off x="795338" y="2062163"/>
            <a:ext cx="1401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Clr>
                <a:srgbClr val="C00000"/>
              </a:buClr>
            </a:pPr>
            <a:r>
              <a:rPr lang="zh-CN" altLang="en-US" b="1">
                <a:solidFill>
                  <a:schemeClr val="bg1"/>
                </a:solidFill>
                <a:latin typeface="微软雅黑" panose="020B0503020204020204" pitchFamily="34" charset="-122"/>
                <a:ea typeface="微软雅黑" panose="020B0503020204020204" pitchFamily="34" charset="-122"/>
              </a:rPr>
              <a:t>死亡人数多</a:t>
            </a:r>
            <a:endParaRPr lang="en-US" altLang="zh-CN" b="1">
              <a:solidFill>
                <a:schemeClr val="bg1"/>
              </a:solidFill>
              <a:latin typeface="微软雅黑" panose="020B0503020204020204" pitchFamily="34" charset="-122"/>
              <a:ea typeface="微软雅黑" panose="020B0503020204020204" pitchFamily="34" charset="-122"/>
            </a:endParaRPr>
          </a:p>
        </p:txBody>
      </p:sp>
      <p:sp>
        <p:nvSpPr>
          <p:cNvPr id="36873" name="文本框 12"/>
          <p:cNvSpPr txBox="1">
            <a:spLocks noChangeArrowheads="1"/>
          </p:cNvSpPr>
          <p:nvPr/>
        </p:nvSpPr>
        <p:spPr bwMode="auto">
          <a:xfrm>
            <a:off x="849313" y="2722563"/>
            <a:ext cx="83581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Clr>
                <a:srgbClr val="C00000"/>
              </a:buClr>
            </a:pPr>
            <a:r>
              <a:rPr lang="en-US" altLang="zh-CN">
                <a:solidFill>
                  <a:srgbClr val="000000"/>
                </a:solidFill>
                <a:latin typeface="微软雅黑" panose="020B0503020204020204" pitchFamily="34" charset="-122"/>
                <a:ea typeface="微软雅黑" panose="020B0503020204020204" pitchFamily="34" charset="-122"/>
              </a:rPr>
              <a:t>2010-2019</a:t>
            </a:r>
            <a:r>
              <a:rPr lang="zh-CN" altLang="en-US">
                <a:solidFill>
                  <a:srgbClr val="000000"/>
                </a:solidFill>
                <a:latin typeface="微软雅黑" panose="020B0503020204020204" pitchFamily="34" charset="-122"/>
                <a:ea typeface="微软雅黑" panose="020B0503020204020204" pitchFamily="34" charset="-122"/>
              </a:rPr>
              <a:t>年，全国因交通事故死亡人数为</a:t>
            </a:r>
            <a:r>
              <a:rPr lang="en-US" altLang="zh-CN" b="1">
                <a:solidFill>
                  <a:srgbClr val="FF0000"/>
                </a:solidFill>
                <a:latin typeface="微软雅黑" panose="020B0503020204020204" pitchFamily="34" charset="-122"/>
                <a:ea typeface="微软雅黑" panose="020B0503020204020204" pitchFamily="34" charset="-122"/>
              </a:rPr>
              <a:t>60.51</a:t>
            </a:r>
            <a:r>
              <a:rPr lang="zh-CN" altLang="en-US" b="1">
                <a:solidFill>
                  <a:srgbClr val="FF0000"/>
                </a:solidFill>
                <a:latin typeface="微软雅黑" panose="020B0503020204020204" pitchFamily="34" charset="-122"/>
                <a:ea typeface="微软雅黑" panose="020B0503020204020204" pitchFamily="34" charset="-122"/>
              </a:rPr>
              <a:t>万</a:t>
            </a:r>
            <a:r>
              <a:rPr lang="zh-CN" altLang="en-US">
                <a:solidFill>
                  <a:srgbClr val="000000"/>
                </a:solidFill>
                <a:latin typeface="微软雅黑" panose="020B0503020204020204" pitchFamily="34" charset="-122"/>
                <a:ea typeface="微软雅黑" panose="020B0503020204020204" pitchFamily="34" charset="-122"/>
              </a:rPr>
              <a:t>，平均每天死亡</a:t>
            </a:r>
            <a:r>
              <a:rPr lang="en-US" altLang="zh-CN" b="1">
                <a:solidFill>
                  <a:srgbClr val="FF0000"/>
                </a:solidFill>
                <a:latin typeface="微软雅黑" panose="020B0503020204020204" pitchFamily="34" charset="-122"/>
                <a:ea typeface="微软雅黑" panose="020B0503020204020204" pitchFamily="34" charset="-122"/>
              </a:rPr>
              <a:t>165.8</a:t>
            </a:r>
            <a:r>
              <a:rPr lang="zh-CN" altLang="en-US" b="1">
                <a:solidFill>
                  <a:srgbClr val="FF0000"/>
                </a:solidFill>
                <a:latin typeface="微软雅黑" panose="020B0503020204020204" pitchFamily="34" charset="-122"/>
                <a:ea typeface="微软雅黑" panose="020B0503020204020204" pitchFamily="34" charset="-122"/>
              </a:rPr>
              <a:t>人</a:t>
            </a:r>
            <a:endParaRPr lang="en-US" altLang="zh-CN" b="1">
              <a:solidFill>
                <a:srgbClr val="FF0000"/>
              </a:solidFill>
              <a:latin typeface="微软雅黑" panose="020B0503020204020204" pitchFamily="34" charset="-122"/>
              <a:ea typeface="微软雅黑" panose="020B0503020204020204" pitchFamily="34" charset="-122"/>
            </a:endParaRPr>
          </a:p>
        </p:txBody>
      </p:sp>
      <p:sp>
        <p:nvSpPr>
          <p:cNvPr id="16" name="矩形 15"/>
          <p:cNvSpPr/>
          <p:nvPr/>
        </p:nvSpPr>
        <p:spPr>
          <a:xfrm>
            <a:off x="795338" y="3189288"/>
            <a:ext cx="1922462"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6875" name="文本框 16"/>
          <p:cNvSpPr txBox="1">
            <a:spLocks noChangeArrowheads="1"/>
          </p:cNvSpPr>
          <p:nvPr/>
        </p:nvSpPr>
        <p:spPr bwMode="auto">
          <a:xfrm>
            <a:off x="857250" y="3233738"/>
            <a:ext cx="1860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Clr>
                <a:srgbClr val="C00000"/>
              </a:buClr>
            </a:pPr>
            <a:r>
              <a:rPr lang="zh-CN" altLang="en-US" b="1">
                <a:solidFill>
                  <a:schemeClr val="bg1"/>
                </a:solidFill>
                <a:latin typeface="微软雅黑" panose="020B0503020204020204" pitchFamily="34" charset="-122"/>
                <a:ea typeface="微软雅黑" panose="020B0503020204020204" pitchFamily="34" charset="-122"/>
              </a:rPr>
              <a:t>高速公路风险大</a:t>
            </a:r>
            <a:endParaRPr lang="en-US" altLang="zh-CN" b="1">
              <a:solidFill>
                <a:schemeClr val="bg1"/>
              </a:solidFill>
              <a:latin typeface="微软雅黑" panose="020B0503020204020204" pitchFamily="34" charset="-122"/>
              <a:ea typeface="微软雅黑" panose="020B0503020204020204" pitchFamily="34" charset="-122"/>
            </a:endParaRPr>
          </a:p>
        </p:txBody>
      </p:sp>
      <p:sp>
        <p:nvSpPr>
          <p:cNvPr id="36876" name="文本框 17"/>
          <p:cNvSpPr txBox="1">
            <a:spLocks noChangeArrowheads="1"/>
          </p:cNvSpPr>
          <p:nvPr/>
        </p:nvSpPr>
        <p:spPr bwMode="auto">
          <a:xfrm>
            <a:off x="774700" y="3756025"/>
            <a:ext cx="10375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solidFill>
                  <a:srgbClr val="333333"/>
                </a:solidFill>
                <a:latin typeface="微软雅黑" panose="020B0503020204020204" pitchFamily="34" charset="-122"/>
                <a:ea typeface="微软雅黑" panose="020B0503020204020204" pitchFamily="34" charset="-122"/>
              </a:rPr>
              <a:t>2010</a:t>
            </a:r>
            <a:r>
              <a:rPr lang="zh-CN" altLang="en-US">
                <a:solidFill>
                  <a:srgbClr val="333333"/>
                </a:solidFill>
                <a:latin typeface="微软雅黑" panose="020B0503020204020204" pitchFamily="34" charset="-122"/>
                <a:ea typeface="微软雅黑" panose="020B0503020204020204" pitchFamily="34" charset="-122"/>
              </a:rPr>
              <a:t>年以来</a:t>
            </a:r>
            <a:r>
              <a:rPr lang="en-US" altLang="zh-CN">
                <a:solidFill>
                  <a:srgbClr val="333333"/>
                </a:solidFill>
                <a:latin typeface="微软雅黑" panose="020B0503020204020204" pitchFamily="34" charset="-122"/>
                <a:ea typeface="微软雅黑" panose="020B0503020204020204" pitchFamily="34" charset="-122"/>
              </a:rPr>
              <a:t>,</a:t>
            </a:r>
            <a:r>
              <a:rPr lang="zh-CN" altLang="en-US">
                <a:solidFill>
                  <a:srgbClr val="333333"/>
                </a:solidFill>
                <a:latin typeface="微软雅黑" panose="020B0503020204020204" pitchFamily="34" charset="-122"/>
                <a:ea typeface="微软雅黑" panose="020B0503020204020204" pitchFamily="34" charset="-122"/>
              </a:rPr>
              <a:t>全国发生的多起一次死亡</a:t>
            </a:r>
            <a:r>
              <a:rPr lang="en-US" altLang="zh-CN">
                <a:solidFill>
                  <a:srgbClr val="333333"/>
                </a:solidFill>
                <a:latin typeface="微软雅黑" panose="020B0503020204020204" pitchFamily="34" charset="-122"/>
                <a:ea typeface="微软雅黑" panose="020B0503020204020204" pitchFamily="34" charset="-122"/>
              </a:rPr>
              <a:t>30</a:t>
            </a:r>
            <a:r>
              <a:rPr lang="zh-CN" altLang="en-US">
                <a:solidFill>
                  <a:srgbClr val="333333"/>
                </a:solidFill>
                <a:latin typeface="微软雅黑" panose="020B0503020204020204" pitchFamily="34" charset="-122"/>
                <a:ea typeface="微软雅黑" panose="020B0503020204020204" pitchFamily="34" charset="-122"/>
              </a:rPr>
              <a:t>人以上的特别重大道路交通事故，</a:t>
            </a:r>
            <a:r>
              <a:rPr lang="en-US" altLang="zh-CN" b="1">
                <a:solidFill>
                  <a:srgbClr val="FF0000"/>
                </a:solidFill>
                <a:latin typeface="微软雅黑" panose="020B0503020204020204" pitchFamily="34" charset="-122"/>
                <a:ea typeface="微软雅黑" panose="020B0503020204020204" pitchFamily="34" charset="-122"/>
              </a:rPr>
              <a:t>90%</a:t>
            </a:r>
            <a:r>
              <a:rPr lang="zh-CN" altLang="en-US" b="1">
                <a:solidFill>
                  <a:srgbClr val="FF0000"/>
                </a:solidFill>
                <a:latin typeface="微软雅黑" panose="020B0503020204020204" pitchFamily="34" charset="-122"/>
                <a:ea typeface="微软雅黑" panose="020B0503020204020204" pitchFamily="34" charset="-122"/>
              </a:rPr>
              <a:t>以上</a:t>
            </a:r>
            <a:r>
              <a:rPr lang="zh-CN" altLang="en-US">
                <a:solidFill>
                  <a:srgbClr val="333333"/>
                </a:solidFill>
                <a:latin typeface="微软雅黑" panose="020B0503020204020204" pitchFamily="34" charset="-122"/>
                <a:ea typeface="微软雅黑" panose="020B0503020204020204" pitchFamily="34" charset="-122"/>
              </a:rPr>
              <a:t>发生</a:t>
            </a:r>
            <a:r>
              <a:rPr lang="zh-CN" altLang="en-US" b="1">
                <a:solidFill>
                  <a:srgbClr val="FF0000"/>
                </a:solidFill>
                <a:latin typeface="微软雅黑" panose="020B0503020204020204" pitchFamily="34" charset="-122"/>
                <a:ea typeface="微软雅黑" panose="020B0503020204020204" pitchFamily="34" charset="-122"/>
              </a:rPr>
              <a:t>在高速公路</a:t>
            </a:r>
            <a:r>
              <a:rPr lang="zh-CN" altLang="en-US">
                <a:solidFill>
                  <a:srgbClr val="333333"/>
                </a:solidFill>
                <a:latin typeface="微软雅黑" panose="020B0503020204020204" pitchFamily="34" charset="-122"/>
                <a:ea typeface="微软雅黑" panose="020B0503020204020204" pitchFamily="34" charset="-122"/>
              </a:rPr>
              <a:t>。</a:t>
            </a:r>
            <a:endParaRPr lang="en-US" altLang="zh-CN">
              <a:solidFill>
                <a:srgbClr val="000000"/>
              </a:solidFill>
              <a:latin typeface="微软雅黑" panose="020B0503020204020204" pitchFamily="34" charset="-122"/>
              <a:ea typeface="微软雅黑" panose="020B0503020204020204" pitchFamily="34" charset="-122"/>
            </a:endParaRPr>
          </a:p>
          <a:p>
            <a:pPr eaLnBrk="1" hangingPunct="1"/>
            <a:endParaRPr lang="zh-CN" altLang="en-US"/>
          </a:p>
        </p:txBody>
      </p:sp>
      <p:sp>
        <p:nvSpPr>
          <p:cNvPr id="19" name="矩形 18"/>
          <p:cNvSpPr/>
          <p:nvPr/>
        </p:nvSpPr>
        <p:spPr>
          <a:xfrm>
            <a:off x="795338" y="4279900"/>
            <a:ext cx="1922462" cy="477838"/>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6878" name="文本框 19"/>
          <p:cNvSpPr txBox="1">
            <a:spLocks noChangeArrowheads="1"/>
          </p:cNvSpPr>
          <p:nvPr/>
        </p:nvSpPr>
        <p:spPr bwMode="auto">
          <a:xfrm>
            <a:off x="795338" y="4333875"/>
            <a:ext cx="2244725"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Clr>
                <a:srgbClr val="C00000"/>
              </a:buClr>
            </a:pPr>
            <a:r>
              <a:rPr lang="zh-CN" altLang="en-US" b="1">
                <a:solidFill>
                  <a:schemeClr val="bg1"/>
                </a:solidFill>
                <a:latin typeface="微软雅黑" panose="020B0503020204020204" pitchFamily="34" charset="-122"/>
                <a:ea typeface="微软雅黑" panose="020B0503020204020204" pitchFamily="34" charset="-122"/>
              </a:rPr>
              <a:t>路口安全风险大</a:t>
            </a:r>
            <a:endParaRPr lang="en-US" altLang="zh-CN" b="1">
              <a:solidFill>
                <a:schemeClr val="bg1"/>
              </a:solidFill>
              <a:latin typeface="微软雅黑" panose="020B0503020204020204" pitchFamily="34" charset="-122"/>
              <a:ea typeface="微软雅黑" panose="020B0503020204020204" pitchFamily="34" charset="-122"/>
            </a:endParaRPr>
          </a:p>
        </p:txBody>
      </p:sp>
      <p:sp>
        <p:nvSpPr>
          <p:cNvPr id="36879" name="文本框 23"/>
          <p:cNvSpPr txBox="1">
            <a:spLocks noChangeArrowheads="1"/>
          </p:cNvSpPr>
          <p:nvPr/>
        </p:nvSpPr>
        <p:spPr bwMode="auto">
          <a:xfrm>
            <a:off x="795338" y="4829175"/>
            <a:ext cx="9842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Clr>
                <a:srgbClr val="C00000"/>
              </a:buClr>
            </a:pPr>
            <a:r>
              <a:rPr lang="en-US" altLang="zh-CN">
                <a:solidFill>
                  <a:srgbClr val="000000"/>
                </a:solidFill>
                <a:latin typeface="微软雅黑" panose="020B0503020204020204" pitchFamily="34" charset="-122"/>
                <a:ea typeface="微软雅黑" panose="020B0503020204020204" pitchFamily="34" charset="-122"/>
              </a:rPr>
              <a:t>2019</a:t>
            </a:r>
            <a:r>
              <a:rPr lang="zh-CN" altLang="en-US">
                <a:solidFill>
                  <a:srgbClr val="000000"/>
                </a:solidFill>
                <a:latin typeface="微软雅黑" panose="020B0503020204020204" pitchFamily="34" charset="-122"/>
                <a:ea typeface="微软雅黑" panose="020B0503020204020204" pitchFamily="34" charset="-122"/>
              </a:rPr>
              <a:t>年全年，全国共查处不按交通信号灯指示通行交通违法行为</a:t>
            </a:r>
            <a:r>
              <a:rPr lang="en-US" altLang="zh-CN">
                <a:solidFill>
                  <a:srgbClr val="000000"/>
                </a:solidFill>
                <a:latin typeface="微软雅黑" panose="020B0503020204020204" pitchFamily="34" charset="-122"/>
                <a:ea typeface="微软雅黑" panose="020B0503020204020204" pitchFamily="34" charset="-122"/>
              </a:rPr>
              <a:t>2649</a:t>
            </a:r>
            <a:r>
              <a:rPr lang="zh-CN" altLang="en-US">
                <a:solidFill>
                  <a:srgbClr val="000000"/>
                </a:solidFill>
                <a:latin typeface="微软雅黑" panose="020B0503020204020204" pitchFamily="34" charset="-122"/>
                <a:ea typeface="微软雅黑" panose="020B0503020204020204" pitchFamily="34" charset="-122"/>
              </a:rPr>
              <a:t>万起，平均每天</a:t>
            </a:r>
            <a:r>
              <a:rPr lang="en-US" altLang="zh-CN" b="1">
                <a:solidFill>
                  <a:srgbClr val="FF0000"/>
                </a:solidFill>
                <a:latin typeface="微软雅黑" panose="020B0503020204020204" pitchFamily="34" charset="-122"/>
                <a:ea typeface="微软雅黑" panose="020B0503020204020204" pitchFamily="34" charset="-122"/>
              </a:rPr>
              <a:t>7.26</a:t>
            </a:r>
            <a:r>
              <a:rPr lang="zh-CN" altLang="en-US" b="1">
                <a:solidFill>
                  <a:srgbClr val="FF0000"/>
                </a:solidFill>
                <a:latin typeface="微软雅黑" panose="020B0503020204020204" pitchFamily="34" charset="-122"/>
                <a:ea typeface="微软雅黑" panose="020B0503020204020204" pitchFamily="34" charset="-122"/>
              </a:rPr>
              <a:t>万</a:t>
            </a:r>
            <a:r>
              <a:rPr lang="zh-CN" altLang="en-US">
                <a:solidFill>
                  <a:srgbClr val="000000"/>
                </a:solidFill>
                <a:latin typeface="微软雅黑" panose="020B0503020204020204" pitchFamily="34" charset="-122"/>
                <a:ea typeface="微软雅黑" panose="020B0503020204020204" pitchFamily="34" charset="-122"/>
              </a:rPr>
              <a:t>起。</a:t>
            </a:r>
          </a:p>
        </p:txBody>
      </p:sp>
      <p:sp>
        <p:nvSpPr>
          <p:cNvPr id="25" name="矩形 24"/>
          <p:cNvSpPr/>
          <p:nvPr/>
        </p:nvSpPr>
        <p:spPr>
          <a:xfrm>
            <a:off x="795338" y="5403850"/>
            <a:ext cx="1922462"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6881" name="文本框 25"/>
          <p:cNvSpPr txBox="1">
            <a:spLocks noChangeArrowheads="1"/>
          </p:cNvSpPr>
          <p:nvPr/>
        </p:nvSpPr>
        <p:spPr bwMode="auto">
          <a:xfrm>
            <a:off x="857250" y="5448300"/>
            <a:ext cx="186055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Clr>
                <a:srgbClr val="C00000"/>
              </a:buClr>
            </a:pPr>
            <a:r>
              <a:rPr lang="zh-CN" altLang="en-US" b="1">
                <a:solidFill>
                  <a:schemeClr val="bg1"/>
                </a:solidFill>
                <a:latin typeface="微软雅黑" panose="020B0503020204020204" pitchFamily="34" charset="-122"/>
                <a:ea typeface="微软雅黑" panose="020B0503020204020204" pitchFamily="34" charset="-122"/>
              </a:rPr>
              <a:t>西南地区风险高</a:t>
            </a:r>
            <a:endParaRPr lang="en-US" altLang="zh-CN" b="1">
              <a:solidFill>
                <a:schemeClr val="bg1"/>
              </a:solidFill>
              <a:latin typeface="微软雅黑" panose="020B0503020204020204" pitchFamily="34" charset="-122"/>
              <a:ea typeface="微软雅黑" panose="020B0503020204020204" pitchFamily="34" charset="-122"/>
            </a:endParaRPr>
          </a:p>
        </p:txBody>
      </p:sp>
      <p:sp>
        <p:nvSpPr>
          <p:cNvPr id="36882" name="文本框 27"/>
          <p:cNvSpPr txBox="1">
            <a:spLocks noChangeArrowheads="1"/>
          </p:cNvSpPr>
          <p:nvPr/>
        </p:nvSpPr>
        <p:spPr bwMode="auto">
          <a:xfrm>
            <a:off x="795338" y="6069013"/>
            <a:ext cx="609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a:solidFill>
                  <a:srgbClr val="333333"/>
                </a:solidFill>
                <a:latin typeface="微软雅黑" panose="020B0503020204020204" pitchFamily="34" charset="-122"/>
                <a:ea typeface="微软雅黑" panose="020B0503020204020204" pitchFamily="34" charset="-122"/>
              </a:rPr>
              <a:t>2019</a:t>
            </a:r>
            <a:r>
              <a:rPr lang="zh-CN" altLang="en-US">
                <a:solidFill>
                  <a:srgbClr val="333333"/>
                </a:solidFill>
                <a:latin typeface="微软雅黑" panose="020B0503020204020204" pitchFamily="34" charset="-122"/>
                <a:ea typeface="微软雅黑" panose="020B0503020204020204" pitchFamily="34" charset="-122"/>
              </a:rPr>
              <a:t>年，西南地区有</a:t>
            </a:r>
            <a:r>
              <a:rPr lang="en-US" altLang="zh-CN" b="1">
                <a:solidFill>
                  <a:srgbClr val="FF0000"/>
                </a:solidFill>
                <a:latin typeface="微软雅黑" panose="020B0503020204020204" pitchFamily="34" charset="-122"/>
                <a:ea typeface="微软雅黑" panose="020B0503020204020204" pitchFamily="34" charset="-122"/>
              </a:rPr>
              <a:t>71%</a:t>
            </a:r>
            <a:r>
              <a:rPr lang="zh-CN" altLang="en-US">
                <a:solidFill>
                  <a:srgbClr val="333333"/>
                </a:solidFill>
                <a:latin typeface="微软雅黑" panose="020B0503020204020204" pitchFamily="34" charset="-122"/>
                <a:ea typeface="微软雅黑" panose="020B0503020204020204" pitchFamily="34" charset="-122"/>
              </a:rPr>
              <a:t>的重特大事故为单方翻坠车事故。</a:t>
            </a:r>
            <a:endParaRPr lang="zh-CN" altLang="en-US"/>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7" name="文本框 26"/>
          <p:cNvSpPr txBox="1"/>
          <p:nvPr/>
        </p:nvSpPr>
        <p:spPr>
          <a:xfrm>
            <a:off x="1190625" y="441325"/>
            <a:ext cx="280035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t>交通安全基础知识</a:t>
            </a:r>
          </a:p>
        </p:txBody>
      </p:sp>
      <p:sp>
        <p:nvSpPr>
          <p:cNvPr id="21" name="Freeform 7"/>
          <p:cNvSpPr>
            <a:spLocks noChangeAspect="1"/>
          </p:cNvSpPr>
          <p:nvPr/>
        </p:nvSpPr>
        <p:spPr bwMode="auto">
          <a:xfrm>
            <a:off x="776288" y="2166938"/>
            <a:ext cx="4332287" cy="3311525"/>
          </a:xfrm>
          <a:prstGeom prst="roundRect">
            <a:avLst>
              <a:gd name="adj" fmla="val 0"/>
            </a:avLst>
          </a:prstGeom>
          <a:blipFill dpi="0" rotWithShape="1">
            <a:blip r:embed="rId3"/>
            <a:srcRect/>
            <a:stretch>
              <a:fillRect/>
            </a:stretch>
          </a:blipFill>
          <a:ln w="34925">
            <a:solidFill>
              <a:srgbClr val="F2363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810" eaLnBrk="1" fontAlgn="auto" hangingPunct="1">
              <a:spcBef>
                <a:spcPts val="0"/>
              </a:spcBef>
              <a:spcAft>
                <a:spcPts val="0"/>
              </a:spcAft>
              <a:defRPr/>
            </a:pPr>
            <a:endParaRPr lang="zh-CN" altLang="en-US" sz="2255" kern="0">
              <a:solidFill>
                <a:prstClr val="white"/>
              </a:solidFill>
              <a:latin typeface="Impact" panose="020B0806030902050204" pitchFamily="34" charset="0"/>
              <a:ea typeface="方正正中黑简体" panose="02000000000000000000" pitchFamily="2" charset="-122"/>
              <a:sym typeface="Impact" panose="020B0806030902050204" pitchFamily="34" charset="0"/>
            </a:endParaRPr>
          </a:p>
        </p:txBody>
      </p:sp>
      <p:sp>
        <p:nvSpPr>
          <p:cNvPr id="3" name="矩形 2"/>
          <p:cNvSpPr/>
          <p:nvPr/>
        </p:nvSpPr>
        <p:spPr>
          <a:xfrm>
            <a:off x="766763" y="5842000"/>
            <a:ext cx="10815637" cy="101600"/>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8920" name="文本框 21"/>
          <p:cNvSpPr txBox="1">
            <a:spLocks noChangeArrowheads="1"/>
          </p:cNvSpPr>
          <p:nvPr/>
        </p:nvSpPr>
        <p:spPr bwMode="auto">
          <a:xfrm>
            <a:off x="5422900" y="2379663"/>
            <a:ext cx="279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000" b="1">
                <a:solidFill>
                  <a:srgbClr val="384363"/>
                </a:solidFill>
                <a:latin typeface="Impact" panose="020B0806030902050204" pitchFamily="34" charset="0"/>
                <a:ea typeface="方正正中黑简体"/>
                <a:cs typeface="方正正中黑简体"/>
                <a:sym typeface="Impact" panose="020B0806030902050204" pitchFamily="34" charset="0"/>
              </a:rPr>
              <a:t>车轮下的警示</a:t>
            </a:r>
          </a:p>
        </p:txBody>
      </p:sp>
      <p:sp>
        <p:nvSpPr>
          <p:cNvPr id="29" name="文本框 28"/>
          <p:cNvSpPr txBox="1"/>
          <p:nvPr/>
        </p:nvSpPr>
        <p:spPr>
          <a:xfrm>
            <a:off x="5422900" y="2968625"/>
            <a:ext cx="5992813" cy="2120900"/>
          </a:xfrm>
          <a:prstGeom prst="rect">
            <a:avLst/>
          </a:prstGeom>
          <a:noFill/>
        </p:spPr>
        <p:txBody>
          <a:bodyPr>
            <a:spAutoFit/>
          </a:bodyPr>
          <a:lstStyle/>
          <a:p>
            <a:pPr algn="just" eaLnBrk="1" fontAlgn="auto" hangingPunct="1">
              <a:lnSpc>
                <a:spcPct val="150000"/>
              </a:lnSpc>
              <a:spcBef>
                <a:spcPts val="0"/>
              </a:spcBef>
              <a:spcAft>
                <a:spcPts val="0"/>
              </a:spcAft>
              <a:defRPr/>
            </a:pP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sym typeface="Impact" panose="020B0806030902050204" pitchFamily="34" charset="0"/>
              </a:rPr>
              <a:t>2016</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Impact" panose="020B0806030902050204" pitchFamily="34" charset="0"/>
              </a:rPr>
              <a:t>年，</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sym typeface="Impact" panose="020B0806030902050204" pitchFamily="34" charset="0"/>
              </a:rPr>
              <a:t>5</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Impact" panose="020B0806030902050204" pitchFamily="34" charset="0"/>
              </a:rPr>
              <a:t>月</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sym typeface="Impact" panose="020B0806030902050204" pitchFamily="34" charset="0"/>
              </a:rPr>
              <a:t>14</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Impact" panose="020B0806030902050204" pitchFamily="34" charset="0"/>
              </a:rPr>
              <a:t>日</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sym typeface="Impact" panose="020B0806030902050204" pitchFamily="34" charset="0"/>
              </a:rPr>
              <a:t>13</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Impact" panose="020B0806030902050204" pitchFamily="34" charset="0"/>
              </a:rPr>
              <a:t>时</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sym typeface="Impact" panose="020B0806030902050204" pitchFamily="34" charset="0"/>
              </a:rPr>
              <a:t>36</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Impact" panose="020B0806030902050204" pitchFamily="34" charset="0"/>
              </a:rPr>
              <a:t>分，蓟县宝平公路与一线穿公路交口附近发生一起交通事故：一辆重载挂车因雨中路滑侧翻，沉重的车身将一旁行驶中的一辆尼桑小客车“砸扁”，尼桑车里有</a:t>
            </a:r>
            <a:r>
              <a:rPr lang="en-US" altLang="zh-CN" dirty="0">
                <a:solidFill>
                  <a:schemeClr val="tx1">
                    <a:lumMod val="85000"/>
                    <a:lumOff val="15000"/>
                  </a:schemeClr>
                </a:solidFill>
                <a:latin typeface="微软雅黑" panose="020B0503020204020204" pitchFamily="34" charset="-122"/>
                <a:ea typeface="微软雅黑" panose="020B0503020204020204" pitchFamily="34" charset="-122"/>
                <a:sym typeface="Impact" panose="020B0806030902050204" pitchFamily="34" charset="0"/>
              </a:rPr>
              <a:t>2</a:t>
            </a:r>
            <a:r>
              <a:rPr lang="zh-CN" altLang="en-US" dirty="0">
                <a:solidFill>
                  <a:schemeClr val="tx1">
                    <a:lumMod val="85000"/>
                    <a:lumOff val="15000"/>
                  </a:schemeClr>
                </a:solidFill>
                <a:latin typeface="微软雅黑" panose="020B0503020204020204" pitchFamily="34" charset="-122"/>
                <a:ea typeface="微软雅黑" panose="020B0503020204020204" pitchFamily="34" charset="-122"/>
                <a:sym typeface="Impact" panose="020B0806030902050204" pitchFamily="34" charset="0"/>
              </a:rPr>
              <a:t>人被困。接警后，交管、消防和急救中心人员立即赶往现场救援。</a:t>
            </a:r>
            <a:endParaRPr lang="zh-CN" altLang="en-US"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randombar(horizontal)">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7" name="文本框 26"/>
          <p:cNvSpPr txBox="1"/>
          <p:nvPr/>
        </p:nvSpPr>
        <p:spPr>
          <a:xfrm>
            <a:off x="1190625" y="441325"/>
            <a:ext cx="280035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t>交通安全基础知识</a:t>
            </a:r>
          </a:p>
        </p:txBody>
      </p:sp>
      <p:pic>
        <p:nvPicPr>
          <p:cNvPr id="40966" name="图片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313" y="1339850"/>
            <a:ext cx="10747375" cy="533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696913" y="800100"/>
            <a:ext cx="663575" cy="608013"/>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9" name="矩形 18"/>
          <p:cNvSpPr/>
          <p:nvPr/>
        </p:nvSpPr>
        <p:spPr>
          <a:xfrm>
            <a:off x="219075" y="455613"/>
            <a:ext cx="374650" cy="344487"/>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0" name="文本框 19"/>
          <p:cNvSpPr txBox="1">
            <a:spLocks noChangeArrowheads="1"/>
          </p:cNvSpPr>
          <p:nvPr/>
        </p:nvSpPr>
        <p:spPr bwMode="auto">
          <a:xfrm>
            <a:off x="1590675" y="463550"/>
            <a:ext cx="1570038" cy="923925"/>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5400" b="1">
                <a:solidFill>
                  <a:schemeClr val="bg1"/>
                </a:solidFill>
                <a:latin typeface="微软雅黑" panose="020B0503020204020204" pitchFamily="34" charset="-122"/>
                <a:ea typeface="微软雅黑" panose="020B0503020204020204" pitchFamily="34" charset="-122"/>
              </a:rPr>
              <a:t>目录</a:t>
            </a:r>
          </a:p>
        </p:txBody>
      </p:sp>
      <p:sp>
        <p:nvSpPr>
          <p:cNvPr id="14" name="圆角矩形 52"/>
          <p:cNvSpPr/>
          <p:nvPr/>
        </p:nvSpPr>
        <p:spPr>
          <a:xfrm rot="10800000" flipH="1">
            <a:off x="6842125" y="4640263"/>
            <a:ext cx="3363913" cy="481012"/>
          </a:xfrm>
          <a:prstGeom prst="roundRect">
            <a:avLst/>
          </a:prstGeom>
          <a:noFill/>
          <a:ln>
            <a:solidFill>
              <a:srgbClr val="3843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b="1">
              <a:latin typeface="微软雅黑" panose="020B0503020204020204" pitchFamily="34" charset="-122"/>
              <a:ea typeface="微软雅黑" panose="020B0503020204020204" pitchFamily="34" charset="-122"/>
            </a:endParaRPr>
          </a:p>
        </p:txBody>
      </p:sp>
      <p:sp>
        <p:nvSpPr>
          <p:cNvPr id="15" name="椭圆 14"/>
          <p:cNvSpPr/>
          <p:nvPr/>
        </p:nvSpPr>
        <p:spPr>
          <a:xfrm flipH="1">
            <a:off x="6472238" y="4581525"/>
            <a:ext cx="598487" cy="598488"/>
          </a:xfrm>
          <a:prstGeom prst="ellipse">
            <a:avLst/>
          </a:prstGeom>
          <a:solidFill>
            <a:srgbClr val="384363"/>
          </a:solidFill>
          <a:ln w="1206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solidFill>
                  <a:prstClr val="white"/>
                </a:solidFill>
                <a:latin typeface="微软雅黑" panose="020B0503020204020204" pitchFamily="34" charset="-122"/>
                <a:ea typeface="微软雅黑" panose="020B0503020204020204" pitchFamily="34" charset="-122"/>
              </a:rPr>
              <a:t>4</a:t>
            </a:r>
          </a:p>
        </p:txBody>
      </p:sp>
      <p:sp>
        <p:nvSpPr>
          <p:cNvPr id="16" name="文本框 15"/>
          <p:cNvSpPr txBox="1">
            <a:spLocks noChangeArrowheads="1"/>
          </p:cNvSpPr>
          <p:nvPr/>
        </p:nvSpPr>
        <p:spPr bwMode="auto">
          <a:xfrm rot="16200000" flipH="1">
            <a:off x="8012906" y="3788570"/>
            <a:ext cx="492125"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384363"/>
                </a:solidFill>
                <a:latin typeface="微软雅黑" panose="020B0503020204020204" pitchFamily="34" charset="-122"/>
                <a:ea typeface="微软雅黑" panose="020B0503020204020204" pitchFamily="34" charset="-122"/>
                <a:sym typeface="Calibri" panose="020F0502020204030204" pitchFamily="34" charset="0"/>
              </a:rPr>
              <a:t>交通事故应急处置</a:t>
            </a:r>
          </a:p>
        </p:txBody>
      </p:sp>
      <p:sp>
        <p:nvSpPr>
          <p:cNvPr id="22" name="圆角矩形 52"/>
          <p:cNvSpPr/>
          <p:nvPr/>
        </p:nvSpPr>
        <p:spPr>
          <a:xfrm rot="10800000" flipH="1">
            <a:off x="6842125" y="3730625"/>
            <a:ext cx="3363913" cy="481013"/>
          </a:xfrm>
          <a:prstGeom prst="roundRect">
            <a:avLst/>
          </a:prstGeom>
          <a:noFill/>
          <a:ln>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b="1" dirty="0">
              <a:latin typeface="微软雅黑" panose="020B0503020204020204" pitchFamily="34" charset="-122"/>
              <a:ea typeface="微软雅黑" panose="020B0503020204020204" pitchFamily="34" charset="-122"/>
            </a:endParaRPr>
          </a:p>
        </p:txBody>
      </p:sp>
      <p:sp>
        <p:nvSpPr>
          <p:cNvPr id="23" name="椭圆 22"/>
          <p:cNvSpPr/>
          <p:nvPr/>
        </p:nvSpPr>
        <p:spPr>
          <a:xfrm flipH="1">
            <a:off x="6472238" y="3671888"/>
            <a:ext cx="598487" cy="598487"/>
          </a:xfrm>
          <a:prstGeom prst="ellipse">
            <a:avLst/>
          </a:prstGeom>
          <a:solidFill>
            <a:srgbClr val="F23633"/>
          </a:solidFill>
          <a:ln w="1206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solidFill>
                  <a:prstClr val="white"/>
                </a:solidFill>
                <a:latin typeface="微软雅黑" panose="020B0503020204020204" pitchFamily="34" charset="-122"/>
                <a:ea typeface="微软雅黑" panose="020B0503020204020204" pitchFamily="34" charset="-122"/>
              </a:rPr>
              <a:t>3</a:t>
            </a:r>
          </a:p>
        </p:txBody>
      </p:sp>
      <p:sp>
        <p:nvSpPr>
          <p:cNvPr id="25" name="圆角矩形 52"/>
          <p:cNvSpPr/>
          <p:nvPr/>
        </p:nvSpPr>
        <p:spPr>
          <a:xfrm rot="10800000" flipH="1">
            <a:off x="6826250" y="2832100"/>
            <a:ext cx="3363913" cy="482600"/>
          </a:xfrm>
          <a:prstGeom prst="roundRect">
            <a:avLst/>
          </a:prstGeom>
          <a:noFill/>
          <a:ln>
            <a:solidFill>
              <a:srgbClr val="3843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b="1" dirty="0">
              <a:latin typeface="微软雅黑" panose="020B0503020204020204" pitchFamily="34" charset="-122"/>
              <a:ea typeface="微软雅黑" panose="020B0503020204020204" pitchFamily="34" charset="-122"/>
            </a:endParaRPr>
          </a:p>
        </p:txBody>
      </p:sp>
      <p:sp>
        <p:nvSpPr>
          <p:cNvPr id="27" name="椭圆 26"/>
          <p:cNvSpPr/>
          <p:nvPr/>
        </p:nvSpPr>
        <p:spPr>
          <a:xfrm flipH="1">
            <a:off x="6456363" y="2774950"/>
            <a:ext cx="598487" cy="596900"/>
          </a:xfrm>
          <a:prstGeom prst="ellipse">
            <a:avLst/>
          </a:prstGeom>
          <a:solidFill>
            <a:srgbClr val="384363"/>
          </a:solidFill>
          <a:ln w="1206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solidFill>
                  <a:prstClr val="white"/>
                </a:solidFill>
                <a:latin typeface="微软雅黑" panose="020B0503020204020204" pitchFamily="34" charset="-122"/>
                <a:ea typeface="微软雅黑" panose="020B0503020204020204" pitchFamily="34" charset="-122"/>
              </a:rPr>
              <a:t>2</a:t>
            </a:r>
          </a:p>
        </p:txBody>
      </p:sp>
      <p:sp>
        <p:nvSpPr>
          <p:cNvPr id="28" name="文本框 27"/>
          <p:cNvSpPr txBox="1">
            <a:spLocks noChangeArrowheads="1"/>
          </p:cNvSpPr>
          <p:nvPr/>
        </p:nvSpPr>
        <p:spPr bwMode="auto">
          <a:xfrm rot="16200000" flipH="1">
            <a:off x="7997031" y="1997870"/>
            <a:ext cx="492125"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384363"/>
                </a:solidFill>
                <a:latin typeface="微软雅黑" panose="020B0503020204020204" pitchFamily="34" charset="-122"/>
                <a:ea typeface="微软雅黑" panose="020B0503020204020204" pitchFamily="34" charset="-122"/>
                <a:sym typeface="Calibri" panose="020F0502020204030204" pitchFamily="34" charset="0"/>
              </a:rPr>
              <a:t>交通安全基础知识</a:t>
            </a:r>
          </a:p>
        </p:txBody>
      </p:sp>
      <p:sp>
        <p:nvSpPr>
          <p:cNvPr id="29" name="圆角矩形 52"/>
          <p:cNvSpPr/>
          <p:nvPr/>
        </p:nvSpPr>
        <p:spPr>
          <a:xfrm rot="10800000" flipH="1">
            <a:off x="6842125" y="1949450"/>
            <a:ext cx="3363913" cy="481013"/>
          </a:xfrm>
          <a:prstGeom prst="roundRect">
            <a:avLst/>
          </a:prstGeom>
          <a:noFill/>
          <a:ln>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b="1">
              <a:latin typeface="微软雅黑" panose="020B0503020204020204" pitchFamily="34" charset="-122"/>
              <a:ea typeface="微软雅黑" panose="020B0503020204020204" pitchFamily="34" charset="-122"/>
            </a:endParaRPr>
          </a:p>
        </p:txBody>
      </p:sp>
      <p:sp>
        <p:nvSpPr>
          <p:cNvPr id="30" name="椭圆 29"/>
          <p:cNvSpPr/>
          <p:nvPr/>
        </p:nvSpPr>
        <p:spPr>
          <a:xfrm flipH="1">
            <a:off x="6472238" y="1890713"/>
            <a:ext cx="598487" cy="598487"/>
          </a:xfrm>
          <a:prstGeom prst="ellipse">
            <a:avLst/>
          </a:prstGeom>
          <a:solidFill>
            <a:srgbClr val="F23633"/>
          </a:solidFill>
          <a:ln w="1206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solidFill>
                  <a:prstClr val="white"/>
                </a:solidFill>
                <a:latin typeface="微软雅黑" panose="020B0503020204020204" pitchFamily="34" charset="-122"/>
                <a:ea typeface="微软雅黑" panose="020B0503020204020204" pitchFamily="34" charset="-122"/>
              </a:rPr>
              <a:t>1</a:t>
            </a:r>
          </a:p>
        </p:txBody>
      </p:sp>
      <p:sp>
        <p:nvSpPr>
          <p:cNvPr id="31" name="文本框 30"/>
          <p:cNvSpPr txBox="1">
            <a:spLocks noChangeArrowheads="1"/>
          </p:cNvSpPr>
          <p:nvPr/>
        </p:nvSpPr>
        <p:spPr bwMode="auto">
          <a:xfrm rot="16200000" flipH="1">
            <a:off x="7996238" y="1141413"/>
            <a:ext cx="493712"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F23633"/>
                </a:solidFill>
                <a:latin typeface="微软雅黑" panose="020B0503020204020204" pitchFamily="34" charset="-122"/>
                <a:ea typeface="微软雅黑" panose="020B0503020204020204" pitchFamily="34" charset="-122"/>
                <a:sym typeface="Calibri" panose="020F0502020204030204" pitchFamily="34" charset="0"/>
              </a:rPr>
              <a:t>安全生产法律法规</a:t>
            </a:r>
          </a:p>
        </p:txBody>
      </p:sp>
      <p:sp>
        <p:nvSpPr>
          <p:cNvPr id="21" name="任意多边形 20"/>
          <p:cNvSpPr/>
          <p:nvPr/>
        </p:nvSpPr>
        <p:spPr>
          <a:xfrm>
            <a:off x="4957763" y="942975"/>
            <a:ext cx="7234237" cy="444500"/>
          </a:xfrm>
          <a:custGeom>
            <a:avLst/>
            <a:gdLst>
              <a:gd name="connsiteX0" fmla="*/ 141753 w 5182193"/>
              <a:gd name="connsiteY0" fmla="*/ 0 h 423490"/>
              <a:gd name="connsiteX1" fmla="*/ 5182193 w 5182193"/>
              <a:gd name="connsiteY1" fmla="*/ 0 h 423490"/>
              <a:gd name="connsiteX2" fmla="*/ 5182193 w 5182193"/>
              <a:gd name="connsiteY2" fmla="*/ 423490 h 423490"/>
              <a:gd name="connsiteX3" fmla="*/ 0 w 5182193"/>
              <a:gd name="connsiteY3" fmla="*/ 423490 h 423490"/>
            </a:gdLst>
            <a:ahLst/>
            <a:cxnLst>
              <a:cxn ang="0">
                <a:pos x="connsiteX0" y="connsiteY0"/>
              </a:cxn>
              <a:cxn ang="0">
                <a:pos x="connsiteX1" y="connsiteY1"/>
              </a:cxn>
              <a:cxn ang="0">
                <a:pos x="connsiteX2" y="connsiteY2"/>
              </a:cxn>
              <a:cxn ang="0">
                <a:pos x="connsiteX3" y="connsiteY3"/>
              </a:cxn>
            </a:cxnLst>
            <a:rect l="l" t="t" r="r" b="b"/>
            <a:pathLst>
              <a:path w="5182193" h="423490">
                <a:moveTo>
                  <a:pt x="141753" y="0"/>
                </a:moveTo>
                <a:lnTo>
                  <a:pt x="5182193" y="0"/>
                </a:lnTo>
                <a:lnTo>
                  <a:pt x="5182193" y="423490"/>
                </a:lnTo>
                <a:lnTo>
                  <a:pt x="0" y="423490"/>
                </a:lnTo>
                <a:close/>
              </a:path>
            </a:pathLst>
          </a:cu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6" name="文本框 25"/>
          <p:cNvSpPr txBox="1">
            <a:spLocks noChangeArrowheads="1"/>
          </p:cNvSpPr>
          <p:nvPr/>
        </p:nvSpPr>
        <p:spPr bwMode="auto">
          <a:xfrm rot="16200000" flipH="1">
            <a:off x="7996237" y="2911476"/>
            <a:ext cx="493713"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F23633"/>
                </a:solidFill>
                <a:latin typeface="微软雅黑" panose="020B0503020204020204" pitchFamily="34" charset="-122"/>
                <a:ea typeface="微软雅黑" panose="020B0503020204020204" pitchFamily="34" charset="-122"/>
                <a:sym typeface="Calibri" panose="020F0502020204030204" pitchFamily="34" charset="0"/>
              </a:rPr>
              <a:t>道路行车安全知识</a:t>
            </a:r>
          </a:p>
        </p:txBody>
      </p:sp>
      <p:sp>
        <p:nvSpPr>
          <p:cNvPr id="33" name="圆角矩形 52"/>
          <p:cNvSpPr/>
          <p:nvPr/>
        </p:nvSpPr>
        <p:spPr>
          <a:xfrm rot="10800000" flipH="1">
            <a:off x="6842125" y="5476875"/>
            <a:ext cx="3363913" cy="481013"/>
          </a:xfrm>
          <a:prstGeom prst="roundRect">
            <a:avLst/>
          </a:prstGeom>
          <a:noFill/>
          <a:ln>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400" b="1" dirty="0">
              <a:latin typeface="微软雅黑" panose="020B0503020204020204" pitchFamily="34" charset="-122"/>
              <a:ea typeface="微软雅黑" panose="020B0503020204020204" pitchFamily="34" charset="-122"/>
            </a:endParaRPr>
          </a:p>
        </p:txBody>
      </p:sp>
      <p:sp>
        <p:nvSpPr>
          <p:cNvPr id="34" name="椭圆 33"/>
          <p:cNvSpPr/>
          <p:nvPr/>
        </p:nvSpPr>
        <p:spPr>
          <a:xfrm flipH="1">
            <a:off x="6472238" y="5418138"/>
            <a:ext cx="598487" cy="598487"/>
          </a:xfrm>
          <a:prstGeom prst="ellipse">
            <a:avLst/>
          </a:prstGeom>
          <a:solidFill>
            <a:srgbClr val="F23633"/>
          </a:solidFill>
          <a:ln w="1206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dirty="0">
                <a:solidFill>
                  <a:prstClr val="white"/>
                </a:solidFill>
                <a:latin typeface="微软雅黑" panose="020B0503020204020204" pitchFamily="34" charset="-122"/>
                <a:ea typeface="微软雅黑" panose="020B0503020204020204" pitchFamily="34" charset="-122"/>
              </a:rPr>
              <a:t>3</a:t>
            </a:r>
          </a:p>
        </p:txBody>
      </p:sp>
      <p:sp>
        <p:nvSpPr>
          <p:cNvPr id="35" name="文本框 34"/>
          <p:cNvSpPr txBox="1">
            <a:spLocks noChangeArrowheads="1"/>
          </p:cNvSpPr>
          <p:nvPr/>
        </p:nvSpPr>
        <p:spPr bwMode="auto">
          <a:xfrm rot="16200000" flipH="1">
            <a:off x="7997031" y="4658520"/>
            <a:ext cx="492125" cy="214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F23633"/>
                </a:solidFill>
                <a:latin typeface="微软雅黑" panose="020B0503020204020204" pitchFamily="34" charset="-122"/>
                <a:ea typeface="微软雅黑" panose="020B0503020204020204" pitchFamily="34" charset="-122"/>
                <a:sym typeface="Calibri" panose="020F0502020204030204" pitchFamily="34" charset="0"/>
              </a:rPr>
              <a:t>典型事故案例剖析</a:t>
            </a:r>
          </a:p>
        </p:txBody>
      </p:sp>
      <p:pic>
        <p:nvPicPr>
          <p:cNvPr id="36" name="图片 35"/>
          <p:cNvPicPr>
            <a:picLocks noChangeAspect="1"/>
          </p:cNvPicPr>
          <p:nvPr/>
        </p:nvPicPr>
        <p:blipFill>
          <a:blip r:embed="rId3" cstate="print"/>
          <a:srcRect l="12471" t="21705" r="15244" b="8972"/>
          <a:stretch>
            <a:fillRect/>
          </a:stretch>
        </p:blipFill>
        <p:spPr>
          <a:xfrm>
            <a:off x="0" y="1967558"/>
            <a:ext cx="6200208" cy="3964603"/>
          </a:xfrm>
          <a:custGeom>
            <a:avLst/>
            <a:gdLst>
              <a:gd name="connsiteX0" fmla="*/ 0 w 6200208"/>
              <a:gd name="connsiteY0" fmla="*/ 0 h 3964603"/>
              <a:gd name="connsiteX1" fmla="*/ 4769200 w 6200208"/>
              <a:gd name="connsiteY1" fmla="*/ 0 h 3964603"/>
              <a:gd name="connsiteX2" fmla="*/ 6200208 w 6200208"/>
              <a:gd name="connsiteY2" fmla="*/ 3964603 h 3964603"/>
              <a:gd name="connsiteX3" fmla="*/ 0 w 6200208"/>
              <a:gd name="connsiteY3" fmla="*/ 3964603 h 3964603"/>
            </a:gdLst>
            <a:ahLst/>
            <a:cxnLst>
              <a:cxn ang="0">
                <a:pos x="connsiteX0" y="connsiteY0"/>
              </a:cxn>
              <a:cxn ang="0">
                <a:pos x="connsiteX1" y="connsiteY1"/>
              </a:cxn>
              <a:cxn ang="0">
                <a:pos x="connsiteX2" y="connsiteY2"/>
              </a:cxn>
              <a:cxn ang="0">
                <a:pos x="connsiteX3" y="connsiteY3"/>
              </a:cxn>
            </a:cxnLst>
            <a:rect l="l" t="t" r="r" b="b"/>
            <a:pathLst>
              <a:path w="6200208" h="3964603">
                <a:moveTo>
                  <a:pt x="0" y="0"/>
                </a:moveTo>
                <a:lnTo>
                  <a:pt x="4769200" y="0"/>
                </a:lnTo>
                <a:lnTo>
                  <a:pt x="6200208" y="3964603"/>
                </a:lnTo>
                <a:lnTo>
                  <a:pt x="0" y="3964603"/>
                </a:lnTo>
                <a:close/>
              </a:path>
            </a:pathLst>
          </a:cu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 calcmode="lin" valueType="num">
                                      <p:cBhvr>
                                        <p:cTn id="9" dur="500" fill="hold"/>
                                        <p:tgtEl>
                                          <p:spTgt spid="18"/>
                                        </p:tgtEl>
                                        <p:attrNameLst>
                                          <p:attrName>style.rotation</p:attrName>
                                        </p:attrNameLst>
                                      </p:cBhvr>
                                      <p:tavLst>
                                        <p:tav tm="0">
                                          <p:val>
                                            <p:fltVal val="360"/>
                                          </p:val>
                                        </p:tav>
                                        <p:tav tm="100000">
                                          <p:val>
                                            <p:fltVal val="0"/>
                                          </p:val>
                                        </p:tav>
                                      </p:tavLst>
                                    </p:anim>
                                    <p:animEffect transition="in" filter="fade">
                                      <p:cBhvr>
                                        <p:cTn id="10" dur="500"/>
                                        <p:tgtEl>
                                          <p:spTgt spid="18"/>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 calcmode="lin" valueType="num">
                                      <p:cBhvr>
                                        <p:cTn id="15" dur="500" fill="hold"/>
                                        <p:tgtEl>
                                          <p:spTgt spid="19"/>
                                        </p:tgtEl>
                                        <p:attrNameLst>
                                          <p:attrName>style.rotation</p:attrName>
                                        </p:attrNameLst>
                                      </p:cBhvr>
                                      <p:tavLst>
                                        <p:tav tm="0">
                                          <p:val>
                                            <p:fltVal val="360"/>
                                          </p:val>
                                        </p:tav>
                                        <p:tav tm="100000">
                                          <p:val>
                                            <p:fltVal val="0"/>
                                          </p:val>
                                        </p:tav>
                                      </p:tavLst>
                                    </p:anim>
                                    <p:animEffect transition="in" filter="fade">
                                      <p:cBhvr>
                                        <p:cTn id="16" dur="500"/>
                                        <p:tgtEl>
                                          <p:spTgt spid="19"/>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075"/>
                            </p:stCondLst>
                            <p:childTnLst>
                              <p:par>
                                <p:cTn id="22" presetID="53" presetClass="entr" presetSubtype="16"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500" fill="hold"/>
                                        <p:tgtEl>
                                          <p:spTgt spid="30"/>
                                        </p:tgtEl>
                                        <p:attrNameLst>
                                          <p:attrName>ppt_w</p:attrName>
                                        </p:attrNameLst>
                                      </p:cBhvr>
                                      <p:tavLst>
                                        <p:tav tm="0">
                                          <p:val>
                                            <p:fltVal val="0"/>
                                          </p:val>
                                        </p:tav>
                                        <p:tav tm="100000">
                                          <p:val>
                                            <p:strVal val="#ppt_w"/>
                                          </p:val>
                                        </p:tav>
                                      </p:tavLst>
                                    </p:anim>
                                    <p:anim calcmode="lin" valueType="num">
                                      <p:cBhvr>
                                        <p:cTn id="25" dur="500" fill="hold"/>
                                        <p:tgtEl>
                                          <p:spTgt spid="30"/>
                                        </p:tgtEl>
                                        <p:attrNameLst>
                                          <p:attrName>ppt_h</p:attrName>
                                        </p:attrNameLst>
                                      </p:cBhvr>
                                      <p:tavLst>
                                        <p:tav tm="0">
                                          <p:val>
                                            <p:fltVal val="0"/>
                                          </p:val>
                                        </p:tav>
                                        <p:tav tm="100000">
                                          <p:val>
                                            <p:strVal val="#ppt_h"/>
                                          </p:val>
                                        </p:tav>
                                      </p:tavLst>
                                    </p:anim>
                                    <p:animEffect transition="in" filter="fade">
                                      <p:cBhvr>
                                        <p:cTn id="26" dur="500"/>
                                        <p:tgtEl>
                                          <p:spTgt spid="3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p:cTn id="29" dur="500" fill="hold"/>
                                        <p:tgtEl>
                                          <p:spTgt spid="27"/>
                                        </p:tgtEl>
                                        <p:attrNameLst>
                                          <p:attrName>ppt_w</p:attrName>
                                        </p:attrNameLst>
                                      </p:cBhvr>
                                      <p:tavLst>
                                        <p:tav tm="0">
                                          <p:val>
                                            <p:fltVal val="0"/>
                                          </p:val>
                                        </p:tav>
                                        <p:tav tm="100000">
                                          <p:val>
                                            <p:strVal val="#ppt_w"/>
                                          </p:val>
                                        </p:tav>
                                      </p:tavLst>
                                    </p:anim>
                                    <p:anim calcmode="lin" valueType="num">
                                      <p:cBhvr>
                                        <p:cTn id="30" dur="500" fill="hold"/>
                                        <p:tgtEl>
                                          <p:spTgt spid="27"/>
                                        </p:tgtEl>
                                        <p:attrNameLst>
                                          <p:attrName>ppt_h</p:attrName>
                                        </p:attrNameLst>
                                      </p:cBhvr>
                                      <p:tavLst>
                                        <p:tav tm="0">
                                          <p:val>
                                            <p:fltVal val="0"/>
                                          </p:val>
                                        </p:tav>
                                        <p:tav tm="100000">
                                          <p:val>
                                            <p:strVal val="#ppt_h"/>
                                          </p:val>
                                        </p:tav>
                                      </p:tavLst>
                                    </p:anim>
                                    <p:animEffect transition="in" filter="fade">
                                      <p:cBhvr>
                                        <p:cTn id="31" dur="500"/>
                                        <p:tgtEl>
                                          <p:spTgt spid="2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par>
                          <p:cTn id="42" fill="hold">
                            <p:stCondLst>
                              <p:cond delay="1575"/>
                            </p:stCondLst>
                            <p:childTnLst>
                              <p:par>
                                <p:cTn id="43" presetID="10" presetClass="entr" presetSubtype="0"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childTnLst>
                          </p:cTn>
                        </p:par>
                        <p:par>
                          <p:cTn id="55" fill="hold">
                            <p:stCondLst>
                              <p:cond delay="2075"/>
                            </p:stCondLst>
                            <p:childTnLst>
                              <p:par>
                                <p:cTn id="56" presetID="22" presetClass="entr" presetSubtype="8" fill="hold" grpId="0"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left)">
                                      <p:cBhvr>
                                        <p:cTn id="58" dur="500"/>
                                        <p:tgtEl>
                                          <p:spTgt spid="31"/>
                                        </p:tgtEl>
                                      </p:cBhvr>
                                    </p:animEffect>
                                  </p:childTnLst>
                                </p:cTn>
                              </p:par>
                            </p:childTnLst>
                          </p:cTn>
                        </p:par>
                        <p:par>
                          <p:cTn id="59" fill="hold">
                            <p:stCondLst>
                              <p:cond delay="2575"/>
                            </p:stCondLst>
                            <p:childTnLst>
                              <p:par>
                                <p:cTn id="60" presetID="22" presetClass="entr" presetSubtype="8" fill="hold" grpId="0"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left)">
                                      <p:cBhvr>
                                        <p:cTn id="62" dur="500"/>
                                        <p:tgtEl>
                                          <p:spTgt spid="28"/>
                                        </p:tgtEl>
                                      </p:cBhvr>
                                    </p:animEffect>
                                  </p:childTnLst>
                                </p:cTn>
                              </p:par>
                            </p:childTnLst>
                          </p:cTn>
                        </p:par>
                        <p:par>
                          <p:cTn id="63" fill="hold">
                            <p:stCondLst>
                              <p:cond delay="3075"/>
                            </p:stCondLst>
                            <p:childTnLst>
                              <p:par>
                                <p:cTn id="64" presetID="22" presetClass="entr" presetSubtype="8"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par>
                                <p:cTn id="67" presetID="22" presetClass="entr" presetSubtype="1" fill="hold" nodeType="with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up)">
                                      <p:cBhvr>
                                        <p:cTn id="69" dur="500"/>
                                        <p:tgtEl>
                                          <p:spTgt spid="21"/>
                                        </p:tgtEl>
                                      </p:cBhvr>
                                    </p:animEffect>
                                  </p:childTnLst>
                                </p:cTn>
                              </p:par>
                            </p:childTnLst>
                          </p:cTn>
                        </p:par>
                        <p:par>
                          <p:cTn id="70" fill="hold">
                            <p:stCondLst>
                              <p:cond delay="3575"/>
                            </p:stCondLst>
                            <p:childTnLst>
                              <p:par>
                                <p:cTn id="71" presetID="22" presetClass="entr" presetSubtype="8" fill="hold" grpId="0" nodeType="after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left)">
                                      <p:cBhvr>
                                        <p:cTn id="73" dur="500"/>
                                        <p:tgtEl>
                                          <p:spTgt spid="26"/>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 calcmode="lin" valueType="num">
                                      <p:cBhvr>
                                        <p:cTn id="76" dur="500" fill="hold"/>
                                        <p:tgtEl>
                                          <p:spTgt spid="34"/>
                                        </p:tgtEl>
                                        <p:attrNameLst>
                                          <p:attrName>ppt_w</p:attrName>
                                        </p:attrNameLst>
                                      </p:cBhvr>
                                      <p:tavLst>
                                        <p:tav tm="0">
                                          <p:val>
                                            <p:fltVal val="0"/>
                                          </p:val>
                                        </p:tav>
                                        <p:tav tm="100000">
                                          <p:val>
                                            <p:strVal val="#ppt_w"/>
                                          </p:val>
                                        </p:tav>
                                      </p:tavLst>
                                    </p:anim>
                                    <p:anim calcmode="lin" valueType="num">
                                      <p:cBhvr>
                                        <p:cTn id="77" dur="500" fill="hold"/>
                                        <p:tgtEl>
                                          <p:spTgt spid="34"/>
                                        </p:tgtEl>
                                        <p:attrNameLst>
                                          <p:attrName>ppt_h</p:attrName>
                                        </p:attrNameLst>
                                      </p:cBhvr>
                                      <p:tavLst>
                                        <p:tav tm="0">
                                          <p:val>
                                            <p:fltVal val="0"/>
                                          </p:val>
                                        </p:tav>
                                        <p:tav tm="100000">
                                          <p:val>
                                            <p:strVal val="#ppt_h"/>
                                          </p:val>
                                        </p:tav>
                                      </p:tavLst>
                                    </p:anim>
                                    <p:animEffect transition="in" filter="fade">
                                      <p:cBhvr>
                                        <p:cTn id="78" dur="500"/>
                                        <p:tgtEl>
                                          <p:spTgt spid="3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500"/>
                                        <p:tgtEl>
                                          <p:spTgt spid="33"/>
                                        </p:tgtEl>
                                      </p:cBhvr>
                                    </p:animEffect>
                                  </p:childTnLst>
                                </p:cTn>
                              </p:par>
                            </p:childTnLst>
                          </p:cTn>
                        </p:par>
                        <p:par>
                          <p:cTn id="82" fill="hold">
                            <p:stCondLst>
                              <p:cond delay="4075"/>
                            </p:stCondLst>
                            <p:childTnLst>
                              <p:par>
                                <p:cTn id="83" presetID="22" presetClass="entr" presetSubtype="8" fill="hold" grpId="0" nodeType="after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wipe(left)">
                                      <p:cBhvr>
                                        <p:cTn id="8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14" grpId="0" animBg="1"/>
      <p:bldP spid="15" grpId="0" animBg="1"/>
      <p:bldP spid="16" grpId="0"/>
      <p:bldP spid="22" grpId="0" animBg="1"/>
      <p:bldP spid="23" grpId="0" animBg="1"/>
      <p:bldP spid="25" grpId="0" animBg="1"/>
      <p:bldP spid="27" grpId="0" animBg="1"/>
      <p:bldP spid="28" grpId="0"/>
      <p:bldP spid="29" grpId="0" animBg="1"/>
      <p:bldP spid="30" grpId="0" animBg="1"/>
      <p:bldP spid="31" grpId="0"/>
      <p:bldP spid="26" grpId="0"/>
      <p:bldP spid="33" grpId="0" animBg="1"/>
      <p:bldP spid="34" grpId="0" animBg="1"/>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a:spLocks noChangeArrowheads="1"/>
          </p:cNvSpPr>
          <p:nvPr/>
        </p:nvSpPr>
        <p:spPr bwMode="auto">
          <a:xfrm>
            <a:off x="1190625" y="442913"/>
            <a:ext cx="4332288"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7" name="Picture 4"/>
          <p:cNvPicPr>
            <a:picLocks noChangeAspect="1" noChangeArrowheads="1"/>
          </p:cNvPicPr>
          <p:nvPr/>
        </p:nvPicPr>
        <p:blipFill>
          <a:blip r:embed="rId3"/>
          <a:stretch>
            <a:fillRect/>
          </a:stretch>
        </p:blipFill>
        <p:spPr bwMode="auto">
          <a:xfrm>
            <a:off x="7243256" y="1804259"/>
            <a:ext cx="4247275" cy="3720242"/>
          </a:xfrm>
          <a:prstGeom prst="roundRect">
            <a:avLst>
              <a:gd name="adj" fmla="val 0"/>
            </a:avLst>
          </a:prstGeom>
          <a:noFill/>
          <a:ln w="79375" cmpd="dbl">
            <a:noFill/>
            <a:miter lim="800000"/>
            <a:headEnd/>
            <a:tailEnd/>
          </a:ln>
          <a:effectLst/>
        </p:spPr>
      </p:pic>
      <p:sp>
        <p:nvSpPr>
          <p:cNvPr id="9" name="文本框 8"/>
          <p:cNvSpPr txBox="1"/>
          <p:nvPr/>
        </p:nvSpPr>
        <p:spPr>
          <a:xfrm>
            <a:off x="1190625" y="442913"/>
            <a:ext cx="4203700" cy="461962"/>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sym typeface="Impact" panose="020B0806030902050204" pitchFamily="34" charset="0"/>
              </a:rPr>
              <a:t>为什么会发生道路交通事故？</a:t>
            </a:r>
          </a:p>
        </p:txBody>
      </p:sp>
      <p:sp>
        <p:nvSpPr>
          <p:cNvPr id="11" name="TextBox 10"/>
          <p:cNvSpPr txBox="1">
            <a:spLocks noChangeArrowheads="1"/>
          </p:cNvSpPr>
          <p:nvPr/>
        </p:nvSpPr>
        <p:spPr bwMode="auto">
          <a:xfrm>
            <a:off x="514350" y="2522538"/>
            <a:ext cx="6954838"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en-US" altLang="zh-CN" sz="4400" b="1">
              <a:latin typeface="Impact" panose="020B0806030902050204" pitchFamily="34" charset="0"/>
              <a:ea typeface="方正正中黑简体"/>
              <a:cs typeface="方正正中黑简体"/>
              <a:sym typeface="Impact" panose="020B0806030902050204" pitchFamily="34" charset="0"/>
            </a:endParaRPr>
          </a:p>
          <a:p>
            <a:pPr eaLnBrk="1" hangingPunct="1"/>
            <a:r>
              <a:rPr lang="zh-CN" altLang="en-US" sz="4400" b="1">
                <a:solidFill>
                  <a:srgbClr val="1A59A5"/>
                </a:solidFill>
                <a:latin typeface="Impact" panose="020B0806030902050204" pitchFamily="34" charset="0"/>
                <a:ea typeface="方正正中黑简体"/>
                <a:cs typeface="方正正中黑简体"/>
                <a:sym typeface="Impact" panose="020B0806030902050204" pitchFamily="34" charset="0"/>
              </a:rPr>
              <a:t>操作不当</a:t>
            </a:r>
            <a:endParaRPr lang="en-US" altLang="zh-CN" sz="4400" b="1">
              <a:solidFill>
                <a:srgbClr val="1A59A5"/>
              </a:solidFill>
              <a:latin typeface="Impact" panose="020B0806030902050204" pitchFamily="34" charset="0"/>
              <a:ea typeface="方正正中黑简体"/>
              <a:cs typeface="方正正中黑简体"/>
              <a:sym typeface="Impact" panose="020B0806030902050204" pitchFamily="34" charset="0"/>
            </a:endParaRPr>
          </a:p>
          <a:p>
            <a:pPr eaLnBrk="1" hangingPunct="1"/>
            <a:endParaRPr lang="en-US" altLang="zh-CN" sz="4400" b="1">
              <a:latin typeface="Impact" panose="020B0806030902050204" pitchFamily="34" charset="0"/>
              <a:ea typeface="方正正中黑简体"/>
              <a:cs typeface="方正正中黑简体"/>
              <a:sym typeface="Impact" panose="020B0806030902050204" pitchFamily="34" charset="0"/>
            </a:endParaRPr>
          </a:p>
          <a:p>
            <a:pPr eaLnBrk="1" hangingPunct="1"/>
            <a:r>
              <a:rPr lang="zh-CN" altLang="en-US" sz="4400" b="1">
                <a:solidFill>
                  <a:srgbClr val="612779"/>
                </a:solidFill>
                <a:latin typeface="Impact" panose="020B0806030902050204" pitchFamily="34" charset="0"/>
                <a:ea typeface="方正正中黑简体"/>
                <a:cs typeface="方正正中黑简体"/>
                <a:sym typeface="Impact" panose="020B0806030902050204" pitchFamily="34" charset="0"/>
              </a:rPr>
              <a:t>车速较快</a:t>
            </a:r>
            <a:endParaRPr lang="en-US" altLang="zh-CN" sz="4400" b="1">
              <a:solidFill>
                <a:srgbClr val="612779"/>
              </a:solidFill>
              <a:latin typeface="Impact" panose="020B0806030902050204" pitchFamily="34" charset="0"/>
              <a:ea typeface="方正正中黑简体"/>
              <a:cs typeface="方正正中黑简体"/>
              <a:sym typeface="Impact" panose="020B0806030902050204" pitchFamily="34" charset="0"/>
            </a:endParaRPr>
          </a:p>
          <a:p>
            <a:pPr eaLnBrk="1" hangingPunct="1"/>
            <a:endParaRPr lang="en-US" altLang="zh-CN" sz="4400" b="1">
              <a:solidFill>
                <a:srgbClr val="FF0000"/>
              </a:solidFill>
              <a:latin typeface="Impact" panose="020B0806030902050204" pitchFamily="34" charset="0"/>
              <a:ea typeface="方正正中黑简体"/>
              <a:cs typeface="方正正中黑简体"/>
              <a:sym typeface="Impact" panose="020B0806030902050204" pitchFamily="34" charset="0"/>
            </a:endParaRPr>
          </a:p>
          <a:p>
            <a:pPr eaLnBrk="1" hangingPunct="1"/>
            <a:r>
              <a:rPr lang="zh-CN" altLang="en-US" sz="4400" b="1">
                <a:solidFill>
                  <a:srgbClr val="D42419"/>
                </a:solidFill>
                <a:latin typeface="Impact" panose="020B0806030902050204" pitchFamily="34" charset="0"/>
                <a:ea typeface="方正正中黑简体"/>
                <a:cs typeface="方正正中黑简体"/>
                <a:sym typeface="Impact" panose="020B0806030902050204" pitchFamily="34" charset="0"/>
              </a:rPr>
              <a:t>驾驶急躁</a:t>
            </a:r>
            <a:endParaRPr lang="en-US" altLang="zh-CN" sz="4400" b="1">
              <a:solidFill>
                <a:srgbClr val="D42419"/>
              </a:solidFill>
              <a:latin typeface="Impact" panose="020B0806030902050204" pitchFamily="34" charset="0"/>
              <a:ea typeface="方正正中黑简体"/>
              <a:cs typeface="方正正中黑简体"/>
              <a:sym typeface="Impact" panose="020B0806030902050204" pitchFamily="34" charset="0"/>
            </a:endParaRPr>
          </a:p>
          <a:p>
            <a:pPr eaLnBrk="1" hangingPunct="1"/>
            <a:endParaRPr lang="en-US" altLang="zh-CN" sz="4400" b="1">
              <a:latin typeface="Impact" panose="020B0806030902050204" pitchFamily="34" charset="0"/>
              <a:ea typeface="方正正中黑简体"/>
              <a:cs typeface="方正正中黑简体"/>
              <a:sym typeface="Impact" panose="020B0806030902050204" pitchFamily="34" charset="0"/>
            </a:endParaRPr>
          </a:p>
          <a:p>
            <a:pPr eaLnBrk="1" hangingPunct="1"/>
            <a:r>
              <a:rPr lang="zh-CN" altLang="en-US" sz="4400" b="1">
                <a:solidFill>
                  <a:srgbClr val="9A4380"/>
                </a:solidFill>
                <a:latin typeface="Impact" panose="020B0806030902050204" pitchFamily="34" charset="0"/>
                <a:ea typeface="方正正中黑简体"/>
                <a:cs typeface="方正正中黑简体"/>
                <a:sym typeface="Impact" panose="020B0806030902050204" pitchFamily="34" charset="0"/>
              </a:rPr>
              <a:t>路面不平</a:t>
            </a:r>
            <a:endParaRPr lang="en-US" altLang="zh-CN" sz="4400" b="1">
              <a:solidFill>
                <a:srgbClr val="9A4380"/>
              </a:solidFill>
              <a:latin typeface="Impact" panose="020B0806030902050204" pitchFamily="34" charset="0"/>
              <a:ea typeface="方正正中黑简体"/>
              <a:cs typeface="方正正中黑简体"/>
              <a:sym typeface="Impact" panose="020B0806030902050204" pitchFamily="34" charset="0"/>
            </a:endParaRPr>
          </a:p>
          <a:p>
            <a:pPr eaLnBrk="1" hangingPunct="1"/>
            <a:endParaRPr lang="en-US" altLang="zh-CN" sz="4400" b="1">
              <a:latin typeface="Impact" panose="020B0806030902050204" pitchFamily="34" charset="0"/>
              <a:ea typeface="方正正中黑简体"/>
              <a:cs typeface="方正正中黑简体"/>
              <a:sym typeface="Impact" panose="020B0806030902050204" pitchFamily="34" charset="0"/>
            </a:endParaRPr>
          </a:p>
          <a:p>
            <a:pPr eaLnBrk="1" hangingPunct="1"/>
            <a:r>
              <a:rPr lang="zh-CN" altLang="en-US" sz="4400" b="1">
                <a:solidFill>
                  <a:srgbClr val="3FAFD3"/>
                </a:solidFill>
                <a:latin typeface="Impact" panose="020B0806030902050204" pitchFamily="34" charset="0"/>
                <a:ea typeface="方正正中黑简体"/>
                <a:cs typeface="方正正中黑简体"/>
                <a:sym typeface="Impact" panose="020B0806030902050204" pitchFamily="34" charset="0"/>
              </a:rPr>
              <a:t>雨水天气</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000"/>
                            </p:stCondLst>
                            <p:childTnLst>
                              <p:par>
                                <p:cTn id="22" presetID="47"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5"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247650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zh-CN" dirty="0">
                <a:sym typeface="Impact" panose="020B0806030902050204" pitchFamily="34" charset="0"/>
              </a:rPr>
              <a:t>交通事故的成因</a:t>
            </a:r>
          </a:p>
        </p:txBody>
      </p:sp>
      <p:sp>
        <p:nvSpPr>
          <p:cNvPr id="17" name="文本框 16"/>
          <p:cNvSpPr txBox="1">
            <a:spLocks noChangeArrowheads="1"/>
          </p:cNvSpPr>
          <p:nvPr/>
        </p:nvSpPr>
        <p:spPr bwMode="auto">
          <a:xfrm>
            <a:off x="514350" y="1638300"/>
            <a:ext cx="2419350" cy="460375"/>
          </a:xfrm>
          <a:prstGeom prst="rect">
            <a:avLst/>
          </a:prstGeom>
          <a:solidFill>
            <a:srgbClr val="F23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22300" y="1684338"/>
            <a:ext cx="1968500" cy="368300"/>
          </a:xfrm>
          <a:prstGeom prst="rect">
            <a:avLst/>
          </a:prstGeom>
          <a:noFill/>
        </p:spPr>
        <p:txBody>
          <a:bodyPr>
            <a:spAutoFit/>
          </a:bodyPr>
          <a:lstStyle/>
          <a:p>
            <a:pPr defTabSz="685800" eaLnBrk="1" fontAlgn="auto" hangingPunct="1">
              <a:spcBef>
                <a:spcPts val="0"/>
              </a:spcBef>
              <a:spcAft>
                <a:spcPts val="0"/>
              </a:spcAft>
              <a:defRPr/>
            </a:pPr>
            <a:r>
              <a:rPr lang="zh-CN" altLang="en-US" b="1" kern="0" dirty="0">
                <a:ln w="12700">
                  <a:noFill/>
                </a:ln>
                <a:solidFill>
                  <a:schemeClr val="bg1"/>
                </a:solidFill>
                <a:latin typeface="方正正中黑简体" panose="02000000000000000000" pitchFamily="2" charset="-122"/>
                <a:ea typeface="方正正中黑简体" panose="02000000000000000000" pitchFamily="2" charset="-122"/>
              </a:rPr>
              <a:t>一、违章驾驶 </a:t>
            </a:r>
          </a:p>
        </p:txBody>
      </p:sp>
      <p:sp>
        <p:nvSpPr>
          <p:cNvPr id="45064" name="文本框 17"/>
          <p:cNvSpPr txBox="1">
            <a:spLocks noChangeArrowheads="1"/>
          </p:cNvSpPr>
          <p:nvPr/>
        </p:nvSpPr>
        <p:spPr bwMode="auto">
          <a:xfrm>
            <a:off x="1724025" y="2940050"/>
            <a:ext cx="609600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630" indent="-34163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20000"/>
              </a:spcBef>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超过允许的最高行驶速度；</a:t>
            </a:r>
            <a:endParaRPr lang="en-US" altLang="zh-CN">
              <a:latin typeface="Impact" panose="020B0806030902050204" pitchFamily="34" charset="0"/>
              <a:ea typeface="方正正中黑简体"/>
              <a:cs typeface="方正正中黑简体"/>
              <a:sym typeface="Impact" panose="020B0806030902050204" pitchFamily="34" charset="0"/>
            </a:endParaRPr>
          </a:p>
          <a:p>
            <a:pPr eaLnBrk="1" hangingPunct="1">
              <a:lnSpc>
                <a:spcPct val="150000"/>
              </a:lnSpc>
              <a:spcBef>
                <a:spcPct val="20000"/>
              </a:spcBef>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超过道路条件所限制 的行驶速度；</a:t>
            </a:r>
            <a:endParaRPr lang="en-US" altLang="zh-CN">
              <a:latin typeface="Impact" panose="020B0806030902050204" pitchFamily="34" charset="0"/>
              <a:ea typeface="方正正中黑简体"/>
              <a:cs typeface="方正正中黑简体"/>
              <a:sym typeface="Impact" panose="020B0806030902050204" pitchFamily="34" charset="0"/>
            </a:endParaRPr>
          </a:p>
          <a:p>
            <a:pPr eaLnBrk="1" hangingPunct="1">
              <a:lnSpc>
                <a:spcPct val="150000"/>
              </a:lnSpc>
              <a:spcBef>
                <a:spcPct val="20000"/>
              </a:spcBef>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超过交通状况和车辆密度所限制的行驶速度；</a:t>
            </a:r>
            <a:endParaRPr lang="en-US" altLang="zh-CN">
              <a:latin typeface="Impact" panose="020B0806030902050204" pitchFamily="34" charset="0"/>
              <a:ea typeface="方正正中黑简体"/>
              <a:cs typeface="方正正中黑简体"/>
              <a:sym typeface="Impact" panose="020B0806030902050204" pitchFamily="34" charset="0"/>
            </a:endParaRPr>
          </a:p>
          <a:p>
            <a:pPr eaLnBrk="1" hangingPunct="1">
              <a:lnSpc>
                <a:spcPct val="150000"/>
              </a:lnSpc>
              <a:spcBef>
                <a:spcPct val="20000"/>
              </a:spcBef>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超过不良天气和视线所限制的行驶速度；</a:t>
            </a:r>
            <a:endParaRPr lang="en-US" altLang="zh-CN">
              <a:latin typeface="Impact" panose="020B0806030902050204" pitchFamily="34" charset="0"/>
              <a:ea typeface="方正正中黑简体"/>
              <a:cs typeface="方正正中黑简体"/>
              <a:sym typeface="Impact" panose="020B0806030902050204" pitchFamily="34" charset="0"/>
            </a:endParaRPr>
          </a:p>
          <a:p>
            <a:pPr eaLnBrk="1" hangingPunct="1">
              <a:lnSpc>
                <a:spcPct val="150000"/>
              </a:lnSpc>
              <a:spcBef>
                <a:spcPct val="20000"/>
              </a:spcBef>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超过装载所限制的行驶速度</a:t>
            </a:r>
            <a:endParaRPr lang="zh-CN" altLang="en-US"/>
          </a:p>
        </p:txBody>
      </p:sp>
      <p:sp>
        <p:nvSpPr>
          <p:cNvPr id="19" name="文本框 18"/>
          <p:cNvSpPr txBox="1"/>
          <p:nvPr/>
        </p:nvSpPr>
        <p:spPr>
          <a:xfrm>
            <a:off x="811213" y="3038475"/>
            <a:ext cx="615950" cy="2247900"/>
          </a:xfrm>
          <a:prstGeom prst="rect">
            <a:avLst/>
          </a:prstGeom>
          <a:noFill/>
        </p:spPr>
        <p:txBody>
          <a:bodyPr vert="eaVert">
            <a:spAutoFit/>
          </a:bodyPr>
          <a:lstStyle/>
          <a:p>
            <a:pPr algn="ctr" eaLnBrk="1" fontAlgn="auto" hangingPunct="1">
              <a:spcBef>
                <a:spcPts val="0"/>
              </a:spcBef>
              <a:spcAft>
                <a:spcPts val="0"/>
              </a:spcAft>
              <a:defRPr/>
            </a:pPr>
            <a:r>
              <a:rPr lang="zh-CN" altLang="en-US" sz="2800" b="1" spc="600" dirty="0">
                <a:solidFill>
                  <a:srgbClr val="F23633"/>
                </a:solidFill>
                <a:latin typeface="方正正中黑简体" panose="02000000000000000000" pitchFamily="2" charset="-122"/>
                <a:ea typeface="方正正中黑简体" panose="02000000000000000000" pitchFamily="2" charset="-122"/>
              </a:rPr>
              <a:t>超速行驶</a:t>
            </a:r>
          </a:p>
        </p:txBody>
      </p:sp>
      <p:sp>
        <p:nvSpPr>
          <p:cNvPr id="20" name="圆角矩形 14"/>
          <p:cNvSpPr/>
          <p:nvPr/>
        </p:nvSpPr>
        <p:spPr>
          <a:xfrm>
            <a:off x="514350" y="2751138"/>
            <a:ext cx="6648450" cy="2722562"/>
          </a:xfrm>
          <a:prstGeom prst="roundRect">
            <a:avLst>
              <a:gd name="adj" fmla="val 7846"/>
            </a:avLst>
          </a:prstGeom>
          <a:noFill/>
          <a:ln w="12700">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pic>
        <p:nvPicPr>
          <p:cNvPr id="45067" name="图片 20"/>
          <p:cNvPicPr>
            <a:picLocks noChangeAspect="1" noChangeArrowheads="1"/>
          </p:cNvPicPr>
          <p:nvPr/>
        </p:nvPicPr>
        <p:blipFill>
          <a:blip r:embed="rId3">
            <a:extLst>
              <a:ext uri="{28A0092B-C50C-407E-A947-70E740481C1C}">
                <a14:useLocalDpi xmlns:a14="http://schemas.microsoft.com/office/drawing/2010/main" val="0"/>
              </a:ext>
            </a:extLst>
          </a:blip>
          <a:srcRect l="27689"/>
          <a:stretch>
            <a:fillRect/>
          </a:stretch>
        </p:blipFill>
        <p:spPr bwMode="auto">
          <a:xfrm>
            <a:off x="7820025" y="1638300"/>
            <a:ext cx="438785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grpId="0" nodeType="afterEffect">
                                  <p:stCondLst>
                                    <p:cond delay="0"/>
                                  </p:stCondLst>
                                  <p:iterate type="lt">
                                    <p:tmPct val="15000"/>
                                  </p:iterate>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21" presetClass="entr" presetSubtype="1" fill="hold" grpId="0" nodeType="withEffect">
                                  <p:stCondLst>
                                    <p:cond delay="200"/>
                                  </p:stCondLst>
                                  <p:childTnLst>
                                    <p:set>
                                      <p:cBhvr>
                                        <p:cTn id="26" dur="1" fill="hold">
                                          <p:stCondLst>
                                            <p:cond delay="0"/>
                                          </p:stCondLst>
                                        </p:cTn>
                                        <p:tgtEl>
                                          <p:spTgt spid="20"/>
                                        </p:tgtEl>
                                        <p:attrNameLst>
                                          <p:attrName>style.visibility</p:attrName>
                                        </p:attrNameLst>
                                      </p:cBhvr>
                                      <p:to>
                                        <p:strVal val="visible"/>
                                      </p:to>
                                    </p:set>
                                    <p:animEffect transition="in" filter="wheel(1)">
                                      <p:cBhvr>
                                        <p:cTn id="27" dur="8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247650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zh-CN" dirty="0">
                <a:sym typeface="Impact" panose="020B0806030902050204" pitchFamily="34" charset="0"/>
              </a:rPr>
              <a:t>交通事故的成因</a:t>
            </a:r>
          </a:p>
        </p:txBody>
      </p:sp>
      <p:sp>
        <p:nvSpPr>
          <p:cNvPr id="17" name="文本框 16"/>
          <p:cNvSpPr txBox="1">
            <a:spLocks noChangeArrowheads="1"/>
          </p:cNvSpPr>
          <p:nvPr/>
        </p:nvSpPr>
        <p:spPr bwMode="auto">
          <a:xfrm>
            <a:off x="514350" y="1638300"/>
            <a:ext cx="2419350" cy="460375"/>
          </a:xfrm>
          <a:prstGeom prst="rect">
            <a:avLst/>
          </a:prstGeom>
          <a:solidFill>
            <a:srgbClr val="F23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22300" y="1684338"/>
            <a:ext cx="1968500" cy="368300"/>
          </a:xfrm>
          <a:prstGeom prst="rect">
            <a:avLst/>
          </a:prstGeom>
          <a:noFill/>
        </p:spPr>
        <p:txBody>
          <a:bodyPr>
            <a:spAutoFit/>
          </a:bodyPr>
          <a:lstStyle/>
          <a:p>
            <a:pPr defTabSz="685800" eaLnBrk="1" fontAlgn="auto" hangingPunct="1">
              <a:spcBef>
                <a:spcPts val="0"/>
              </a:spcBef>
              <a:spcAft>
                <a:spcPts val="0"/>
              </a:spcAft>
              <a:defRPr/>
            </a:pPr>
            <a:r>
              <a:rPr lang="zh-CN" altLang="en-US" b="1" kern="0" dirty="0">
                <a:ln w="12700">
                  <a:noFill/>
                </a:ln>
                <a:solidFill>
                  <a:schemeClr val="bg1"/>
                </a:solidFill>
                <a:latin typeface="方正正中黑简体" panose="02000000000000000000" pitchFamily="2" charset="-122"/>
                <a:ea typeface="方正正中黑简体" panose="02000000000000000000" pitchFamily="2" charset="-122"/>
              </a:rPr>
              <a:t>一、违章驾驶 </a:t>
            </a:r>
          </a:p>
        </p:txBody>
      </p:sp>
      <p:sp>
        <p:nvSpPr>
          <p:cNvPr id="47112" name="文本框 17"/>
          <p:cNvSpPr txBox="1">
            <a:spLocks noChangeArrowheads="1"/>
          </p:cNvSpPr>
          <p:nvPr/>
        </p:nvSpPr>
        <p:spPr bwMode="auto">
          <a:xfrm>
            <a:off x="1724025" y="2838450"/>
            <a:ext cx="53117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630" indent="-34163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在弯路、十字路口、隧道、桥梁、陡坡等不允许超车的地方超车；  </a:t>
            </a:r>
          </a:p>
          <a:p>
            <a:pPr eaLnBrk="1" hangingPunct="1">
              <a:lnSpc>
                <a:spcPct val="13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前车未让路强行超车；</a:t>
            </a:r>
          </a:p>
          <a:p>
            <a:pPr eaLnBrk="1" hangingPunct="1">
              <a:lnSpc>
                <a:spcPct val="13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在视线受限、交通情况复杂及迎面近距离来车时超车；</a:t>
            </a:r>
          </a:p>
          <a:p>
            <a:pPr eaLnBrk="1" hangingPunct="1">
              <a:lnSpc>
                <a:spcPct val="13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超车后过早回路；</a:t>
            </a:r>
          </a:p>
          <a:p>
            <a:pPr eaLnBrk="1" hangingPunct="1">
              <a:lnSpc>
                <a:spcPct val="13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超车后突然刹车。</a:t>
            </a:r>
            <a:endParaRPr lang="zh-CN" altLang="en-US"/>
          </a:p>
        </p:txBody>
      </p:sp>
      <p:sp>
        <p:nvSpPr>
          <p:cNvPr id="47113" name="文本框 18"/>
          <p:cNvSpPr txBox="1">
            <a:spLocks noChangeArrowheads="1"/>
          </p:cNvSpPr>
          <p:nvPr/>
        </p:nvSpPr>
        <p:spPr bwMode="auto">
          <a:xfrm>
            <a:off x="811213" y="3038475"/>
            <a:ext cx="6159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a:solidFill>
                  <a:srgbClr val="F23633"/>
                </a:solidFill>
                <a:latin typeface="方正正中黑简体"/>
                <a:ea typeface="方正正中黑简体"/>
                <a:cs typeface="方正正中黑简体"/>
              </a:rPr>
              <a:t>违反规定超车</a:t>
            </a:r>
          </a:p>
        </p:txBody>
      </p:sp>
      <p:sp>
        <p:nvSpPr>
          <p:cNvPr id="20" name="圆角矩形 14"/>
          <p:cNvSpPr/>
          <p:nvPr/>
        </p:nvSpPr>
        <p:spPr>
          <a:xfrm>
            <a:off x="514350" y="2751138"/>
            <a:ext cx="6648450" cy="2722562"/>
          </a:xfrm>
          <a:prstGeom prst="roundRect">
            <a:avLst>
              <a:gd name="adj" fmla="val 7846"/>
            </a:avLst>
          </a:prstGeom>
          <a:noFill/>
          <a:ln w="12700">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pic>
        <p:nvPicPr>
          <p:cNvPr id="47115" name="图片 2"/>
          <p:cNvPicPr>
            <a:picLocks noChangeAspect="1" noChangeArrowheads="1"/>
          </p:cNvPicPr>
          <p:nvPr/>
        </p:nvPicPr>
        <p:blipFill>
          <a:blip r:embed="rId3">
            <a:extLst>
              <a:ext uri="{28A0092B-C50C-407E-A947-70E740481C1C}">
                <a14:useLocalDpi xmlns:a14="http://schemas.microsoft.com/office/drawing/2010/main" val="0"/>
              </a:ext>
            </a:extLst>
          </a:blip>
          <a:srcRect l="5409" r="6219"/>
          <a:stretch>
            <a:fillRect/>
          </a:stretch>
        </p:blipFill>
        <p:spPr bwMode="auto">
          <a:xfrm>
            <a:off x="7681913" y="2052638"/>
            <a:ext cx="4510087"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grpId="0" nodeType="afterEffect">
                                  <p:stCondLst>
                                    <p:cond delay="0"/>
                                  </p:stCondLst>
                                  <p:iterate type="lt">
                                    <p:tmPct val="15000"/>
                                  </p:iterate>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21" presetClass="entr" presetSubtype="1" fill="hold" grpId="0" nodeType="withEffect">
                                  <p:stCondLst>
                                    <p:cond delay="200"/>
                                  </p:stCondLst>
                                  <p:childTnLst>
                                    <p:set>
                                      <p:cBhvr>
                                        <p:cTn id="26" dur="1" fill="hold">
                                          <p:stCondLst>
                                            <p:cond delay="0"/>
                                          </p:stCondLst>
                                        </p:cTn>
                                        <p:tgtEl>
                                          <p:spTgt spid="20"/>
                                        </p:tgtEl>
                                        <p:attrNameLst>
                                          <p:attrName>style.visibility</p:attrName>
                                        </p:attrNameLst>
                                      </p:cBhvr>
                                      <p:to>
                                        <p:strVal val="visible"/>
                                      </p:to>
                                    </p:set>
                                    <p:animEffect transition="in" filter="wheel(1)">
                                      <p:cBhvr>
                                        <p:cTn id="27" dur="8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247650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zh-CN" dirty="0">
                <a:sym typeface="Impact" panose="020B0806030902050204" pitchFamily="34" charset="0"/>
              </a:rPr>
              <a:t>交通事故的成因</a:t>
            </a:r>
          </a:p>
        </p:txBody>
      </p:sp>
      <p:sp>
        <p:nvSpPr>
          <p:cNvPr id="17" name="文本框 16"/>
          <p:cNvSpPr txBox="1">
            <a:spLocks noChangeArrowheads="1"/>
          </p:cNvSpPr>
          <p:nvPr/>
        </p:nvSpPr>
        <p:spPr bwMode="auto">
          <a:xfrm>
            <a:off x="514350" y="1638300"/>
            <a:ext cx="2419350" cy="460375"/>
          </a:xfrm>
          <a:prstGeom prst="rect">
            <a:avLst/>
          </a:prstGeom>
          <a:solidFill>
            <a:srgbClr val="F23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22300" y="1684338"/>
            <a:ext cx="1968500" cy="368300"/>
          </a:xfrm>
          <a:prstGeom prst="rect">
            <a:avLst/>
          </a:prstGeom>
          <a:noFill/>
        </p:spPr>
        <p:txBody>
          <a:bodyPr>
            <a:spAutoFit/>
          </a:bodyPr>
          <a:lstStyle/>
          <a:p>
            <a:pPr defTabSz="685800" eaLnBrk="1" fontAlgn="auto" hangingPunct="1">
              <a:spcBef>
                <a:spcPts val="0"/>
              </a:spcBef>
              <a:spcAft>
                <a:spcPts val="0"/>
              </a:spcAft>
              <a:defRPr/>
            </a:pPr>
            <a:r>
              <a:rPr lang="zh-CN" altLang="en-US" b="1" kern="0" dirty="0">
                <a:ln w="12700">
                  <a:noFill/>
                </a:ln>
                <a:solidFill>
                  <a:schemeClr val="bg1"/>
                </a:solidFill>
                <a:latin typeface="方正正中黑简体" panose="02000000000000000000" pitchFamily="2" charset="-122"/>
                <a:ea typeface="方正正中黑简体" panose="02000000000000000000" pitchFamily="2" charset="-122"/>
              </a:rPr>
              <a:t>一、违章驾驶 </a:t>
            </a:r>
          </a:p>
        </p:txBody>
      </p:sp>
      <p:sp>
        <p:nvSpPr>
          <p:cNvPr id="19" name="文本框 18"/>
          <p:cNvSpPr txBox="1"/>
          <p:nvPr/>
        </p:nvSpPr>
        <p:spPr>
          <a:xfrm>
            <a:off x="811213" y="2962275"/>
            <a:ext cx="615950" cy="2651125"/>
          </a:xfrm>
          <a:prstGeom prst="rect">
            <a:avLst/>
          </a:prstGeom>
          <a:noFill/>
        </p:spPr>
        <p:txBody>
          <a:bodyPr vert="eaVert">
            <a:spAutoFit/>
          </a:bodyPr>
          <a:lstStyle>
            <a:defPPr>
              <a:defRPr lang="zh-CN"/>
            </a:defPPr>
            <a:lvl1pPr lvl="0" algn="ctr">
              <a:defRPr sz="2800" b="1" spc="0">
                <a:solidFill>
                  <a:srgbClr val="F23633"/>
                </a:solidFill>
                <a:latin typeface="方正正中黑简体" panose="02000000000000000000" pitchFamily="2" charset="-122"/>
                <a:ea typeface="方正正中黑简体" panose="02000000000000000000" pitchFamily="2" charset="-122"/>
              </a:defRPr>
            </a:lvl1pPr>
          </a:lstStyle>
          <a:p>
            <a:pPr eaLnBrk="1" fontAlgn="auto" hangingPunct="1">
              <a:spcBef>
                <a:spcPts val="0"/>
              </a:spcBef>
              <a:spcAft>
                <a:spcPts val="0"/>
              </a:spcAft>
              <a:defRPr/>
            </a:pPr>
            <a:r>
              <a:rPr lang="zh-CN" altLang="en-US" spc="600" dirty="0"/>
              <a:t>行车不礼让</a:t>
            </a:r>
          </a:p>
        </p:txBody>
      </p:sp>
      <p:sp>
        <p:nvSpPr>
          <p:cNvPr id="20" name="圆角矩形 14"/>
          <p:cNvSpPr/>
          <p:nvPr/>
        </p:nvSpPr>
        <p:spPr>
          <a:xfrm>
            <a:off x="514350" y="2674938"/>
            <a:ext cx="6648450" cy="3375025"/>
          </a:xfrm>
          <a:prstGeom prst="roundRect">
            <a:avLst>
              <a:gd name="adj" fmla="val 7846"/>
            </a:avLst>
          </a:prstGeom>
          <a:noFill/>
          <a:ln w="12700">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sp>
        <p:nvSpPr>
          <p:cNvPr id="49162" name="文本框 15"/>
          <p:cNvSpPr txBox="1">
            <a:spLocks noChangeArrowheads="1"/>
          </p:cNvSpPr>
          <p:nvPr/>
        </p:nvSpPr>
        <p:spPr bwMode="auto">
          <a:xfrm>
            <a:off x="1606550" y="2722563"/>
            <a:ext cx="555625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630" indent="-34163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有车超越故意不让超；</a:t>
            </a:r>
          </a:p>
          <a:p>
            <a:pPr eaLnBrk="1" hangingPunct="1">
              <a:lnSpc>
                <a:spcPct val="13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习惯于路中央行驶，左右摇摆；</a:t>
            </a:r>
          </a:p>
          <a:p>
            <a:pPr eaLnBrk="1" hangingPunct="1">
              <a:lnSpc>
                <a:spcPct val="13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让路不让速，快车并行；</a:t>
            </a:r>
          </a:p>
          <a:p>
            <a:pPr eaLnBrk="1" hangingPunct="1">
              <a:lnSpc>
                <a:spcPct val="13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车况差行驶很慢或低速车不主动让车；</a:t>
            </a:r>
          </a:p>
          <a:p>
            <a:pPr eaLnBrk="1" hangingPunct="1">
              <a:lnSpc>
                <a:spcPct val="13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在岔路口行车，支线车不让干线车；</a:t>
            </a:r>
          </a:p>
          <a:p>
            <a:pPr eaLnBrk="1" hangingPunct="1">
              <a:lnSpc>
                <a:spcPct val="13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转弯车不让直行车；</a:t>
            </a:r>
          </a:p>
          <a:p>
            <a:pPr eaLnBrk="1" hangingPunct="1">
              <a:lnSpc>
                <a:spcPct val="13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在没有交通控制的交叉路口行驶时，同类型车辆，不按右侧没有障碍物（没有车辆）的车辆优先通行。</a:t>
            </a:r>
          </a:p>
          <a:p>
            <a:pPr eaLnBrk="1" hangingPunct="1">
              <a:lnSpc>
                <a:spcPct val="13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违反不同型车辆优先通行的原则</a:t>
            </a:r>
            <a:endParaRPr lang="zh-CN" altLang="en-US">
              <a:latin typeface="Impact" panose="020B0806030902050204" pitchFamily="34" charset="0"/>
              <a:ea typeface="方正正中黑简体"/>
              <a:cs typeface="方正正中黑简体"/>
            </a:endParaRPr>
          </a:p>
        </p:txBody>
      </p:sp>
      <p:pic>
        <p:nvPicPr>
          <p:cNvPr id="49163" name="Picture 2"/>
          <p:cNvPicPr>
            <a:picLocks noChangeAspect="1" noChangeArrowheads="1"/>
          </p:cNvPicPr>
          <p:nvPr/>
        </p:nvPicPr>
        <p:blipFill>
          <a:blip r:embed="rId3">
            <a:extLst>
              <a:ext uri="{28A0092B-C50C-407E-A947-70E740481C1C}">
                <a14:useLocalDpi xmlns:a14="http://schemas.microsoft.com/office/drawing/2010/main" val="0"/>
              </a:ext>
            </a:extLst>
          </a:blip>
          <a:srcRect l="20709" r="11867" b="6987"/>
          <a:stretch>
            <a:fillRect/>
          </a:stretch>
        </p:blipFill>
        <p:spPr bwMode="auto">
          <a:xfrm>
            <a:off x="7604125" y="1824038"/>
            <a:ext cx="4587875"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grpId="0" nodeType="afterEffect">
                                  <p:stCondLst>
                                    <p:cond delay="0"/>
                                  </p:stCondLst>
                                  <p:iterate type="lt">
                                    <p:tmPct val="15000"/>
                                  </p:iterate>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21" presetClass="entr" presetSubtype="1" fill="hold" grpId="0" nodeType="withEffect">
                                  <p:stCondLst>
                                    <p:cond delay="200"/>
                                  </p:stCondLst>
                                  <p:childTnLst>
                                    <p:set>
                                      <p:cBhvr>
                                        <p:cTn id="26" dur="1" fill="hold">
                                          <p:stCondLst>
                                            <p:cond delay="0"/>
                                          </p:stCondLst>
                                        </p:cTn>
                                        <p:tgtEl>
                                          <p:spTgt spid="20"/>
                                        </p:tgtEl>
                                        <p:attrNameLst>
                                          <p:attrName>style.visibility</p:attrName>
                                        </p:attrNameLst>
                                      </p:cBhvr>
                                      <p:to>
                                        <p:strVal val="visible"/>
                                      </p:to>
                                    </p:set>
                                    <p:animEffect transition="in" filter="wheel(1)">
                                      <p:cBhvr>
                                        <p:cTn id="27" dur="8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247650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zh-CN" dirty="0">
                <a:sym typeface="Impact" panose="020B0806030902050204" pitchFamily="34" charset="0"/>
              </a:rPr>
              <a:t>交通事故的成因</a:t>
            </a:r>
          </a:p>
        </p:txBody>
      </p:sp>
      <p:sp>
        <p:nvSpPr>
          <p:cNvPr id="17" name="文本框 16"/>
          <p:cNvSpPr txBox="1">
            <a:spLocks noChangeArrowheads="1"/>
          </p:cNvSpPr>
          <p:nvPr/>
        </p:nvSpPr>
        <p:spPr bwMode="auto">
          <a:xfrm>
            <a:off x="514350" y="1638300"/>
            <a:ext cx="2419350" cy="460375"/>
          </a:xfrm>
          <a:prstGeom prst="rect">
            <a:avLst/>
          </a:prstGeom>
          <a:solidFill>
            <a:srgbClr val="F23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22300" y="1684338"/>
            <a:ext cx="1968500" cy="368300"/>
          </a:xfrm>
          <a:prstGeom prst="rect">
            <a:avLst/>
          </a:prstGeom>
          <a:noFill/>
        </p:spPr>
        <p:txBody>
          <a:bodyPr>
            <a:spAutoFit/>
          </a:bodyPr>
          <a:lstStyle/>
          <a:p>
            <a:pPr defTabSz="685800" eaLnBrk="1" fontAlgn="auto" hangingPunct="1">
              <a:spcBef>
                <a:spcPts val="0"/>
              </a:spcBef>
              <a:spcAft>
                <a:spcPts val="0"/>
              </a:spcAft>
              <a:defRPr/>
            </a:pPr>
            <a:r>
              <a:rPr lang="zh-CN" altLang="en-US" b="1" kern="0" dirty="0">
                <a:ln w="12700">
                  <a:noFill/>
                </a:ln>
                <a:solidFill>
                  <a:schemeClr val="bg1"/>
                </a:solidFill>
                <a:latin typeface="方正正中黑简体" panose="02000000000000000000" pitchFamily="2" charset="-122"/>
                <a:ea typeface="方正正中黑简体" panose="02000000000000000000" pitchFamily="2" charset="-122"/>
              </a:rPr>
              <a:t>一、违章驾驶 </a:t>
            </a:r>
          </a:p>
        </p:txBody>
      </p:sp>
      <p:sp>
        <p:nvSpPr>
          <p:cNvPr id="51208" name="文本框 17"/>
          <p:cNvSpPr txBox="1">
            <a:spLocks noChangeArrowheads="1"/>
          </p:cNvSpPr>
          <p:nvPr/>
        </p:nvSpPr>
        <p:spPr bwMode="auto">
          <a:xfrm>
            <a:off x="1724025" y="3486150"/>
            <a:ext cx="4371975"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630" indent="-34163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在狭窄地段会车互不礼让；</a:t>
            </a:r>
          </a:p>
          <a:p>
            <a:pPr eaLnBrk="1" hangingPunct="1">
              <a:lnSpc>
                <a:spcPct val="13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行车中抢道；</a:t>
            </a:r>
          </a:p>
          <a:p>
            <a:pPr eaLnBrk="1" hangingPunct="1">
              <a:lnSpc>
                <a:spcPct val="13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夜间会车不会大灯，造成眩目。</a:t>
            </a:r>
          </a:p>
        </p:txBody>
      </p:sp>
      <p:sp>
        <p:nvSpPr>
          <p:cNvPr id="51209" name="文本框 18"/>
          <p:cNvSpPr txBox="1">
            <a:spLocks noChangeArrowheads="1"/>
          </p:cNvSpPr>
          <p:nvPr/>
        </p:nvSpPr>
        <p:spPr bwMode="auto">
          <a:xfrm>
            <a:off x="811213" y="3038475"/>
            <a:ext cx="6159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a:solidFill>
                  <a:srgbClr val="F23633"/>
                </a:solidFill>
                <a:latin typeface="方正正中黑简体"/>
                <a:ea typeface="方正正中黑简体"/>
                <a:cs typeface="方正正中黑简体"/>
              </a:rPr>
              <a:t>违反会车规定</a:t>
            </a:r>
          </a:p>
        </p:txBody>
      </p:sp>
      <p:sp>
        <p:nvSpPr>
          <p:cNvPr id="20" name="圆角矩形 14"/>
          <p:cNvSpPr/>
          <p:nvPr/>
        </p:nvSpPr>
        <p:spPr>
          <a:xfrm>
            <a:off x="514350" y="2751138"/>
            <a:ext cx="6648450" cy="2722562"/>
          </a:xfrm>
          <a:prstGeom prst="roundRect">
            <a:avLst>
              <a:gd name="adj" fmla="val 7846"/>
            </a:avLst>
          </a:prstGeom>
          <a:noFill/>
          <a:ln w="12700">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pic>
        <p:nvPicPr>
          <p:cNvPr id="51211" name="图片 2"/>
          <p:cNvPicPr>
            <a:picLocks noChangeAspect="1" noChangeArrowheads="1"/>
          </p:cNvPicPr>
          <p:nvPr/>
        </p:nvPicPr>
        <p:blipFill>
          <a:blip r:embed="rId3">
            <a:extLst>
              <a:ext uri="{28A0092B-C50C-407E-A947-70E740481C1C}">
                <a14:useLocalDpi xmlns:a14="http://schemas.microsoft.com/office/drawing/2010/main" val="0"/>
              </a:ext>
            </a:extLst>
          </a:blip>
          <a:srcRect l="10001" r="18889" b="10741"/>
          <a:stretch>
            <a:fillRect/>
          </a:stretch>
        </p:blipFill>
        <p:spPr bwMode="auto">
          <a:xfrm>
            <a:off x="7797800" y="1549400"/>
            <a:ext cx="4394200"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grpId="0" nodeType="afterEffect">
                                  <p:stCondLst>
                                    <p:cond delay="0"/>
                                  </p:stCondLst>
                                  <p:iterate type="lt">
                                    <p:tmPct val="15000"/>
                                  </p:iterate>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21" presetClass="entr" presetSubtype="1" fill="hold" grpId="0" nodeType="withEffect">
                                  <p:stCondLst>
                                    <p:cond delay="200"/>
                                  </p:stCondLst>
                                  <p:childTnLst>
                                    <p:set>
                                      <p:cBhvr>
                                        <p:cTn id="26" dur="1" fill="hold">
                                          <p:stCondLst>
                                            <p:cond delay="0"/>
                                          </p:stCondLst>
                                        </p:cTn>
                                        <p:tgtEl>
                                          <p:spTgt spid="20"/>
                                        </p:tgtEl>
                                        <p:attrNameLst>
                                          <p:attrName>style.visibility</p:attrName>
                                        </p:attrNameLst>
                                      </p:cBhvr>
                                      <p:to>
                                        <p:strVal val="visible"/>
                                      </p:to>
                                    </p:set>
                                    <p:animEffect transition="in" filter="wheel(1)">
                                      <p:cBhvr>
                                        <p:cTn id="27" dur="8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247650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zh-CN" dirty="0">
                <a:sym typeface="Impact" panose="020B0806030902050204" pitchFamily="34" charset="0"/>
              </a:rPr>
              <a:t>交通事故的成因</a:t>
            </a:r>
          </a:p>
        </p:txBody>
      </p:sp>
      <p:sp>
        <p:nvSpPr>
          <p:cNvPr id="17" name="文本框 16"/>
          <p:cNvSpPr txBox="1">
            <a:spLocks noChangeArrowheads="1"/>
          </p:cNvSpPr>
          <p:nvPr/>
        </p:nvSpPr>
        <p:spPr bwMode="auto">
          <a:xfrm>
            <a:off x="514350" y="1638300"/>
            <a:ext cx="2419350" cy="460375"/>
          </a:xfrm>
          <a:prstGeom prst="rect">
            <a:avLst/>
          </a:prstGeom>
          <a:solidFill>
            <a:srgbClr val="F23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22300" y="1684338"/>
            <a:ext cx="1968500" cy="368300"/>
          </a:xfrm>
          <a:prstGeom prst="rect">
            <a:avLst/>
          </a:prstGeom>
          <a:noFill/>
        </p:spPr>
        <p:txBody>
          <a:bodyPr>
            <a:spAutoFit/>
          </a:bodyPr>
          <a:lstStyle/>
          <a:p>
            <a:pPr defTabSz="685800" eaLnBrk="1" fontAlgn="auto" hangingPunct="1">
              <a:spcBef>
                <a:spcPts val="0"/>
              </a:spcBef>
              <a:spcAft>
                <a:spcPts val="0"/>
              </a:spcAft>
              <a:defRPr/>
            </a:pPr>
            <a:r>
              <a:rPr lang="zh-CN" altLang="en-US" b="1" kern="0" dirty="0">
                <a:ln w="12700">
                  <a:noFill/>
                </a:ln>
                <a:solidFill>
                  <a:schemeClr val="bg1"/>
                </a:solidFill>
                <a:latin typeface="方正正中黑简体" panose="02000000000000000000" pitchFamily="2" charset="-122"/>
                <a:ea typeface="方正正中黑简体" panose="02000000000000000000" pitchFamily="2" charset="-122"/>
              </a:rPr>
              <a:t>一、违章驾驶 </a:t>
            </a:r>
          </a:p>
        </p:txBody>
      </p:sp>
      <p:sp>
        <p:nvSpPr>
          <p:cNvPr id="53256" name="文本框 17"/>
          <p:cNvSpPr txBox="1">
            <a:spLocks noChangeArrowheads="1"/>
          </p:cNvSpPr>
          <p:nvPr/>
        </p:nvSpPr>
        <p:spPr bwMode="auto">
          <a:xfrm>
            <a:off x="1724025" y="3041650"/>
            <a:ext cx="507047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630" indent="-34163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违反右侧通行规则（分驶车道以中心线为界，混驶车道以几何中心线为界）；</a:t>
            </a:r>
          </a:p>
          <a:p>
            <a:pPr eaLnBrk="1" hangingPunct="1">
              <a:lnSpc>
                <a:spcPct val="13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违反车辆、行人“各行其道”规则；</a:t>
            </a:r>
          </a:p>
          <a:p>
            <a:pPr eaLnBrk="1" hangingPunct="1">
              <a:lnSpc>
                <a:spcPct val="13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违反禁行、单行规则；</a:t>
            </a:r>
          </a:p>
          <a:p>
            <a:pPr eaLnBrk="1" hangingPunct="1">
              <a:lnSpc>
                <a:spcPct val="13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占用人行横道；</a:t>
            </a:r>
          </a:p>
          <a:p>
            <a:pPr eaLnBrk="1" hangingPunct="1">
              <a:lnSpc>
                <a:spcPct val="13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不按规定变更车道</a:t>
            </a:r>
          </a:p>
        </p:txBody>
      </p:sp>
      <p:sp>
        <p:nvSpPr>
          <p:cNvPr id="53257" name="文本框 18"/>
          <p:cNvSpPr txBox="1">
            <a:spLocks noChangeArrowheads="1"/>
          </p:cNvSpPr>
          <p:nvPr/>
        </p:nvSpPr>
        <p:spPr bwMode="auto">
          <a:xfrm>
            <a:off x="811213" y="3038475"/>
            <a:ext cx="61595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a:solidFill>
                  <a:srgbClr val="F23633"/>
                </a:solidFill>
                <a:latin typeface="方正正中黑简体"/>
                <a:ea typeface="方正正中黑简体"/>
                <a:cs typeface="方正正中黑简体"/>
              </a:rPr>
              <a:t>违反通行规则</a:t>
            </a:r>
          </a:p>
        </p:txBody>
      </p:sp>
      <p:sp>
        <p:nvSpPr>
          <p:cNvPr id="20" name="圆角矩形 14"/>
          <p:cNvSpPr/>
          <p:nvPr/>
        </p:nvSpPr>
        <p:spPr>
          <a:xfrm>
            <a:off x="514350" y="2751138"/>
            <a:ext cx="6648450" cy="2722562"/>
          </a:xfrm>
          <a:prstGeom prst="roundRect">
            <a:avLst>
              <a:gd name="adj" fmla="val 7846"/>
            </a:avLst>
          </a:prstGeom>
          <a:noFill/>
          <a:ln w="12700">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pic>
        <p:nvPicPr>
          <p:cNvPr id="53259" name="Picture 2"/>
          <p:cNvPicPr>
            <a:picLocks noChangeAspect="1" noChangeArrowheads="1"/>
          </p:cNvPicPr>
          <p:nvPr/>
        </p:nvPicPr>
        <p:blipFill>
          <a:blip r:embed="rId3">
            <a:extLst>
              <a:ext uri="{28A0092B-C50C-407E-A947-70E740481C1C}">
                <a14:useLocalDpi xmlns:a14="http://schemas.microsoft.com/office/drawing/2010/main" val="0"/>
              </a:ext>
            </a:extLst>
          </a:blip>
          <a:srcRect l="4398" r="18765" b="6395"/>
          <a:stretch>
            <a:fillRect/>
          </a:stretch>
        </p:blipFill>
        <p:spPr bwMode="auto">
          <a:xfrm>
            <a:off x="7607300" y="1752600"/>
            <a:ext cx="45847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grpId="0" nodeType="afterEffect">
                                  <p:stCondLst>
                                    <p:cond delay="0"/>
                                  </p:stCondLst>
                                  <p:iterate type="lt">
                                    <p:tmPct val="15000"/>
                                  </p:iterate>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21" presetClass="entr" presetSubtype="1" fill="hold" grpId="0" nodeType="withEffect">
                                  <p:stCondLst>
                                    <p:cond delay="200"/>
                                  </p:stCondLst>
                                  <p:childTnLst>
                                    <p:set>
                                      <p:cBhvr>
                                        <p:cTn id="26" dur="1" fill="hold">
                                          <p:stCondLst>
                                            <p:cond delay="0"/>
                                          </p:stCondLst>
                                        </p:cTn>
                                        <p:tgtEl>
                                          <p:spTgt spid="20"/>
                                        </p:tgtEl>
                                        <p:attrNameLst>
                                          <p:attrName>style.visibility</p:attrName>
                                        </p:attrNameLst>
                                      </p:cBhvr>
                                      <p:to>
                                        <p:strVal val="visible"/>
                                      </p:to>
                                    </p:set>
                                    <p:animEffect transition="in" filter="wheel(1)">
                                      <p:cBhvr>
                                        <p:cTn id="27" dur="8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247650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zh-CN" dirty="0">
                <a:sym typeface="Impact" panose="020B0806030902050204" pitchFamily="34" charset="0"/>
              </a:rPr>
              <a:t>交通事故的成因</a:t>
            </a:r>
          </a:p>
        </p:txBody>
      </p:sp>
      <p:sp>
        <p:nvSpPr>
          <p:cNvPr id="17" name="文本框 16"/>
          <p:cNvSpPr txBox="1">
            <a:spLocks noChangeArrowheads="1"/>
          </p:cNvSpPr>
          <p:nvPr/>
        </p:nvSpPr>
        <p:spPr bwMode="auto">
          <a:xfrm>
            <a:off x="514350" y="1638300"/>
            <a:ext cx="2419350" cy="460375"/>
          </a:xfrm>
          <a:prstGeom prst="rect">
            <a:avLst/>
          </a:prstGeom>
          <a:solidFill>
            <a:srgbClr val="F23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22300" y="1684338"/>
            <a:ext cx="1968500" cy="368300"/>
          </a:xfrm>
          <a:prstGeom prst="rect">
            <a:avLst/>
          </a:prstGeom>
          <a:noFill/>
        </p:spPr>
        <p:txBody>
          <a:bodyPr>
            <a:spAutoFit/>
          </a:bodyPr>
          <a:lstStyle/>
          <a:p>
            <a:pPr defTabSz="685800" eaLnBrk="1" fontAlgn="auto" hangingPunct="1">
              <a:spcBef>
                <a:spcPts val="0"/>
              </a:spcBef>
              <a:spcAft>
                <a:spcPts val="0"/>
              </a:spcAft>
              <a:defRPr/>
            </a:pPr>
            <a:r>
              <a:rPr lang="zh-CN" altLang="en-US" b="1" kern="0" dirty="0">
                <a:ln w="12700">
                  <a:noFill/>
                </a:ln>
                <a:solidFill>
                  <a:schemeClr val="bg1"/>
                </a:solidFill>
                <a:latin typeface="方正正中黑简体" panose="02000000000000000000" pitchFamily="2" charset="-122"/>
                <a:ea typeface="方正正中黑简体" panose="02000000000000000000" pitchFamily="2" charset="-122"/>
              </a:rPr>
              <a:t>一、违章驾驶 </a:t>
            </a:r>
          </a:p>
        </p:txBody>
      </p:sp>
      <p:sp>
        <p:nvSpPr>
          <p:cNvPr id="55304" name="文本框 17"/>
          <p:cNvSpPr txBox="1">
            <a:spLocks noChangeArrowheads="1"/>
          </p:cNvSpPr>
          <p:nvPr/>
        </p:nvSpPr>
        <p:spPr bwMode="auto">
          <a:xfrm>
            <a:off x="1724025" y="3587750"/>
            <a:ext cx="5070475"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630" indent="-34163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无视交通信号：闯红灯、抢绿灯、抢黄灯；</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违反交叉路口左右转弯规定及安全运行规定。</a:t>
            </a:r>
          </a:p>
        </p:txBody>
      </p:sp>
      <p:sp>
        <p:nvSpPr>
          <p:cNvPr id="55305" name="文本框 18"/>
          <p:cNvSpPr txBox="1">
            <a:spLocks noChangeArrowheads="1"/>
          </p:cNvSpPr>
          <p:nvPr/>
        </p:nvSpPr>
        <p:spPr bwMode="auto">
          <a:xfrm>
            <a:off x="569913" y="3041650"/>
            <a:ext cx="1046162"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a:solidFill>
                  <a:srgbClr val="F23633"/>
                </a:solidFill>
                <a:latin typeface="方正正中黑简体"/>
                <a:ea typeface="方正正中黑简体"/>
                <a:cs typeface="方正正中黑简体"/>
              </a:rPr>
              <a:t>不遵守正确行驶指令</a:t>
            </a:r>
          </a:p>
        </p:txBody>
      </p:sp>
      <p:sp>
        <p:nvSpPr>
          <p:cNvPr id="20" name="圆角矩形 14"/>
          <p:cNvSpPr/>
          <p:nvPr/>
        </p:nvSpPr>
        <p:spPr>
          <a:xfrm>
            <a:off x="514350" y="2751138"/>
            <a:ext cx="6648450" cy="2722562"/>
          </a:xfrm>
          <a:prstGeom prst="roundRect">
            <a:avLst>
              <a:gd name="adj" fmla="val 7846"/>
            </a:avLst>
          </a:prstGeom>
          <a:noFill/>
          <a:ln w="12700">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pic>
        <p:nvPicPr>
          <p:cNvPr id="55307" name="Picture 2"/>
          <p:cNvPicPr>
            <a:picLocks noChangeAspect="1" noChangeArrowheads="1"/>
          </p:cNvPicPr>
          <p:nvPr/>
        </p:nvPicPr>
        <p:blipFill>
          <a:blip r:embed="rId3">
            <a:extLst>
              <a:ext uri="{28A0092B-C50C-407E-A947-70E740481C1C}">
                <a14:useLocalDpi xmlns:a14="http://schemas.microsoft.com/office/drawing/2010/main" val="0"/>
              </a:ext>
            </a:extLst>
          </a:blip>
          <a:srcRect l="25314" b="4631"/>
          <a:stretch>
            <a:fillRect/>
          </a:stretch>
        </p:blipFill>
        <p:spPr bwMode="auto">
          <a:xfrm>
            <a:off x="7593013" y="1663700"/>
            <a:ext cx="4598987"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grpId="0" nodeType="afterEffect">
                                  <p:stCondLst>
                                    <p:cond delay="0"/>
                                  </p:stCondLst>
                                  <p:iterate type="lt">
                                    <p:tmPct val="15000"/>
                                  </p:iterate>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21" presetClass="entr" presetSubtype="1" fill="hold" grpId="0" nodeType="withEffect">
                                  <p:stCondLst>
                                    <p:cond delay="200"/>
                                  </p:stCondLst>
                                  <p:childTnLst>
                                    <p:set>
                                      <p:cBhvr>
                                        <p:cTn id="26" dur="1" fill="hold">
                                          <p:stCondLst>
                                            <p:cond delay="0"/>
                                          </p:stCondLst>
                                        </p:cTn>
                                        <p:tgtEl>
                                          <p:spTgt spid="20"/>
                                        </p:tgtEl>
                                        <p:attrNameLst>
                                          <p:attrName>style.visibility</p:attrName>
                                        </p:attrNameLst>
                                      </p:cBhvr>
                                      <p:to>
                                        <p:strVal val="visible"/>
                                      </p:to>
                                    </p:set>
                                    <p:animEffect transition="in" filter="wheel(1)">
                                      <p:cBhvr>
                                        <p:cTn id="27" dur="8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247650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zh-CN" dirty="0">
                <a:sym typeface="Impact" panose="020B0806030902050204" pitchFamily="34" charset="0"/>
              </a:rPr>
              <a:t>交通事故的成因</a:t>
            </a:r>
          </a:p>
        </p:txBody>
      </p:sp>
      <p:sp>
        <p:nvSpPr>
          <p:cNvPr id="17" name="文本框 16"/>
          <p:cNvSpPr txBox="1">
            <a:spLocks noChangeArrowheads="1"/>
          </p:cNvSpPr>
          <p:nvPr/>
        </p:nvSpPr>
        <p:spPr bwMode="auto">
          <a:xfrm>
            <a:off x="514350" y="1638300"/>
            <a:ext cx="2419350" cy="460375"/>
          </a:xfrm>
          <a:prstGeom prst="rect">
            <a:avLst/>
          </a:prstGeom>
          <a:solidFill>
            <a:srgbClr val="F23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22300" y="1684338"/>
            <a:ext cx="1968500" cy="368300"/>
          </a:xfrm>
          <a:prstGeom prst="rect">
            <a:avLst/>
          </a:prstGeom>
          <a:noFill/>
        </p:spPr>
        <p:txBody>
          <a:bodyPr>
            <a:spAutoFit/>
          </a:bodyPr>
          <a:lstStyle/>
          <a:p>
            <a:pPr defTabSz="685800" eaLnBrk="1" fontAlgn="auto" hangingPunct="1">
              <a:spcBef>
                <a:spcPts val="0"/>
              </a:spcBef>
              <a:spcAft>
                <a:spcPts val="0"/>
              </a:spcAft>
              <a:defRPr/>
            </a:pPr>
            <a:r>
              <a:rPr lang="zh-CN" altLang="en-US" b="1" kern="0" dirty="0">
                <a:ln w="12700">
                  <a:noFill/>
                </a:ln>
                <a:solidFill>
                  <a:schemeClr val="bg1"/>
                </a:solidFill>
                <a:latin typeface="方正正中黑简体" panose="02000000000000000000" pitchFamily="2" charset="-122"/>
                <a:ea typeface="方正正中黑简体" panose="02000000000000000000" pitchFamily="2" charset="-122"/>
              </a:rPr>
              <a:t>一、违章驾驶 </a:t>
            </a:r>
          </a:p>
        </p:txBody>
      </p:sp>
      <p:sp>
        <p:nvSpPr>
          <p:cNvPr id="57352" name="文本框 17"/>
          <p:cNvSpPr txBox="1">
            <a:spLocks noChangeArrowheads="1"/>
          </p:cNvSpPr>
          <p:nvPr/>
        </p:nvSpPr>
        <p:spPr bwMode="auto">
          <a:xfrm>
            <a:off x="1724025" y="3232150"/>
            <a:ext cx="507047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630" indent="-34163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跟车过近</a:t>
            </a:r>
            <a:endParaRPr lang="en-US" altLang="zh-CN">
              <a:latin typeface="Impact" panose="020B0806030902050204" pitchFamily="34" charset="0"/>
              <a:ea typeface="方正正中黑简体"/>
              <a:cs typeface="方正正中黑简体"/>
              <a:sym typeface="Impact" panose="020B0806030902050204" pitchFamily="34" charset="0"/>
            </a:endParaRP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行车间距过近</a:t>
            </a:r>
            <a:endParaRPr lang="en-US" altLang="zh-CN">
              <a:latin typeface="Impact" panose="020B0806030902050204" pitchFamily="34" charset="0"/>
              <a:ea typeface="方正正中黑简体"/>
              <a:cs typeface="方正正中黑简体"/>
              <a:sym typeface="Impact" panose="020B0806030902050204" pitchFamily="34" charset="0"/>
            </a:endParaRP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与行人安全距离不足</a:t>
            </a:r>
            <a:endParaRPr lang="en-US" altLang="zh-CN">
              <a:latin typeface="Impact" panose="020B0806030902050204" pitchFamily="34" charset="0"/>
              <a:ea typeface="方正正中黑简体"/>
              <a:cs typeface="方正正中黑简体"/>
              <a:sym typeface="Impact" panose="020B0806030902050204" pitchFamily="34" charset="0"/>
            </a:endParaRP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与非机动车侧向间距过近。 </a:t>
            </a:r>
            <a:endParaRPr lang="zh-CN" altLang="zh-CN">
              <a:latin typeface="Impact" panose="020B0806030902050204" pitchFamily="34" charset="0"/>
              <a:ea typeface="方正正中黑简体"/>
              <a:cs typeface="方正正中黑简体"/>
              <a:sym typeface="Impact" panose="020B0806030902050204" pitchFamily="34" charset="0"/>
            </a:endParaRPr>
          </a:p>
        </p:txBody>
      </p:sp>
      <p:sp>
        <p:nvSpPr>
          <p:cNvPr id="20" name="圆角矩形 14"/>
          <p:cNvSpPr/>
          <p:nvPr/>
        </p:nvSpPr>
        <p:spPr>
          <a:xfrm>
            <a:off x="514350" y="2751138"/>
            <a:ext cx="6648450" cy="2722562"/>
          </a:xfrm>
          <a:prstGeom prst="roundRect">
            <a:avLst>
              <a:gd name="adj" fmla="val 7846"/>
            </a:avLst>
          </a:prstGeom>
          <a:noFill/>
          <a:ln w="12700">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sp>
        <p:nvSpPr>
          <p:cNvPr id="16" name="文本框 15"/>
          <p:cNvSpPr txBox="1"/>
          <p:nvPr/>
        </p:nvSpPr>
        <p:spPr>
          <a:xfrm>
            <a:off x="811213" y="3038475"/>
            <a:ext cx="615950" cy="2247900"/>
          </a:xfrm>
          <a:prstGeom prst="rect">
            <a:avLst/>
          </a:prstGeom>
          <a:noFill/>
        </p:spPr>
        <p:txBody>
          <a:bodyPr vert="eaVert">
            <a:spAutoFit/>
          </a:bodyPr>
          <a:lstStyle>
            <a:defPPr>
              <a:defRPr lang="zh-CN"/>
            </a:defPPr>
            <a:lvl1pPr lvl="0" algn="ctr">
              <a:defRPr sz="2800" b="1" spc="0">
                <a:solidFill>
                  <a:srgbClr val="F23633"/>
                </a:solidFill>
                <a:latin typeface="方正正中黑简体" panose="02000000000000000000" pitchFamily="2" charset="-122"/>
                <a:ea typeface="方正正中黑简体" panose="02000000000000000000" pitchFamily="2" charset="-122"/>
              </a:defRPr>
            </a:lvl1pPr>
          </a:lstStyle>
          <a:p>
            <a:pPr eaLnBrk="1" fontAlgn="auto" hangingPunct="1">
              <a:spcBef>
                <a:spcPts val="0"/>
              </a:spcBef>
              <a:spcAft>
                <a:spcPts val="0"/>
              </a:spcAft>
              <a:defRPr/>
            </a:pPr>
            <a:r>
              <a:rPr lang="zh-CN" altLang="en-US" spc="300" dirty="0"/>
              <a:t>距离过近</a:t>
            </a:r>
          </a:p>
        </p:txBody>
      </p:sp>
      <p:pic>
        <p:nvPicPr>
          <p:cNvPr id="57355" name="Picture 2"/>
          <p:cNvPicPr>
            <a:picLocks noChangeAspect="1" noChangeArrowheads="1"/>
          </p:cNvPicPr>
          <p:nvPr/>
        </p:nvPicPr>
        <p:blipFill>
          <a:blip r:embed="rId3">
            <a:extLst>
              <a:ext uri="{28A0092B-C50C-407E-A947-70E740481C1C}">
                <a14:useLocalDpi xmlns:a14="http://schemas.microsoft.com/office/drawing/2010/main" val="0"/>
              </a:ext>
            </a:extLst>
          </a:blip>
          <a:srcRect l="12192" r="10356" b="6145"/>
          <a:stretch>
            <a:fillRect/>
          </a:stretch>
        </p:blipFill>
        <p:spPr bwMode="auto">
          <a:xfrm>
            <a:off x="7620000" y="1782763"/>
            <a:ext cx="4572000" cy="369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grpId="0" nodeType="afterEffect">
                                  <p:stCondLst>
                                    <p:cond delay="0"/>
                                  </p:stCondLst>
                                  <p:iterate type="lt">
                                    <p:tmPct val="15000"/>
                                  </p:iterate>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21" presetClass="entr" presetSubtype="1" fill="hold" grpId="0" nodeType="withEffect">
                                  <p:stCondLst>
                                    <p:cond delay="200"/>
                                  </p:stCondLst>
                                  <p:childTnLst>
                                    <p:set>
                                      <p:cBhvr>
                                        <p:cTn id="26" dur="1" fill="hold">
                                          <p:stCondLst>
                                            <p:cond delay="0"/>
                                          </p:stCondLst>
                                        </p:cTn>
                                        <p:tgtEl>
                                          <p:spTgt spid="20"/>
                                        </p:tgtEl>
                                        <p:attrNameLst>
                                          <p:attrName>style.visibility</p:attrName>
                                        </p:attrNameLst>
                                      </p:cBhvr>
                                      <p:to>
                                        <p:strVal val="visible"/>
                                      </p:to>
                                    </p:set>
                                    <p:animEffect transition="in" filter="wheel(1)">
                                      <p:cBhvr>
                                        <p:cTn id="27" dur="8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247650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zh-CN" dirty="0">
                <a:sym typeface="Impact" panose="020B0806030902050204" pitchFamily="34" charset="0"/>
              </a:rPr>
              <a:t>交通事故的成因</a:t>
            </a:r>
          </a:p>
        </p:txBody>
      </p:sp>
      <p:sp>
        <p:nvSpPr>
          <p:cNvPr id="17" name="文本框 16"/>
          <p:cNvSpPr txBox="1">
            <a:spLocks noChangeArrowheads="1"/>
          </p:cNvSpPr>
          <p:nvPr/>
        </p:nvSpPr>
        <p:spPr bwMode="auto">
          <a:xfrm>
            <a:off x="514350" y="1638300"/>
            <a:ext cx="2419350" cy="460375"/>
          </a:xfrm>
          <a:prstGeom prst="rect">
            <a:avLst/>
          </a:prstGeom>
          <a:solidFill>
            <a:srgbClr val="F23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22300" y="1684338"/>
            <a:ext cx="1968500" cy="368300"/>
          </a:xfrm>
          <a:prstGeom prst="rect">
            <a:avLst/>
          </a:prstGeom>
          <a:noFill/>
        </p:spPr>
        <p:txBody>
          <a:bodyPr>
            <a:spAutoFit/>
          </a:bodyPr>
          <a:lstStyle/>
          <a:p>
            <a:pPr defTabSz="685800" eaLnBrk="1" fontAlgn="auto" hangingPunct="1">
              <a:spcBef>
                <a:spcPts val="0"/>
              </a:spcBef>
              <a:spcAft>
                <a:spcPts val="0"/>
              </a:spcAft>
              <a:defRPr/>
            </a:pPr>
            <a:r>
              <a:rPr lang="zh-CN" altLang="en-US" b="1" kern="0" dirty="0">
                <a:ln w="12700">
                  <a:noFill/>
                </a:ln>
                <a:solidFill>
                  <a:schemeClr val="bg1"/>
                </a:solidFill>
                <a:latin typeface="方正正中黑简体" panose="02000000000000000000" pitchFamily="2" charset="-122"/>
                <a:ea typeface="方正正中黑简体" panose="02000000000000000000" pitchFamily="2" charset="-122"/>
              </a:rPr>
              <a:t>一、违章驾驶 </a:t>
            </a:r>
          </a:p>
        </p:txBody>
      </p:sp>
      <p:sp>
        <p:nvSpPr>
          <p:cNvPr id="59400" name="文本框 17"/>
          <p:cNvSpPr txBox="1">
            <a:spLocks noChangeArrowheads="1"/>
          </p:cNvSpPr>
          <p:nvPr/>
        </p:nvSpPr>
        <p:spPr bwMode="auto">
          <a:xfrm>
            <a:off x="1724025" y="3067050"/>
            <a:ext cx="5070475"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630" indent="-34163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精力不集中。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对陌生路段警惕心不够。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道路交通的突发状况。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连续紧张的驾驶，情况缓和后，思想上松弛。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有侥幸心理。 </a:t>
            </a:r>
          </a:p>
        </p:txBody>
      </p:sp>
      <p:sp>
        <p:nvSpPr>
          <p:cNvPr id="20" name="圆角矩形 14"/>
          <p:cNvSpPr/>
          <p:nvPr/>
        </p:nvSpPr>
        <p:spPr>
          <a:xfrm>
            <a:off x="514350" y="2751138"/>
            <a:ext cx="6648450" cy="2722562"/>
          </a:xfrm>
          <a:prstGeom prst="roundRect">
            <a:avLst>
              <a:gd name="adj" fmla="val 7846"/>
            </a:avLst>
          </a:prstGeom>
          <a:noFill/>
          <a:ln w="12700">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sp>
        <p:nvSpPr>
          <p:cNvPr id="59402" name="文本框 15"/>
          <p:cNvSpPr txBox="1">
            <a:spLocks noChangeArrowheads="1"/>
          </p:cNvSpPr>
          <p:nvPr/>
        </p:nvSpPr>
        <p:spPr bwMode="auto">
          <a:xfrm>
            <a:off x="811213" y="2730500"/>
            <a:ext cx="61595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a:solidFill>
                  <a:srgbClr val="F23633"/>
                </a:solidFill>
                <a:latin typeface="方正正中黑简体"/>
                <a:ea typeface="方正正中黑简体"/>
                <a:cs typeface="方正正中黑简体"/>
              </a:rPr>
              <a:t>驾驶员疏忽大意 </a:t>
            </a:r>
          </a:p>
        </p:txBody>
      </p:sp>
      <p:pic>
        <p:nvPicPr>
          <p:cNvPr id="59403" name="Picture 2"/>
          <p:cNvPicPr>
            <a:picLocks noChangeAspect="1" noChangeArrowheads="1"/>
          </p:cNvPicPr>
          <p:nvPr/>
        </p:nvPicPr>
        <p:blipFill>
          <a:blip r:embed="rId3">
            <a:extLst>
              <a:ext uri="{28A0092B-C50C-407E-A947-70E740481C1C}">
                <a14:useLocalDpi xmlns:a14="http://schemas.microsoft.com/office/drawing/2010/main" val="0"/>
              </a:ext>
            </a:extLst>
          </a:blip>
          <a:srcRect l="-2" t="5370" r="19708"/>
          <a:stretch>
            <a:fillRect/>
          </a:stretch>
        </p:blipFill>
        <p:spPr bwMode="auto">
          <a:xfrm>
            <a:off x="7620000" y="1878013"/>
            <a:ext cx="4572000"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grpId="0" nodeType="afterEffect">
                                  <p:stCondLst>
                                    <p:cond delay="0"/>
                                  </p:stCondLst>
                                  <p:iterate type="lt">
                                    <p:tmPct val="15000"/>
                                  </p:iterate>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21" presetClass="entr" presetSubtype="1" fill="hold" grpId="0" nodeType="withEffect">
                                  <p:stCondLst>
                                    <p:cond delay="200"/>
                                  </p:stCondLst>
                                  <p:childTnLst>
                                    <p:set>
                                      <p:cBhvr>
                                        <p:cTn id="26" dur="1" fill="hold">
                                          <p:stCondLst>
                                            <p:cond delay="0"/>
                                          </p:stCondLst>
                                        </p:cTn>
                                        <p:tgtEl>
                                          <p:spTgt spid="20"/>
                                        </p:tgtEl>
                                        <p:attrNameLst>
                                          <p:attrName>style.visibility</p:attrName>
                                        </p:attrNameLst>
                                      </p:cBhvr>
                                      <p:to>
                                        <p:strVal val="visible"/>
                                      </p:to>
                                    </p:set>
                                    <p:animEffect transition="in" filter="wheel(1)">
                                      <p:cBhvr>
                                        <p:cTn id="27" dur="8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247650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zh-CN" dirty="0">
                <a:sym typeface="Impact" panose="020B0806030902050204" pitchFamily="34" charset="0"/>
              </a:rPr>
              <a:t>交通事故的成因</a:t>
            </a:r>
          </a:p>
        </p:txBody>
      </p:sp>
      <p:sp>
        <p:nvSpPr>
          <p:cNvPr id="17" name="文本框 16"/>
          <p:cNvSpPr txBox="1">
            <a:spLocks noChangeArrowheads="1"/>
          </p:cNvSpPr>
          <p:nvPr/>
        </p:nvSpPr>
        <p:spPr bwMode="auto">
          <a:xfrm>
            <a:off x="514350" y="1638300"/>
            <a:ext cx="2419350" cy="460375"/>
          </a:xfrm>
          <a:prstGeom prst="rect">
            <a:avLst/>
          </a:prstGeom>
          <a:solidFill>
            <a:srgbClr val="F23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22300" y="1684338"/>
            <a:ext cx="1968500" cy="368300"/>
          </a:xfrm>
          <a:prstGeom prst="rect">
            <a:avLst/>
          </a:prstGeom>
          <a:noFill/>
        </p:spPr>
        <p:txBody>
          <a:bodyPr>
            <a:spAutoFit/>
          </a:bodyPr>
          <a:lstStyle/>
          <a:p>
            <a:pPr defTabSz="685800" eaLnBrk="1" fontAlgn="auto" hangingPunct="1">
              <a:spcBef>
                <a:spcPts val="0"/>
              </a:spcBef>
              <a:spcAft>
                <a:spcPts val="0"/>
              </a:spcAft>
              <a:defRPr/>
            </a:pPr>
            <a:r>
              <a:rPr lang="zh-CN" altLang="en-US" b="1" kern="0" dirty="0">
                <a:ln w="12700">
                  <a:noFill/>
                </a:ln>
                <a:solidFill>
                  <a:schemeClr val="bg1"/>
                </a:solidFill>
                <a:latin typeface="方正正中黑简体" panose="02000000000000000000" pitchFamily="2" charset="-122"/>
                <a:ea typeface="方正正中黑简体" panose="02000000000000000000" pitchFamily="2" charset="-122"/>
              </a:rPr>
              <a:t>一、违章驾驶 </a:t>
            </a:r>
          </a:p>
        </p:txBody>
      </p:sp>
      <p:sp>
        <p:nvSpPr>
          <p:cNvPr id="61448" name="文本框 17"/>
          <p:cNvSpPr txBox="1">
            <a:spLocks noChangeArrowheads="1"/>
          </p:cNvSpPr>
          <p:nvPr/>
        </p:nvSpPr>
        <p:spPr bwMode="auto">
          <a:xfrm>
            <a:off x="1724025" y="2851150"/>
            <a:ext cx="543877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630" indent="-34163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对外界交通信息反应迟缓，失去了分析和判断的机会。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对驾驶的车辆和前后车辆的行驶速度判断错误。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对道路交通环境目测的距离远近、形状大小、坡度高低判断不清。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对一些情况记忆不清或记忆错误导致判断错误。 </a:t>
            </a:r>
          </a:p>
        </p:txBody>
      </p:sp>
      <p:sp>
        <p:nvSpPr>
          <p:cNvPr id="20" name="圆角矩形 14"/>
          <p:cNvSpPr/>
          <p:nvPr/>
        </p:nvSpPr>
        <p:spPr>
          <a:xfrm>
            <a:off x="514350" y="2751138"/>
            <a:ext cx="6648450" cy="2722562"/>
          </a:xfrm>
          <a:prstGeom prst="roundRect">
            <a:avLst>
              <a:gd name="adj" fmla="val 7846"/>
            </a:avLst>
          </a:prstGeom>
          <a:noFill/>
          <a:ln w="12700">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sp>
        <p:nvSpPr>
          <p:cNvPr id="61450" name="文本框 15"/>
          <p:cNvSpPr txBox="1">
            <a:spLocks noChangeArrowheads="1"/>
          </p:cNvSpPr>
          <p:nvPr/>
        </p:nvSpPr>
        <p:spPr bwMode="auto">
          <a:xfrm>
            <a:off x="546100" y="2730500"/>
            <a:ext cx="1046163"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a:solidFill>
                  <a:srgbClr val="F23633"/>
                </a:solidFill>
                <a:latin typeface="方正正中黑简体"/>
                <a:ea typeface="方正正中黑简体"/>
                <a:cs typeface="方正正中黑简体"/>
              </a:rPr>
              <a:t>驾驶员判断失时或错误 </a:t>
            </a:r>
          </a:p>
        </p:txBody>
      </p:sp>
      <p:pic>
        <p:nvPicPr>
          <p:cNvPr id="61451" name="Picture 2"/>
          <p:cNvPicPr>
            <a:picLocks noChangeAspect="1" noChangeArrowheads="1"/>
          </p:cNvPicPr>
          <p:nvPr/>
        </p:nvPicPr>
        <p:blipFill>
          <a:blip r:embed="rId3">
            <a:extLst>
              <a:ext uri="{28A0092B-C50C-407E-A947-70E740481C1C}">
                <a14:useLocalDpi xmlns:a14="http://schemas.microsoft.com/office/drawing/2010/main" val="0"/>
              </a:ext>
            </a:extLst>
          </a:blip>
          <a:srcRect l="10239" r="13020" b="7339"/>
          <a:stretch>
            <a:fillRect/>
          </a:stretch>
        </p:blipFill>
        <p:spPr bwMode="auto">
          <a:xfrm>
            <a:off x="7627938" y="1803400"/>
            <a:ext cx="4564062"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grpId="0" nodeType="afterEffect">
                                  <p:stCondLst>
                                    <p:cond delay="0"/>
                                  </p:stCondLst>
                                  <p:iterate type="lt">
                                    <p:tmPct val="15000"/>
                                  </p:iterate>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21" presetClass="entr" presetSubtype="1" fill="hold" grpId="0" nodeType="withEffect">
                                  <p:stCondLst>
                                    <p:cond delay="200"/>
                                  </p:stCondLst>
                                  <p:childTnLst>
                                    <p:set>
                                      <p:cBhvr>
                                        <p:cTn id="26" dur="1" fill="hold">
                                          <p:stCondLst>
                                            <p:cond delay="0"/>
                                          </p:stCondLst>
                                        </p:cTn>
                                        <p:tgtEl>
                                          <p:spTgt spid="20"/>
                                        </p:tgtEl>
                                        <p:attrNameLst>
                                          <p:attrName>style.visibility</p:attrName>
                                        </p:attrNameLst>
                                      </p:cBhvr>
                                      <p:to>
                                        <p:strVal val="visible"/>
                                      </p:to>
                                    </p:set>
                                    <p:animEffect transition="in" filter="wheel(1)">
                                      <p:cBhvr>
                                        <p:cTn id="27" dur="8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任意多边形 33"/>
          <p:cNvSpPr/>
          <p:nvPr/>
        </p:nvSpPr>
        <p:spPr>
          <a:xfrm>
            <a:off x="5372100" y="923925"/>
            <a:ext cx="6819900" cy="4940300"/>
          </a:xfrm>
          <a:custGeom>
            <a:avLst/>
            <a:gdLst>
              <a:gd name="connsiteX0" fmla="*/ 1508460 w 6479267"/>
              <a:gd name="connsiteY0" fmla="*/ 0 h 4743450"/>
              <a:gd name="connsiteX1" fmla="*/ 6479267 w 6479267"/>
              <a:gd name="connsiteY1" fmla="*/ 0 h 4743450"/>
              <a:gd name="connsiteX2" fmla="*/ 6479267 w 6479267"/>
              <a:gd name="connsiteY2" fmla="*/ 4743450 h 4743450"/>
              <a:gd name="connsiteX3" fmla="*/ 0 w 6479267"/>
              <a:gd name="connsiteY3" fmla="*/ 4743450 h 4743450"/>
            </a:gdLst>
            <a:ahLst/>
            <a:cxnLst>
              <a:cxn ang="0">
                <a:pos x="connsiteX0" y="connsiteY0"/>
              </a:cxn>
              <a:cxn ang="0">
                <a:pos x="connsiteX1" y="connsiteY1"/>
              </a:cxn>
              <a:cxn ang="0">
                <a:pos x="connsiteX2" y="connsiteY2"/>
              </a:cxn>
              <a:cxn ang="0">
                <a:pos x="connsiteX3" y="connsiteY3"/>
              </a:cxn>
            </a:cxnLst>
            <a:rect l="l" t="t" r="r" b="b"/>
            <a:pathLst>
              <a:path w="6479267" h="4743450">
                <a:moveTo>
                  <a:pt x="1508460" y="0"/>
                </a:moveTo>
                <a:lnTo>
                  <a:pt x="6479267" y="0"/>
                </a:lnTo>
                <a:lnTo>
                  <a:pt x="6479267" y="4743450"/>
                </a:lnTo>
                <a:lnTo>
                  <a:pt x="0" y="4743450"/>
                </a:lnTo>
                <a:close/>
              </a:path>
            </a:pathLst>
          </a:cu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8" name="矩形 17"/>
          <p:cNvSpPr/>
          <p:nvPr/>
        </p:nvSpPr>
        <p:spPr>
          <a:xfrm>
            <a:off x="696913" y="800100"/>
            <a:ext cx="663575" cy="608013"/>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9" name="矩形 18"/>
          <p:cNvSpPr/>
          <p:nvPr/>
        </p:nvSpPr>
        <p:spPr>
          <a:xfrm>
            <a:off x="219075" y="455613"/>
            <a:ext cx="374650" cy="344487"/>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0" name="文本框 19"/>
          <p:cNvSpPr txBox="1">
            <a:spLocks noChangeArrowheads="1"/>
          </p:cNvSpPr>
          <p:nvPr/>
        </p:nvSpPr>
        <p:spPr bwMode="auto">
          <a:xfrm>
            <a:off x="1590675" y="463550"/>
            <a:ext cx="2262188" cy="923925"/>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5400" b="1">
                <a:solidFill>
                  <a:schemeClr val="bg1"/>
                </a:solidFill>
                <a:latin typeface="微软雅黑" panose="020B0503020204020204" pitchFamily="34" charset="-122"/>
                <a:ea typeface="微软雅黑" panose="020B0503020204020204" pitchFamily="34" charset="-122"/>
              </a:rPr>
              <a:t>过渡页</a:t>
            </a:r>
          </a:p>
        </p:txBody>
      </p:sp>
      <p:sp>
        <p:nvSpPr>
          <p:cNvPr id="21" name="任意多边形 20"/>
          <p:cNvSpPr/>
          <p:nvPr/>
        </p:nvSpPr>
        <p:spPr>
          <a:xfrm>
            <a:off x="0" y="3235325"/>
            <a:ext cx="8115300" cy="2155825"/>
          </a:xfrm>
          <a:custGeom>
            <a:avLst/>
            <a:gdLst>
              <a:gd name="connsiteX0" fmla="*/ 0 w 7383592"/>
              <a:gd name="connsiteY0" fmla="*/ 0 h 1962150"/>
              <a:gd name="connsiteX1" fmla="*/ 7383592 w 7383592"/>
              <a:gd name="connsiteY1" fmla="*/ 0 h 1962150"/>
              <a:gd name="connsiteX2" fmla="*/ 6755677 w 7383592"/>
              <a:gd name="connsiteY2" fmla="*/ 1962150 h 1962150"/>
              <a:gd name="connsiteX3" fmla="*/ 0 w 7383592"/>
              <a:gd name="connsiteY3" fmla="*/ 1962150 h 1962150"/>
            </a:gdLst>
            <a:ahLst/>
            <a:cxnLst>
              <a:cxn ang="0">
                <a:pos x="connsiteX0" y="connsiteY0"/>
              </a:cxn>
              <a:cxn ang="0">
                <a:pos x="connsiteX1" y="connsiteY1"/>
              </a:cxn>
              <a:cxn ang="0">
                <a:pos x="connsiteX2" y="connsiteY2"/>
              </a:cxn>
              <a:cxn ang="0">
                <a:pos x="connsiteX3" y="connsiteY3"/>
              </a:cxn>
            </a:cxnLst>
            <a:rect l="l" t="t" r="r" b="b"/>
            <a:pathLst>
              <a:path w="7383592" h="1962150">
                <a:moveTo>
                  <a:pt x="0" y="0"/>
                </a:moveTo>
                <a:lnTo>
                  <a:pt x="7383592" y="0"/>
                </a:lnTo>
                <a:lnTo>
                  <a:pt x="6755677" y="1962150"/>
                </a:lnTo>
                <a:lnTo>
                  <a:pt x="0" y="1962150"/>
                </a:lnTo>
                <a:close/>
              </a:path>
            </a:pathLst>
          </a:cu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6" name="文本框 25"/>
          <p:cNvSpPr txBox="1">
            <a:spLocks noChangeArrowheads="1"/>
          </p:cNvSpPr>
          <p:nvPr/>
        </p:nvSpPr>
        <p:spPr bwMode="auto">
          <a:xfrm>
            <a:off x="2178050" y="3360738"/>
            <a:ext cx="33496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5400" b="1">
                <a:solidFill>
                  <a:schemeClr val="bg1"/>
                </a:solidFill>
                <a:latin typeface="微软雅黑" panose="020B0503020204020204" pitchFamily="34" charset="-122"/>
                <a:ea typeface="微软雅黑" panose="020B0503020204020204" pitchFamily="34" charset="-122"/>
              </a:rPr>
              <a:t>第一部分</a:t>
            </a:r>
          </a:p>
        </p:txBody>
      </p:sp>
      <p:sp>
        <p:nvSpPr>
          <p:cNvPr id="8200" name="文本框 9"/>
          <p:cNvSpPr txBox="1">
            <a:spLocks noChangeArrowheads="1"/>
          </p:cNvSpPr>
          <p:nvPr/>
        </p:nvSpPr>
        <p:spPr bwMode="auto">
          <a:xfrm>
            <a:off x="766763" y="4313238"/>
            <a:ext cx="60960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400" b="1">
                <a:solidFill>
                  <a:schemeClr val="bg1"/>
                </a:solidFill>
                <a:latin typeface="微软雅黑" panose="020B0503020204020204" pitchFamily="34" charset="-122"/>
                <a:ea typeface="微软雅黑" panose="020B0503020204020204" pitchFamily="34" charset="-122"/>
                <a:sym typeface="Calibri" panose="020F0502020204030204" pitchFamily="34" charset="0"/>
              </a:rPr>
              <a:t>安全生产法律法规</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 calcmode="lin" valueType="num">
                                      <p:cBhvr>
                                        <p:cTn id="9" dur="500" fill="hold"/>
                                        <p:tgtEl>
                                          <p:spTgt spid="18"/>
                                        </p:tgtEl>
                                        <p:attrNameLst>
                                          <p:attrName>style.rotation</p:attrName>
                                        </p:attrNameLst>
                                      </p:cBhvr>
                                      <p:tavLst>
                                        <p:tav tm="0">
                                          <p:val>
                                            <p:fltVal val="360"/>
                                          </p:val>
                                        </p:tav>
                                        <p:tav tm="100000">
                                          <p:val>
                                            <p:fltVal val="0"/>
                                          </p:val>
                                        </p:tav>
                                      </p:tavLst>
                                    </p:anim>
                                    <p:animEffect transition="in" filter="fade">
                                      <p:cBhvr>
                                        <p:cTn id="10" dur="500"/>
                                        <p:tgtEl>
                                          <p:spTgt spid="18"/>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 calcmode="lin" valueType="num">
                                      <p:cBhvr>
                                        <p:cTn id="15" dur="500" fill="hold"/>
                                        <p:tgtEl>
                                          <p:spTgt spid="19"/>
                                        </p:tgtEl>
                                        <p:attrNameLst>
                                          <p:attrName>style.rotation</p:attrName>
                                        </p:attrNameLst>
                                      </p:cBhvr>
                                      <p:tavLst>
                                        <p:tav tm="0">
                                          <p:val>
                                            <p:fltVal val="360"/>
                                          </p:val>
                                        </p:tav>
                                        <p:tav tm="100000">
                                          <p:val>
                                            <p:fltVal val="0"/>
                                          </p:val>
                                        </p:tav>
                                      </p:tavLst>
                                    </p:anim>
                                    <p:animEffect transition="in" filter="fade">
                                      <p:cBhvr>
                                        <p:cTn id="16" dur="500"/>
                                        <p:tgtEl>
                                          <p:spTgt spid="19"/>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2" presetClass="entr" presetSubtype="8"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000" fill="hold"/>
                                        <p:tgtEl>
                                          <p:spTgt spid="21"/>
                                        </p:tgtEl>
                                        <p:attrNameLst>
                                          <p:attrName>ppt_x</p:attrName>
                                        </p:attrNameLst>
                                      </p:cBhvr>
                                      <p:tavLst>
                                        <p:tav tm="0">
                                          <p:val>
                                            <p:strVal val="0-#ppt_w/2"/>
                                          </p:val>
                                        </p:tav>
                                        <p:tav tm="100000">
                                          <p:val>
                                            <p:strVal val="#ppt_x"/>
                                          </p:val>
                                        </p:tav>
                                      </p:tavLst>
                                    </p:anim>
                                    <p:anim calcmode="lin" valueType="num">
                                      <p:cBhvr additive="base">
                                        <p:cTn id="24" dur="1000" fill="hold"/>
                                        <p:tgtEl>
                                          <p:spTgt spid="21"/>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10" presetClass="entr" presetSubtype="0" fill="hold" grpId="0" nodeType="afterEffect">
                                  <p:stCondLst>
                                    <p:cond delay="0"/>
                                  </p:stCondLst>
                                  <p:iterate type="lt">
                                    <p:tmPct val="15000"/>
                                  </p:iterate>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2" presetClass="entr" presetSubtype="2"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1000" fill="hold"/>
                                        <p:tgtEl>
                                          <p:spTgt spid="34"/>
                                        </p:tgtEl>
                                        <p:attrNameLst>
                                          <p:attrName>ppt_x</p:attrName>
                                        </p:attrNameLst>
                                      </p:cBhvr>
                                      <p:tavLst>
                                        <p:tav tm="0">
                                          <p:val>
                                            <p:strVal val="1+#ppt_w/2"/>
                                          </p:val>
                                        </p:tav>
                                        <p:tav tm="100000">
                                          <p:val>
                                            <p:strVal val="#ppt_x"/>
                                          </p:val>
                                        </p:tav>
                                      </p:tavLst>
                                    </p:anim>
                                    <p:anim calcmode="lin" valueType="num">
                                      <p:cBhvr additive="base">
                                        <p:cTn id="32"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247650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zh-CN" dirty="0">
                <a:sym typeface="Impact" panose="020B0806030902050204" pitchFamily="34" charset="0"/>
              </a:rPr>
              <a:t>交通事故的成因</a:t>
            </a:r>
          </a:p>
        </p:txBody>
      </p:sp>
      <p:sp>
        <p:nvSpPr>
          <p:cNvPr id="17" name="文本框 16"/>
          <p:cNvSpPr txBox="1">
            <a:spLocks noChangeArrowheads="1"/>
          </p:cNvSpPr>
          <p:nvPr/>
        </p:nvSpPr>
        <p:spPr bwMode="auto">
          <a:xfrm>
            <a:off x="514350" y="1638300"/>
            <a:ext cx="2419350" cy="460375"/>
          </a:xfrm>
          <a:prstGeom prst="rect">
            <a:avLst/>
          </a:prstGeom>
          <a:solidFill>
            <a:srgbClr val="F23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22300" y="1684338"/>
            <a:ext cx="1968500" cy="368300"/>
          </a:xfrm>
          <a:prstGeom prst="rect">
            <a:avLst/>
          </a:prstGeom>
          <a:noFill/>
        </p:spPr>
        <p:txBody>
          <a:bodyPr>
            <a:spAutoFit/>
          </a:bodyPr>
          <a:lstStyle/>
          <a:p>
            <a:pPr defTabSz="685800" eaLnBrk="1" fontAlgn="auto" hangingPunct="1">
              <a:spcBef>
                <a:spcPts val="0"/>
              </a:spcBef>
              <a:spcAft>
                <a:spcPts val="0"/>
              </a:spcAft>
              <a:defRPr/>
            </a:pPr>
            <a:r>
              <a:rPr lang="zh-CN" altLang="en-US" b="1" kern="0" dirty="0">
                <a:ln w="12700">
                  <a:noFill/>
                </a:ln>
                <a:solidFill>
                  <a:schemeClr val="bg1"/>
                </a:solidFill>
                <a:latin typeface="方正正中黑简体" panose="02000000000000000000" pitchFamily="2" charset="-122"/>
                <a:ea typeface="方正正中黑简体" panose="02000000000000000000" pitchFamily="2" charset="-122"/>
              </a:rPr>
              <a:t>一、违章驾驶 </a:t>
            </a:r>
          </a:p>
        </p:txBody>
      </p:sp>
      <p:sp>
        <p:nvSpPr>
          <p:cNvPr id="63496" name="文本框 17"/>
          <p:cNvSpPr txBox="1">
            <a:spLocks noChangeArrowheads="1"/>
          </p:cNvSpPr>
          <p:nvPr/>
        </p:nvSpPr>
        <p:spPr bwMode="auto">
          <a:xfrm>
            <a:off x="1724025" y="3244850"/>
            <a:ext cx="3749675"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630" indent="-34163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违反驾驶员纪律规定。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违反驾驶员技术操作规程。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选定错误（刹车时误踏油门）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临危措施不当。 </a:t>
            </a:r>
          </a:p>
        </p:txBody>
      </p:sp>
      <p:sp>
        <p:nvSpPr>
          <p:cNvPr id="20" name="圆角矩形 14"/>
          <p:cNvSpPr/>
          <p:nvPr/>
        </p:nvSpPr>
        <p:spPr>
          <a:xfrm>
            <a:off x="514350" y="2751138"/>
            <a:ext cx="6648450" cy="2722562"/>
          </a:xfrm>
          <a:prstGeom prst="roundRect">
            <a:avLst>
              <a:gd name="adj" fmla="val 7846"/>
            </a:avLst>
          </a:prstGeom>
          <a:noFill/>
          <a:ln w="12700">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sp>
        <p:nvSpPr>
          <p:cNvPr id="63498" name="文本框 18"/>
          <p:cNvSpPr txBox="1">
            <a:spLocks noChangeArrowheads="1"/>
          </p:cNvSpPr>
          <p:nvPr/>
        </p:nvSpPr>
        <p:spPr bwMode="auto">
          <a:xfrm>
            <a:off x="622300" y="2895600"/>
            <a:ext cx="1046163"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a:solidFill>
                  <a:srgbClr val="F23633"/>
                </a:solidFill>
                <a:latin typeface="方正正中黑简体"/>
                <a:ea typeface="方正正中黑简体"/>
                <a:cs typeface="方正正中黑简体"/>
              </a:rPr>
              <a:t>驾驶员操作处理错误 </a:t>
            </a:r>
          </a:p>
        </p:txBody>
      </p:sp>
      <p:pic>
        <p:nvPicPr>
          <p:cNvPr id="63499" name="Picture 2"/>
          <p:cNvPicPr>
            <a:picLocks noChangeAspect="1" noChangeArrowheads="1"/>
          </p:cNvPicPr>
          <p:nvPr/>
        </p:nvPicPr>
        <p:blipFill>
          <a:blip r:embed="rId3">
            <a:extLst>
              <a:ext uri="{28A0092B-C50C-407E-A947-70E740481C1C}">
                <a14:useLocalDpi xmlns:a14="http://schemas.microsoft.com/office/drawing/2010/main" val="0"/>
              </a:ext>
            </a:extLst>
          </a:blip>
          <a:srcRect l="16232" t="6648" r="7716" b="5891"/>
          <a:stretch>
            <a:fillRect/>
          </a:stretch>
        </p:blipFill>
        <p:spPr bwMode="auto">
          <a:xfrm>
            <a:off x="7632700" y="2001838"/>
            <a:ext cx="45593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grpId="0" nodeType="afterEffect">
                                  <p:stCondLst>
                                    <p:cond delay="0"/>
                                  </p:stCondLst>
                                  <p:iterate type="lt">
                                    <p:tmPct val="15000"/>
                                  </p:iterate>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21" presetClass="entr" presetSubtype="1" fill="hold" grpId="0" nodeType="withEffect">
                                  <p:stCondLst>
                                    <p:cond delay="200"/>
                                  </p:stCondLst>
                                  <p:childTnLst>
                                    <p:set>
                                      <p:cBhvr>
                                        <p:cTn id="26" dur="1" fill="hold">
                                          <p:stCondLst>
                                            <p:cond delay="0"/>
                                          </p:stCondLst>
                                        </p:cTn>
                                        <p:tgtEl>
                                          <p:spTgt spid="20"/>
                                        </p:tgtEl>
                                        <p:attrNameLst>
                                          <p:attrName>style.visibility</p:attrName>
                                        </p:attrNameLst>
                                      </p:cBhvr>
                                      <p:to>
                                        <p:strVal val="visible"/>
                                      </p:to>
                                    </p:set>
                                    <p:animEffect transition="in" filter="wheel(1)">
                                      <p:cBhvr>
                                        <p:cTn id="27" dur="8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247650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zh-CN" dirty="0">
                <a:sym typeface="Impact" panose="020B0806030902050204" pitchFamily="34" charset="0"/>
              </a:rPr>
              <a:t>交通事故的成因</a:t>
            </a:r>
          </a:p>
        </p:txBody>
      </p:sp>
      <p:sp>
        <p:nvSpPr>
          <p:cNvPr id="17" name="文本框 16"/>
          <p:cNvSpPr txBox="1">
            <a:spLocks noChangeArrowheads="1"/>
          </p:cNvSpPr>
          <p:nvPr/>
        </p:nvSpPr>
        <p:spPr bwMode="auto">
          <a:xfrm>
            <a:off x="514350" y="1638300"/>
            <a:ext cx="2419350" cy="460375"/>
          </a:xfrm>
          <a:prstGeom prst="rect">
            <a:avLst/>
          </a:prstGeom>
          <a:solidFill>
            <a:srgbClr val="F23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22300" y="1684338"/>
            <a:ext cx="1968500" cy="368300"/>
          </a:xfrm>
          <a:prstGeom prst="rect">
            <a:avLst/>
          </a:prstGeom>
          <a:noFill/>
        </p:spPr>
        <p:txBody>
          <a:bodyPr>
            <a:spAutoFit/>
          </a:bodyPr>
          <a:lstStyle/>
          <a:p>
            <a:pPr defTabSz="685800" eaLnBrk="1" fontAlgn="auto" hangingPunct="1">
              <a:spcBef>
                <a:spcPts val="0"/>
              </a:spcBef>
              <a:spcAft>
                <a:spcPts val="0"/>
              </a:spcAft>
              <a:defRPr/>
            </a:pPr>
            <a:r>
              <a:rPr lang="zh-CN" altLang="en-US" b="1" kern="0" dirty="0">
                <a:ln w="12700">
                  <a:noFill/>
                </a:ln>
                <a:solidFill>
                  <a:schemeClr val="bg1"/>
                </a:solidFill>
                <a:latin typeface="方正正中黑简体" panose="02000000000000000000" pitchFamily="2" charset="-122"/>
                <a:ea typeface="方正正中黑简体" panose="02000000000000000000" pitchFamily="2" charset="-122"/>
              </a:rPr>
              <a:t>一、违章驾驶 </a:t>
            </a:r>
          </a:p>
        </p:txBody>
      </p:sp>
      <p:sp>
        <p:nvSpPr>
          <p:cNvPr id="65544" name="文本框 17"/>
          <p:cNvSpPr txBox="1">
            <a:spLocks noChangeArrowheads="1"/>
          </p:cNvSpPr>
          <p:nvPr/>
        </p:nvSpPr>
        <p:spPr bwMode="auto">
          <a:xfrm>
            <a:off x="1724025" y="2895600"/>
            <a:ext cx="543877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630" indent="-34163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buClr>
                <a:srgbClr val="D42419"/>
              </a:buClr>
              <a:buFont typeface="Wingdings" panose="05000000000000000000" pitchFamily="2" charset="2"/>
              <a:buChar char="Ø"/>
            </a:pPr>
            <a:r>
              <a:rPr lang="zh-CN" altLang="en-US" sz="1600">
                <a:latin typeface="Impact" panose="020B0806030902050204" pitchFamily="34" charset="0"/>
                <a:ea typeface="方正正中黑简体"/>
                <a:cs typeface="方正正中黑简体"/>
                <a:sym typeface="Impact" panose="020B0806030902050204" pitchFamily="34" charset="0"/>
              </a:rPr>
              <a:t>酒后驾驶。</a:t>
            </a:r>
          </a:p>
          <a:p>
            <a:pPr algn="just" eaLnBrk="1" hangingPunct="1">
              <a:lnSpc>
                <a:spcPct val="150000"/>
              </a:lnSpc>
              <a:buClr>
                <a:srgbClr val="D42419"/>
              </a:buClr>
              <a:buFont typeface="Wingdings" panose="05000000000000000000" pitchFamily="2" charset="2"/>
              <a:buChar char="Ø"/>
            </a:pPr>
            <a:r>
              <a:rPr lang="zh-CN" altLang="en-US" sz="1600">
                <a:latin typeface="Impact" panose="020B0806030902050204" pitchFamily="34" charset="0"/>
                <a:ea typeface="方正正中黑简体"/>
                <a:cs typeface="方正正中黑简体"/>
                <a:sym typeface="Impact" panose="020B0806030902050204" pitchFamily="34" charset="0"/>
              </a:rPr>
              <a:t>药物影响。</a:t>
            </a:r>
          </a:p>
          <a:p>
            <a:pPr algn="just" eaLnBrk="1" hangingPunct="1">
              <a:lnSpc>
                <a:spcPct val="150000"/>
              </a:lnSpc>
              <a:buClr>
                <a:srgbClr val="D42419"/>
              </a:buClr>
              <a:buFont typeface="Wingdings" panose="05000000000000000000" pitchFamily="2" charset="2"/>
              <a:buChar char="Ø"/>
            </a:pPr>
            <a:r>
              <a:rPr lang="zh-CN" altLang="en-US" sz="1600">
                <a:latin typeface="Impact" panose="020B0806030902050204" pitchFamily="34" charset="0"/>
                <a:ea typeface="方正正中黑简体"/>
                <a:cs typeface="方正正中黑简体"/>
                <a:sym typeface="Impact" panose="020B0806030902050204" pitchFamily="34" charset="0"/>
              </a:rPr>
              <a:t>有疾病，体力过弱。 </a:t>
            </a:r>
          </a:p>
          <a:p>
            <a:pPr algn="just" eaLnBrk="1" hangingPunct="1">
              <a:lnSpc>
                <a:spcPct val="150000"/>
              </a:lnSpc>
              <a:buClr>
                <a:srgbClr val="D42419"/>
              </a:buClr>
              <a:buFont typeface="Wingdings" panose="05000000000000000000" pitchFamily="2" charset="2"/>
              <a:buChar char="Ø"/>
            </a:pPr>
            <a:r>
              <a:rPr lang="zh-CN" altLang="en-US" sz="1600">
                <a:latin typeface="Impact" panose="020B0806030902050204" pitchFamily="34" charset="0"/>
                <a:ea typeface="方正正中黑简体"/>
                <a:cs typeface="方正正中黑简体"/>
                <a:sym typeface="Impact" panose="020B0806030902050204" pitchFamily="34" charset="0"/>
              </a:rPr>
              <a:t>暂时性的视力障碍（如眼疾、眼伤等）。 </a:t>
            </a:r>
          </a:p>
          <a:p>
            <a:pPr algn="just" eaLnBrk="1" hangingPunct="1">
              <a:lnSpc>
                <a:spcPct val="150000"/>
              </a:lnSpc>
              <a:buClr>
                <a:srgbClr val="D42419"/>
              </a:buClr>
              <a:buFont typeface="Wingdings" panose="05000000000000000000" pitchFamily="2" charset="2"/>
              <a:buChar char="Ø"/>
            </a:pPr>
            <a:r>
              <a:rPr lang="zh-CN" altLang="en-US" sz="1600">
                <a:latin typeface="Impact" panose="020B0806030902050204" pitchFamily="34" charset="0"/>
                <a:ea typeface="方正正中黑简体"/>
                <a:cs typeface="方正正中黑简体"/>
                <a:sym typeface="Impact" panose="020B0806030902050204" pitchFamily="34" charset="0"/>
              </a:rPr>
              <a:t>疲劳驾驶：长时间驾驶；单调环境驾驶；睡眠休息不足。 </a:t>
            </a:r>
          </a:p>
          <a:p>
            <a:pPr algn="just" eaLnBrk="1" hangingPunct="1">
              <a:lnSpc>
                <a:spcPct val="150000"/>
              </a:lnSpc>
              <a:buClr>
                <a:srgbClr val="D42419"/>
              </a:buClr>
              <a:buFont typeface="Wingdings" panose="05000000000000000000" pitchFamily="2" charset="2"/>
              <a:buChar char="Ø"/>
            </a:pPr>
            <a:r>
              <a:rPr lang="zh-CN" altLang="en-US" sz="1600">
                <a:latin typeface="Impact" panose="020B0806030902050204" pitchFamily="34" charset="0"/>
                <a:ea typeface="方正正中黑简体"/>
                <a:cs typeface="方正正中黑简体"/>
                <a:sym typeface="Impact" panose="020B0806030902050204" pitchFamily="34" charset="0"/>
              </a:rPr>
              <a:t>精神或思想上的影响，使情绪不安、烦躁。 </a:t>
            </a:r>
          </a:p>
        </p:txBody>
      </p:sp>
      <p:sp>
        <p:nvSpPr>
          <p:cNvPr id="20" name="圆角矩形 14"/>
          <p:cNvSpPr/>
          <p:nvPr/>
        </p:nvSpPr>
        <p:spPr>
          <a:xfrm>
            <a:off x="514350" y="2751138"/>
            <a:ext cx="6648450" cy="2722562"/>
          </a:xfrm>
          <a:prstGeom prst="roundRect">
            <a:avLst>
              <a:gd name="adj" fmla="val 7846"/>
            </a:avLst>
          </a:prstGeom>
          <a:noFill/>
          <a:ln w="12700">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sp>
        <p:nvSpPr>
          <p:cNvPr id="65546" name="文本框 18"/>
          <p:cNvSpPr txBox="1">
            <a:spLocks noChangeArrowheads="1"/>
          </p:cNvSpPr>
          <p:nvPr/>
        </p:nvSpPr>
        <p:spPr bwMode="auto">
          <a:xfrm>
            <a:off x="622300" y="2895600"/>
            <a:ext cx="1046163"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a:solidFill>
                  <a:srgbClr val="D42419"/>
                </a:solidFill>
                <a:latin typeface="方正正中黑简体"/>
                <a:ea typeface="方正正中黑简体"/>
                <a:cs typeface="方正正中黑简体"/>
              </a:rPr>
              <a:t>驾驶员的体力或精力不足 </a:t>
            </a:r>
          </a:p>
        </p:txBody>
      </p:sp>
      <p:pic>
        <p:nvPicPr>
          <p:cNvPr id="65547" name="Picture 2"/>
          <p:cNvPicPr>
            <a:picLocks noChangeAspect="1" noChangeArrowheads="1"/>
          </p:cNvPicPr>
          <p:nvPr/>
        </p:nvPicPr>
        <p:blipFill>
          <a:blip r:embed="rId3">
            <a:extLst>
              <a:ext uri="{28A0092B-C50C-407E-A947-70E740481C1C}">
                <a14:useLocalDpi xmlns:a14="http://schemas.microsoft.com/office/drawing/2010/main" val="0"/>
              </a:ext>
            </a:extLst>
          </a:blip>
          <a:srcRect l="16779" t="2" r="5548" b="7242"/>
          <a:stretch>
            <a:fillRect/>
          </a:stretch>
        </p:blipFill>
        <p:spPr bwMode="auto">
          <a:xfrm>
            <a:off x="7645400" y="1876425"/>
            <a:ext cx="45466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grpId="0" nodeType="afterEffect">
                                  <p:stCondLst>
                                    <p:cond delay="0"/>
                                  </p:stCondLst>
                                  <p:iterate type="lt">
                                    <p:tmPct val="15000"/>
                                  </p:iterate>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21" presetClass="entr" presetSubtype="1" fill="hold" grpId="0" nodeType="withEffect">
                                  <p:stCondLst>
                                    <p:cond delay="200"/>
                                  </p:stCondLst>
                                  <p:childTnLst>
                                    <p:set>
                                      <p:cBhvr>
                                        <p:cTn id="26" dur="1" fill="hold">
                                          <p:stCondLst>
                                            <p:cond delay="0"/>
                                          </p:stCondLst>
                                        </p:cTn>
                                        <p:tgtEl>
                                          <p:spTgt spid="20"/>
                                        </p:tgtEl>
                                        <p:attrNameLst>
                                          <p:attrName>style.visibility</p:attrName>
                                        </p:attrNameLst>
                                      </p:cBhvr>
                                      <p:to>
                                        <p:strVal val="visible"/>
                                      </p:to>
                                    </p:set>
                                    <p:animEffect transition="in" filter="wheel(1)">
                                      <p:cBhvr>
                                        <p:cTn id="27" dur="8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247650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zh-CN" dirty="0">
                <a:sym typeface="Impact" panose="020B0806030902050204" pitchFamily="34" charset="0"/>
              </a:rPr>
              <a:t>交通事故的成因</a:t>
            </a:r>
          </a:p>
        </p:txBody>
      </p:sp>
      <p:sp>
        <p:nvSpPr>
          <p:cNvPr id="17" name="文本框 16"/>
          <p:cNvSpPr txBox="1">
            <a:spLocks noChangeArrowheads="1"/>
          </p:cNvSpPr>
          <p:nvPr/>
        </p:nvSpPr>
        <p:spPr bwMode="auto">
          <a:xfrm>
            <a:off x="514350" y="1638300"/>
            <a:ext cx="2419350" cy="460375"/>
          </a:xfrm>
          <a:prstGeom prst="rect">
            <a:avLst/>
          </a:prstGeom>
          <a:solidFill>
            <a:srgbClr val="F23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622300" y="1684338"/>
            <a:ext cx="1968500" cy="368300"/>
          </a:xfrm>
          <a:prstGeom prst="rect">
            <a:avLst/>
          </a:prstGeom>
          <a:noFill/>
        </p:spPr>
        <p:txBody>
          <a:bodyPr>
            <a:spAutoFit/>
          </a:bodyPr>
          <a:lstStyle/>
          <a:p>
            <a:pPr defTabSz="685800" eaLnBrk="1" fontAlgn="auto" hangingPunct="1">
              <a:spcBef>
                <a:spcPts val="0"/>
              </a:spcBef>
              <a:spcAft>
                <a:spcPts val="0"/>
              </a:spcAft>
              <a:defRPr/>
            </a:pPr>
            <a:r>
              <a:rPr lang="zh-CN" altLang="en-US" b="1" kern="0" dirty="0">
                <a:ln w="12700">
                  <a:noFill/>
                </a:ln>
                <a:solidFill>
                  <a:schemeClr val="bg1"/>
                </a:solidFill>
                <a:latin typeface="方正正中黑简体" panose="02000000000000000000" pitchFamily="2" charset="-122"/>
                <a:ea typeface="方正正中黑简体" panose="02000000000000000000" pitchFamily="2" charset="-122"/>
              </a:rPr>
              <a:t>一、违章驾驶 </a:t>
            </a:r>
          </a:p>
        </p:txBody>
      </p:sp>
      <p:sp>
        <p:nvSpPr>
          <p:cNvPr id="67592" name="文本框 17"/>
          <p:cNvSpPr txBox="1">
            <a:spLocks noChangeArrowheads="1"/>
          </p:cNvSpPr>
          <p:nvPr/>
        </p:nvSpPr>
        <p:spPr bwMode="auto">
          <a:xfrm>
            <a:off x="1724025" y="3594100"/>
            <a:ext cx="36607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630" indent="-34163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无驾驶证。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驾驶与准驾车型不符的车辆。 </a:t>
            </a:r>
          </a:p>
        </p:txBody>
      </p:sp>
      <p:sp>
        <p:nvSpPr>
          <p:cNvPr id="20" name="圆角矩形 14"/>
          <p:cNvSpPr/>
          <p:nvPr/>
        </p:nvSpPr>
        <p:spPr>
          <a:xfrm>
            <a:off x="514350" y="2751138"/>
            <a:ext cx="6648450" cy="2722562"/>
          </a:xfrm>
          <a:prstGeom prst="roundRect">
            <a:avLst>
              <a:gd name="adj" fmla="val 7846"/>
            </a:avLst>
          </a:prstGeom>
          <a:noFill/>
          <a:ln w="12700">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bg1">
                  <a:lumMod val="50000"/>
                </a:schemeClr>
              </a:solidFill>
            </a:endParaRPr>
          </a:p>
        </p:txBody>
      </p:sp>
      <p:pic>
        <p:nvPicPr>
          <p:cNvPr id="67594" name="Picture 2"/>
          <p:cNvPicPr>
            <a:picLocks noChangeAspect="1" noChangeArrowheads="1"/>
          </p:cNvPicPr>
          <p:nvPr/>
        </p:nvPicPr>
        <p:blipFill>
          <a:blip r:embed="rId3">
            <a:extLst>
              <a:ext uri="{28A0092B-C50C-407E-A947-70E740481C1C}">
                <a14:useLocalDpi xmlns:a14="http://schemas.microsoft.com/office/drawing/2010/main" val="0"/>
              </a:ext>
            </a:extLst>
          </a:blip>
          <a:srcRect l="16779" t="2" r="5548" b="7242"/>
          <a:stretch>
            <a:fillRect/>
          </a:stretch>
        </p:blipFill>
        <p:spPr bwMode="auto">
          <a:xfrm>
            <a:off x="7645400" y="1876425"/>
            <a:ext cx="45466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5" name="文本框 15"/>
          <p:cNvSpPr txBox="1">
            <a:spLocks noChangeArrowheads="1"/>
          </p:cNvSpPr>
          <p:nvPr/>
        </p:nvSpPr>
        <p:spPr bwMode="auto">
          <a:xfrm>
            <a:off x="811213" y="2730500"/>
            <a:ext cx="61595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800" b="1">
                <a:solidFill>
                  <a:srgbClr val="F23633"/>
                </a:solidFill>
                <a:latin typeface="方正正中黑简体"/>
                <a:ea typeface="方正正中黑简体"/>
                <a:cs typeface="方正正中黑简体"/>
              </a:rPr>
              <a:t>无权驾车上路 </a:t>
            </a:r>
          </a:p>
        </p:txBody>
      </p:sp>
      <p:pic>
        <p:nvPicPr>
          <p:cNvPr id="8" name="图片 7" descr="浅灰--公众号：安全生产管理二维码"/>
          <p:cNvPicPr>
            <a:picLocks noChangeAspect="1"/>
          </p:cNvPicPr>
          <p:nvPr/>
        </p:nvPicPr>
        <p:blipFill>
          <a:blip r:embed="rId4">
            <a:alphaModFix amt="60000"/>
          </a:blip>
          <a:stretch>
            <a:fillRect/>
          </a:stretch>
        </p:blipFill>
        <p:spPr>
          <a:xfrm>
            <a:off x="7645400" y="1876425"/>
            <a:ext cx="786130" cy="78613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grpId="0" nodeType="afterEffect">
                                  <p:stCondLst>
                                    <p:cond delay="0"/>
                                  </p:stCondLst>
                                  <p:iterate type="lt">
                                    <p:tmPct val="15000"/>
                                  </p:iterate>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21" presetClass="entr" presetSubtype="1" fill="hold" grpId="0" nodeType="withEffect">
                                  <p:stCondLst>
                                    <p:cond delay="200"/>
                                  </p:stCondLst>
                                  <p:childTnLst>
                                    <p:set>
                                      <p:cBhvr>
                                        <p:cTn id="26" dur="1" fill="hold">
                                          <p:stCondLst>
                                            <p:cond delay="0"/>
                                          </p:stCondLst>
                                        </p:cTn>
                                        <p:tgtEl>
                                          <p:spTgt spid="20"/>
                                        </p:tgtEl>
                                        <p:attrNameLst>
                                          <p:attrName>style.visibility</p:attrName>
                                        </p:attrNameLst>
                                      </p:cBhvr>
                                      <p:to>
                                        <p:strVal val="visible"/>
                                      </p:to>
                                    </p:set>
                                    <p:animEffect transition="in" filter="wheel(1)">
                                      <p:cBhvr>
                                        <p:cTn id="27" dur="8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247650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zh-CN" dirty="0">
                <a:sym typeface="Impact" panose="020B0806030902050204" pitchFamily="34" charset="0"/>
              </a:rPr>
              <a:t>交通事故的成因</a:t>
            </a:r>
          </a:p>
        </p:txBody>
      </p:sp>
      <p:sp>
        <p:nvSpPr>
          <p:cNvPr id="17" name="文本框 16"/>
          <p:cNvSpPr txBox="1">
            <a:spLocks noChangeArrowheads="1"/>
          </p:cNvSpPr>
          <p:nvPr/>
        </p:nvSpPr>
        <p:spPr bwMode="auto">
          <a:xfrm>
            <a:off x="514350" y="1638300"/>
            <a:ext cx="2419350" cy="460375"/>
          </a:xfrm>
          <a:prstGeom prst="rect">
            <a:avLst/>
          </a:prstGeom>
          <a:solidFill>
            <a:srgbClr val="F23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69639" name="文本框 12"/>
          <p:cNvSpPr txBox="1">
            <a:spLocks noChangeArrowheads="1"/>
          </p:cNvSpPr>
          <p:nvPr/>
        </p:nvSpPr>
        <p:spPr bwMode="auto">
          <a:xfrm>
            <a:off x="622300" y="1684338"/>
            <a:ext cx="196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530">
              <a:defRPr>
                <a:solidFill>
                  <a:schemeClr val="tx1"/>
                </a:solidFill>
                <a:latin typeface="Calibri" panose="020F0502020204030204" pitchFamily="34" charset="0"/>
                <a:ea typeface="宋体" panose="02010600030101010101" pitchFamily="2" charset="-122"/>
              </a:defRPr>
            </a:lvl1pPr>
            <a:lvl2pPr marL="742950" indent="-285750" defTabSz="684530">
              <a:defRPr>
                <a:solidFill>
                  <a:schemeClr val="tx1"/>
                </a:solidFill>
                <a:latin typeface="Calibri" panose="020F0502020204030204" pitchFamily="34" charset="0"/>
                <a:ea typeface="宋体" panose="02010600030101010101" pitchFamily="2" charset="-122"/>
              </a:defRPr>
            </a:lvl2pPr>
            <a:lvl3pPr marL="1143000" indent="-228600" defTabSz="684530">
              <a:defRPr>
                <a:solidFill>
                  <a:schemeClr val="tx1"/>
                </a:solidFill>
                <a:latin typeface="Calibri" panose="020F0502020204030204" pitchFamily="34" charset="0"/>
                <a:ea typeface="宋体" panose="02010600030101010101" pitchFamily="2" charset="-122"/>
              </a:defRPr>
            </a:lvl3pPr>
            <a:lvl4pPr marL="1600200" indent="-228600" defTabSz="684530">
              <a:defRPr>
                <a:solidFill>
                  <a:schemeClr val="tx1"/>
                </a:solidFill>
                <a:latin typeface="Calibri" panose="020F0502020204030204" pitchFamily="34" charset="0"/>
                <a:ea typeface="宋体" panose="02010600030101010101" pitchFamily="2" charset="-122"/>
              </a:defRPr>
            </a:lvl4pPr>
            <a:lvl5pPr marL="2057400" indent="-228600" defTabSz="684530">
              <a:defRPr>
                <a:solidFill>
                  <a:schemeClr val="tx1"/>
                </a:solidFill>
                <a:latin typeface="Calibri" panose="020F0502020204030204" pitchFamily="34" charset="0"/>
                <a:ea typeface="宋体" panose="02010600030101010101" pitchFamily="2" charset="-122"/>
              </a:defRPr>
            </a:lvl5pPr>
            <a:lvl6pPr marL="25146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方正正中黑简体"/>
                <a:ea typeface="方正正中黑简体"/>
                <a:cs typeface="方正正中黑简体"/>
              </a:rPr>
              <a:t>二、车辆原因</a:t>
            </a:r>
          </a:p>
        </p:txBody>
      </p:sp>
      <p:sp>
        <p:nvSpPr>
          <p:cNvPr id="69640" name="文本框 18"/>
          <p:cNvSpPr txBox="1">
            <a:spLocks noChangeArrowheads="1"/>
          </p:cNvSpPr>
          <p:nvPr/>
        </p:nvSpPr>
        <p:spPr bwMode="auto">
          <a:xfrm>
            <a:off x="514350" y="2363788"/>
            <a:ext cx="4984750"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630" indent="-34163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维护保养不到位，车辆性能差，尤其是制动、转向不符合要求。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车辆故障，带病运转，主要是转向、制动、灯光、喇叭、轮胎及牵引装置等的故障。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车辆装载不当：违反货物装载规定（超高、超宽、超长、超载）；超员、超重；违反牵引规定。 </a:t>
            </a:r>
          </a:p>
        </p:txBody>
      </p:sp>
      <p:pic>
        <p:nvPicPr>
          <p:cNvPr id="21" name="图片 20"/>
          <p:cNvPicPr>
            <a:picLocks noChangeAspect="1"/>
          </p:cNvPicPr>
          <p:nvPr/>
        </p:nvPicPr>
        <p:blipFill rotWithShape="1">
          <a:blip r:embed="rId3" cstate="print"/>
          <a:srcRect t="17313" r="4914" b="16355"/>
          <a:stretch>
            <a:fillRect/>
          </a:stretch>
        </p:blipFill>
        <p:spPr>
          <a:xfrm>
            <a:off x="5556267" y="2099363"/>
            <a:ext cx="6635733" cy="3479800"/>
          </a:xfrm>
          <a:custGeom>
            <a:avLst/>
            <a:gdLst>
              <a:gd name="connsiteX0" fmla="*/ 1395726 w 6978633"/>
              <a:gd name="connsiteY0" fmla="*/ 0 h 3479800"/>
              <a:gd name="connsiteX1" fmla="*/ 6978633 w 6978633"/>
              <a:gd name="connsiteY1" fmla="*/ 0 h 3479800"/>
              <a:gd name="connsiteX2" fmla="*/ 6978633 w 6978633"/>
              <a:gd name="connsiteY2" fmla="*/ 3479800 h 3479800"/>
              <a:gd name="connsiteX3" fmla="*/ 0 w 6978633"/>
              <a:gd name="connsiteY3" fmla="*/ 3479800 h 3479800"/>
              <a:gd name="connsiteX4" fmla="*/ 0 w 6978633"/>
              <a:gd name="connsiteY4" fmla="*/ 3479799 h 347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633" h="3479800">
                <a:moveTo>
                  <a:pt x="1395726" y="0"/>
                </a:moveTo>
                <a:lnTo>
                  <a:pt x="6978633" y="0"/>
                </a:lnTo>
                <a:lnTo>
                  <a:pt x="6978633" y="3479800"/>
                </a:lnTo>
                <a:lnTo>
                  <a:pt x="0" y="3479800"/>
                </a:lnTo>
                <a:lnTo>
                  <a:pt x="0" y="3479799"/>
                </a:lnTo>
                <a:close/>
              </a:path>
            </a:pathLst>
          </a:cu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grpId="0" nodeType="afterEffect">
                                  <p:stCondLst>
                                    <p:cond delay="0"/>
                                  </p:stCondLst>
                                  <p:iterate type="lt">
                                    <p:tmPct val="15000"/>
                                  </p:iterate>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srcRect l="46806"/>
          <a:stretch>
            <a:fillRect/>
          </a:stretch>
        </p:blipFill>
        <p:spPr>
          <a:xfrm>
            <a:off x="7645402" y="0"/>
            <a:ext cx="4864100" cy="6858000"/>
          </a:xfrm>
          <a:custGeom>
            <a:avLst/>
            <a:gdLst>
              <a:gd name="connsiteX0" fmla="*/ 1216025 w 4864100"/>
              <a:gd name="connsiteY0" fmla="*/ 0 h 6858000"/>
              <a:gd name="connsiteX1" fmla="*/ 4864100 w 4864100"/>
              <a:gd name="connsiteY1" fmla="*/ 0 h 6858000"/>
              <a:gd name="connsiteX2" fmla="*/ 3648075 w 4864100"/>
              <a:gd name="connsiteY2" fmla="*/ 6858000 h 6858000"/>
              <a:gd name="connsiteX3" fmla="*/ 0 w 48641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64100" h="6858000">
                <a:moveTo>
                  <a:pt x="1216025" y="0"/>
                </a:moveTo>
                <a:lnTo>
                  <a:pt x="4864100" y="0"/>
                </a:lnTo>
                <a:lnTo>
                  <a:pt x="3648075" y="6858000"/>
                </a:lnTo>
                <a:lnTo>
                  <a:pt x="0" y="6858000"/>
                </a:lnTo>
                <a:close/>
              </a:path>
            </a:pathLst>
          </a:custGeom>
        </p:spPr>
      </p:pic>
      <p:sp>
        <p:nvSpPr>
          <p:cNvPr id="10" name="文本框 9"/>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247650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zh-CN" dirty="0">
                <a:sym typeface="Impact" panose="020B0806030902050204" pitchFamily="34" charset="0"/>
              </a:rPr>
              <a:t>交通事故的成因</a:t>
            </a:r>
          </a:p>
        </p:txBody>
      </p:sp>
      <p:sp>
        <p:nvSpPr>
          <p:cNvPr id="17" name="文本框 16"/>
          <p:cNvSpPr txBox="1">
            <a:spLocks noChangeArrowheads="1"/>
          </p:cNvSpPr>
          <p:nvPr/>
        </p:nvSpPr>
        <p:spPr bwMode="auto">
          <a:xfrm>
            <a:off x="514350" y="1638300"/>
            <a:ext cx="3244850" cy="460375"/>
          </a:xfrm>
          <a:prstGeom prst="rect">
            <a:avLst/>
          </a:prstGeom>
          <a:solidFill>
            <a:srgbClr val="F23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71688" name="文本框 12"/>
          <p:cNvSpPr txBox="1">
            <a:spLocks noChangeArrowheads="1"/>
          </p:cNvSpPr>
          <p:nvPr/>
        </p:nvSpPr>
        <p:spPr bwMode="auto">
          <a:xfrm>
            <a:off x="622300" y="1684338"/>
            <a:ext cx="3136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530">
              <a:defRPr>
                <a:solidFill>
                  <a:schemeClr val="tx1"/>
                </a:solidFill>
                <a:latin typeface="Calibri" panose="020F0502020204030204" pitchFamily="34" charset="0"/>
                <a:ea typeface="宋体" panose="02010600030101010101" pitchFamily="2" charset="-122"/>
              </a:defRPr>
            </a:lvl1pPr>
            <a:lvl2pPr marL="742950" indent="-285750" defTabSz="684530">
              <a:defRPr>
                <a:solidFill>
                  <a:schemeClr val="tx1"/>
                </a:solidFill>
                <a:latin typeface="Calibri" panose="020F0502020204030204" pitchFamily="34" charset="0"/>
                <a:ea typeface="宋体" panose="02010600030101010101" pitchFamily="2" charset="-122"/>
              </a:defRPr>
            </a:lvl2pPr>
            <a:lvl3pPr marL="1143000" indent="-228600" defTabSz="684530">
              <a:defRPr>
                <a:solidFill>
                  <a:schemeClr val="tx1"/>
                </a:solidFill>
                <a:latin typeface="Calibri" panose="020F0502020204030204" pitchFamily="34" charset="0"/>
                <a:ea typeface="宋体" panose="02010600030101010101" pitchFamily="2" charset="-122"/>
              </a:defRPr>
            </a:lvl3pPr>
            <a:lvl4pPr marL="1600200" indent="-228600" defTabSz="684530">
              <a:defRPr>
                <a:solidFill>
                  <a:schemeClr val="tx1"/>
                </a:solidFill>
                <a:latin typeface="Calibri" panose="020F0502020204030204" pitchFamily="34" charset="0"/>
                <a:ea typeface="宋体" panose="02010600030101010101" pitchFamily="2" charset="-122"/>
              </a:defRPr>
            </a:lvl4pPr>
            <a:lvl5pPr marL="2057400" indent="-228600" defTabSz="684530">
              <a:defRPr>
                <a:solidFill>
                  <a:schemeClr val="tx1"/>
                </a:solidFill>
                <a:latin typeface="Calibri" panose="020F0502020204030204" pitchFamily="34" charset="0"/>
                <a:ea typeface="宋体" panose="02010600030101010101" pitchFamily="2" charset="-122"/>
              </a:defRPr>
            </a:lvl5pPr>
            <a:lvl6pPr marL="25146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方正正中黑简体"/>
                <a:ea typeface="方正正中黑简体"/>
                <a:cs typeface="方正正中黑简体"/>
              </a:rPr>
              <a:t>三、道路及道路环境的原因 </a:t>
            </a:r>
          </a:p>
        </p:txBody>
      </p:sp>
      <p:sp>
        <p:nvSpPr>
          <p:cNvPr id="71689" name="文本框 10"/>
          <p:cNvSpPr txBox="1">
            <a:spLocks noChangeArrowheads="1"/>
          </p:cNvSpPr>
          <p:nvPr/>
        </p:nvSpPr>
        <p:spPr bwMode="auto">
          <a:xfrm>
            <a:off x="514350" y="2270125"/>
            <a:ext cx="7727950"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630" indent="-34163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视线盲区较大的斜街、弯道、拱形路。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陡坡、狭窄路段。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交通标志不全、视线不清。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冰雪、泥泞、油迹、软化沥青等光滑路面。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路面损坏、违章掘路、公路打场晒粮、违章堆放建筑物品或垃圾等。</a:t>
            </a:r>
            <a:endParaRPr lang="en-US" altLang="zh-CN">
              <a:latin typeface="Impact" panose="020B0806030902050204" pitchFamily="34" charset="0"/>
              <a:ea typeface="方正正中黑简体"/>
              <a:cs typeface="方正正中黑简体"/>
              <a:sym typeface="Impact" panose="020B0806030902050204" pitchFamily="34" charset="0"/>
            </a:endParaRP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风、雪、雨、雾天气，挡风玻璃结霜。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夜间或傍晚黄昏路面照明不良。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斜照的阳光、耀眼的灯光广告。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路旁特别能引人注意的事物。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牲畜及野生动物。  </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grpId="0" nodeType="afterEffect">
                                  <p:stCondLst>
                                    <p:cond delay="0"/>
                                  </p:stCondLst>
                                  <p:iterate type="lt">
                                    <p:tmPct val="15000"/>
                                  </p:iterate>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247650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zh-CN" dirty="0">
                <a:sym typeface="Impact" panose="020B0806030902050204" pitchFamily="34" charset="0"/>
              </a:rPr>
              <a:t>交通事故的成因</a:t>
            </a:r>
          </a:p>
        </p:txBody>
      </p:sp>
      <p:sp>
        <p:nvSpPr>
          <p:cNvPr id="17" name="文本框 16"/>
          <p:cNvSpPr txBox="1">
            <a:spLocks noChangeArrowheads="1"/>
          </p:cNvSpPr>
          <p:nvPr/>
        </p:nvSpPr>
        <p:spPr bwMode="auto">
          <a:xfrm>
            <a:off x="514350" y="1638300"/>
            <a:ext cx="4108450" cy="460375"/>
          </a:xfrm>
          <a:prstGeom prst="rect">
            <a:avLst/>
          </a:prstGeom>
          <a:solidFill>
            <a:srgbClr val="F23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73735" name="文本框 12"/>
          <p:cNvSpPr txBox="1">
            <a:spLocks noChangeArrowheads="1"/>
          </p:cNvSpPr>
          <p:nvPr/>
        </p:nvSpPr>
        <p:spPr bwMode="auto">
          <a:xfrm>
            <a:off x="622300" y="1684338"/>
            <a:ext cx="4000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530">
              <a:defRPr>
                <a:solidFill>
                  <a:schemeClr val="tx1"/>
                </a:solidFill>
                <a:latin typeface="Calibri" panose="020F0502020204030204" pitchFamily="34" charset="0"/>
                <a:ea typeface="宋体" panose="02010600030101010101" pitchFamily="2" charset="-122"/>
              </a:defRPr>
            </a:lvl1pPr>
            <a:lvl2pPr marL="742950" indent="-285750" defTabSz="684530">
              <a:defRPr>
                <a:solidFill>
                  <a:schemeClr val="tx1"/>
                </a:solidFill>
                <a:latin typeface="Calibri" panose="020F0502020204030204" pitchFamily="34" charset="0"/>
                <a:ea typeface="宋体" panose="02010600030101010101" pitchFamily="2" charset="-122"/>
              </a:defRPr>
            </a:lvl2pPr>
            <a:lvl3pPr marL="1143000" indent="-228600" defTabSz="684530">
              <a:defRPr>
                <a:solidFill>
                  <a:schemeClr val="tx1"/>
                </a:solidFill>
                <a:latin typeface="Calibri" panose="020F0502020204030204" pitchFamily="34" charset="0"/>
                <a:ea typeface="宋体" panose="02010600030101010101" pitchFamily="2" charset="-122"/>
              </a:defRPr>
            </a:lvl3pPr>
            <a:lvl4pPr marL="1600200" indent="-228600" defTabSz="684530">
              <a:defRPr>
                <a:solidFill>
                  <a:schemeClr val="tx1"/>
                </a:solidFill>
                <a:latin typeface="Calibri" panose="020F0502020204030204" pitchFamily="34" charset="0"/>
                <a:ea typeface="宋体" panose="02010600030101010101" pitchFamily="2" charset="-122"/>
              </a:defRPr>
            </a:lvl4pPr>
            <a:lvl5pPr marL="2057400" indent="-228600" defTabSz="684530">
              <a:defRPr>
                <a:solidFill>
                  <a:schemeClr val="tx1"/>
                </a:solidFill>
                <a:latin typeface="Calibri" panose="020F0502020204030204" pitchFamily="34" charset="0"/>
                <a:ea typeface="宋体" panose="02010600030101010101" pitchFamily="2" charset="-122"/>
              </a:defRPr>
            </a:lvl5pPr>
            <a:lvl6pPr marL="25146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方正正中黑简体"/>
                <a:ea typeface="方正正中黑简体"/>
                <a:cs typeface="方正正中黑简体"/>
              </a:rPr>
              <a:t>四、行人、乘客或骑自行车人的原因</a:t>
            </a:r>
          </a:p>
        </p:txBody>
      </p:sp>
      <p:sp>
        <p:nvSpPr>
          <p:cNvPr id="73736" name="文本框 17"/>
          <p:cNvSpPr txBox="1">
            <a:spLocks noChangeArrowheads="1"/>
          </p:cNvSpPr>
          <p:nvPr/>
        </p:nvSpPr>
        <p:spPr bwMode="auto">
          <a:xfrm>
            <a:off x="514350" y="2344738"/>
            <a:ext cx="6096000"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630" indent="-34163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行人突然横穿公路，儿童突然跳出。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不按规定路线行走。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儿童热中玩耍。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醉酒行走。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盲聋病残，精神失常。 </a:t>
            </a:r>
            <a:endParaRPr lang="en-US" altLang="zh-CN">
              <a:latin typeface="Impact" panose="020B0806030902050204" pitchFamily="34" charset="0"/>
              <a:ea typeface="方正正中黑简体"/>
              <a:cs typeface="方正正中黑简体"/>
              <a:sym typeface="Impact" panose="020B0806030902050204" pitchFamily="34" charset="0"/>
            </a:endParaRP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跳车、扒车、追车、拦车，车未停稳忙于上下车。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骑自行车人从视盲区内突然驶出。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自行车争道抢行，走机动车道。 </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骑飞车、乱钻猛拐，突然跌倒。</a:t>
            </a:r>
            <a:endParaRPr lang="zh-CN" altLang="en-US">
              <a:latin typeface="Impact" panose="020B0806030902050204" pitchFamily="34" charset="0"/>
              <a:ea typeface="方正正中黑简体"/>
              <a:cs typeface="方正正中黑简体"/>
            </a:endParaRPr>
          </a:p>
        </p:txBody>
      </p:sp>
      <p:pic>
        <p:nvPicPr>
          <p:cNvPr id="73737" name="图片 3"/>
          <p:cNvPicPr>
            <a:picLocks noChangeAspect="1" noChangeArrowheads="1"/>
          </p:cNvPicPr>
          <p:nvPr/>
        </p:nvPicPr>
        <p:blipFill>
          <a:blip r:embed="rId3">
            <a:extLst>
              <a:ext uri="{28A0092B-C50C-407E-A947-70E740481C1C}">
                <a14:useLocalDpi xmlns:a14="http://schemas.microsoft.com/office/drawing/2010/main" val="0"/>
              </a:ext>
            </a:extLst>
          </a:blip>
          <a:srcRect t="18011" b="3522"/>
          <a:stretch>
            <a:fillRect/>
          </a:stretch>
        </p:blipFill>
        <p:spPr bwMode="auto">
          <a:xfrm>
            <a:off x="6940550" y="1684338"/>
            <a:ext cx="4378325"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2"/>
          <p:cNvPicPr>
            <a:picLocks noChangeAspect="1" noChangeArrowheads="1"/>
          </p:cNvPicPr>
          <p:nvPr/>
        </p:nvPicPr>
        <p:blipFill>
          <a:blip r:embed="rId4">
            <a:extLst>
              <a:ext uri="{28A0092B-C50C-407E-A947-70E740481C1C}">
                <a14:useLocalDpi xmlns:a14="http://schemas.microsoft.com/office/drawing/2010/main" val="0"/>
              </a:ext>
            </a:extLst>
          </a:blip>
          <a:srcRect t="13097" b="12848"/>
          <a:stretch>
            <a:fillRect/>
          </a:stretch>
        </p:blipFill>
        <p:spPr bwMode="auto">
          <a:xfrm>
            <a:off x="6940550" y="4105275"/>
            <a:ext cx="43783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grpId="0" nodeType="afterEffect">
                                  <p:stCondLst>
                                    <p:cond delay="0"/>
                                  </p:stCondLst>
                                  <p:iterate type="lt">
                                    <p:tmPct val="15000"/>
                                  </p:iterate>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247650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zh-CN" dirty="0">
                <a:sym typeface="Impact" panose="020B0806030902050204" pitchFamily="34" charset="0"/>
              </a:rPr>
              <a:t>交通事故的成因</a:t>
            </a:r>
          </a:p>
        </p:txBody>
      </p:sp>
      <p:sp>
        <p:nvSpPr>
          <p:cNvPr id="17" name="文本框 16"/>
          <p:cNvSpPr txBox="1">
            <a:spLocks noChangeArrowheads="1"/>
          </p:cNvSpPr>
          <p:nvPr/>
        </p:nvSpPr>
        <p:spPr bwMode="auto">
          <a:xfrm>
            <a:off x="514350" y="1638300"/>
            <a:ext cx="4489450" cy="460375"/>
          </a:xfrm>
          <a:prstGeom prst="rect">
            <a:avLst/>
          </a:prstGeom>
          <a:solidFill>
            <a:srgbClr val="F23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75783" name="文本框 12"/>
          <p:cNvSpPr txBox="1">
            <a:spLocks noChangeArrowheads="1"/>
          </p:cNvSpPr>
          <p:nvPr/>
        </p:nvSpPr>
        <p:spPr bwMode="auto">
          <a:xfrm>
            <a:off x="622300" y="1684338"/>
            <a:ext cx="4381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530">
              <a:defRPr>
                <a:solidFill>
                  <a:schemeClr val="tx1"/>
                </a:solidFill>
                <a:latin typeface="Calibri" panose="020F0502020204030204" pitchFamily="34" charset="0"/>
                <a:ea typeface="宋体" panose="02010600030101010101" pitchFamily="2" charset="-122"/>
              </a:defRPr>
            </a:lvl1pPr>
            <a:lvl2pPr marL="742950" indent="-285750" defTabSz="684530">
              <a:defRPr>
                <a:solidFill>
                  <a:schemeClr val="tx1"/>
                </a:solidFill>
                <a:latin typeface="Calibri" panose="020F0502020204030204" pitchFamily="34" charset="0"/>
                <a:ea typeface="宋体" panose="02010600030101010101" pitchFamily="2" charset="-122"/>
              </a:defRPr>
            </a:lvl2pPr>
            <a:lvl3pPr marL="1143000" indent="-228600" defTabSz="684530">
              <a:defRPr>
                <a:solidFill>
                  <a:schemeClr val="tx1"/>
                </a:solidFill>
                <a:latin typeface="Calibri" panose="020F0502020204030204" pitchFamily="34" charset="0"/>
                <a:ea typeface="宋体" panose="02010600030101010101" pitchFamily="2" charset="-122"/>
              </a:defRPr>
            </a:lvl3pPr>
            <a:lvl4pPr marL="1600200" indent="-228600" defTabSz="684530">
              <a:defRPr>
                <a:solidFill>
                  <a:schemeClr val="tx1"/>
                </a:solidFill>
                <a:latin typeface="Calibri" panose="020F0502020204030204" pitchFamily="34" charset="0"/>
                <a:ea typeface="宋体" panose="02010600030101010101" pitchFamily="2" charset="-122"/>
              </a:defRPr>
            </a:lvl4pPr>
            <a:lvl5pPr marL="2057400" indent="-228600" defTabSz="684530">
              <a:defRPr>
                <a:solidFill>
                  <a:schemeClr val="tx1"/>
                </a:solidFill>
                <a:latin typeface="Calibri" panose="020F0502020204030204" pitchFamily="34" charset="0"/>
                <a:ea typeface="宋体" panose="02010600030101010101" pitchFamily="2" charset="-122"/>
              </a:defRPr>
            </a:lvl5pPr>
            <a:lvl6pPr marL="25146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方正正中黑简体"/>
                <a:ea typeface="方正正中黑简体"/>
                <a:cs typeface="方正正中黑简体"/>
              </a:rPr>
              <a:t>五、其它机动车、人力车、畜力车违章等 </a:t>
            </a:r>
          </a:p>
        </p:txBody>
      </p:sp>
      <p:pic>
        <p:nvPicPr>
          <p:cNvPr id="11" name="Picture 5" descr="无标题"/>
          <p:cNvPicPr preferRelativeResize="0">
            <a:picLocks noChangeArrowheads="1"/>
          </p:cNvPicPr>
          <p:nvPr/>
        </p:nvPicPr>
        <p:blipFill>
          <a:blip r:embed="rId3"/>
          <a:srcRect/>
          <a:stretch>
            <a:fillRect/>
          </a:stretch>
        </p:blipFill>
        <p:spPr bwMode="auto">
          <a:xfrm>
            <a:off x="1190926" y="2572280"/>
            <a:ext cx="3652837" cy="3512343"/>
          </a:xfrm>
          <a:prstGeom prst="roundRect">
            <a:avLst>
              <a:gd name="adj" fmla="val 0"/>
            </a:avLst>
          </a:prstGeom>
          <a:ln>
            <a:noFill/>
          </a:ln>
          <a:effectLst/>
        </p:spPr>
      </p:pic>
      <p:pic>
        <p:nvPicPr>
          <p:cNvPr id="16" name="Picture 2" descr="https://timgsa.baidu.com/timg?image&amp;quality=80&amp;size=b9999_10000&amp;sec=1512300650214&amp;di=8d7d64c587a5b40936527ac2adab9e70&amp;imgtype=0&amp;src=http%3A%2F%2Fupload.hljtv.com%2F2013%2F0418%2F1366288362107.jpg"/>
          <p:cNvPicPr>
            <a:picLocks noChangeAspect="1" noChangeArrowheads="1"/>
          </p:cNvPicPr>
          <p:nvPr/>
        </p:nvPicPr>
        <p:blipFill>
          <a:blip r:embed="rId4"/>
          <a:srcRect/>
          <a:stretch>
            <a:fillRect/>
          </a:stretch>
        </p:blipFill>
        <p:spPr bwMode="auto">
          <a:xfrm>
            <a:off x="6032058" y="2572280"/>
            <a:ext cx="5268517" cy="3512344"/>
          </a:xfrm>
          <a:prstGeom prst="roundRect">
            <a:avLst>
              <a:gd name="adj" fmla="val 0"/>
            </a:avLst>
          </a:prstGeom>
          <a:ln>
            <a:noFill/>
          </a:ln>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000"/>
                            </p:stCondLst>
                            <p:childTnLst>
                              <p:par>
                                <p:cTn id="22" presetID="10" presetClass="entr" presetSubtype="0" fill="hold" grpId="0" nodeType="afterEffect">
                                  <p:stCondLst>
                                    <p:cond delay="0"/>
                                  </p:stCondLst>
                                  <p:iterate type="lt">
                                    <p:tmPct val="15000"/>
                                  </p:iterate>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任意多边形 33"/>
          <p:cNvSpPr/>
          <p:nvPr/>
        </p:nvSpPr>
        <p:spPr>
          <a:xfrm>
            <a:off x="5372100" y="923925"/>
            <a:ext cx="6819900" cy="4940300"/>
          </a:xfrm>
          <a:custGeom>
            <a:avLst/>
            <a:gdLst>
              <a:gd name="connsiteX0" fmla="*/ 1508460 w 6479267"/>
              <a:gd name="connsiteY0" fmla="*/ 0 h 4743450"/>
              <a:gd name="connsiteX1" fmla="*/ 6479267 w 6479267"/>
              <a:gd name="connsiteY1" fmla="*/ 0 h 4743450"/>
              <a:gd name="connsiteX2" fmla="*/ 6479267 w 6479267"/>
              <a:gd name="connsiteY2" fmla="*/ 4743450 h 4743450"/>
              <a:gd name="connsiteX3" fmla="*/ 0 w 6479267"/>
              <a:gd name="connsiteY3" fmla="*/ 4743450 h 4743450"/>
            </a:gdLst>
            <a:ahLst/>
            <a:cxnLst>
              <a:cxn ang="0">
                <a:pos x="connsiteX0" y="connsiteY0"/>
              </a:cxn>
              <a:cxn ang="0">
                <a:pos x="connsiteX1" y="connsiteY1"/>
              </a:cxn>
              <a:cxn ang="0">
                <a:pos x="connsiteX2" y="connsiteY2"/>
              </a:cxn>
              <a:cxn ang="0">
                <a:pos x="connsiteX3" y="connsiteY3"/>
              </a:cxn>
            </a:cxnLst>
            <a:rect l="l" t="t" r="r" b="b"/>
            <a:pathLst>
              <a:path w="6479267" h="4743450">
                <a:moveTo>
                  <a:pt x="1508460" y="0"/>
                </a:moveTo>
                <a:lnTo>
                  <a:pt x="6479267" y="0"/>
                </a:lnTo>
                <a:lnTo>
                  <a:pt x="6479267" y="4743450"/>
                </a:lnTo>
                <a:lnTo>
                  <a:pt x="0" y="4743450"/>
                </a:lnTo>
                <a:close/>
              </a:path>
            </a:pathLst>
          </a:cu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8" name="矩形 17"/>
          <p:cNvSpPr/>
          <p:nvPr/>
        </p:nvSpPr>
        <p:spPr>
          <a:xfrm>
            <a:off x="696913" y="800100"/>
            <a:ext cx="663575" cy="608013"/>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9" name="矩形 18"/>
          <p:cNvSpPr/>
          <p:nvPr/>
        </p:nvSpPr>
        <p:spPr>
          <a:xfrm>
            <a:off x="219075" y="455613"/>
            <a:ext cx="374650" cy="344487"/>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0" name="文本框 19"/>
          <p:cNvSpPr txBox="1">
            <a:spLocks noChangeArrowheads="1"/>
          </p:cNvSpPr>
          <p:nvPr/>
        </p:nvSpPr>
        <p:spPr bwMode="auto">
          <a:xfrm>
            <a:off x="1590675" y="463550"/>
            <a:ext cx="2262188" cy="923925"/>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5400" b="1">
                <a:solidFill>
                  <a:schemeClr val="bg1"/>
                </a:solidFill>
                <a:latin typeface="微软雅黑" panose="020B0503020204020204" pitchFamily="34" charset="-122"/>
                <a:ea typeface="微软雅黑" panose="020B0503020204020204" pitchFamily="34" charset="-122"/>
              </a:rPr>
              <a:t>过渡页</a:t>
            </a:r>
          </a:p>
        </p:txBody>
      </p:sp>
      <p:sp>
        <p:nvSpPr>
          <p:cNvPr id="21" name="任意多边形 20"/>
          <p:cNvSpPr/>
          <p:nvPr/>
        </p:nvSpPr>
        <p:spPr>
          <a:xfrm>
            <a:off x="0" y="3235325"/>
            <a:ext cx="8115300" cy="2155825"/>
          </a:xfrm>
          <a:custGeom>
            <a:avLst/>
            <a:gdLst>
              <a:gd name="connsiteX0" fmla="*/ 0 w 7383592"/>
              <a:gd name="connsiteY0" fmla="*/ 0 h 1962150"/>
              <a:gd name="connsiteX1" fmla="*/ 7383592 w 7383592"/>
              <a:gd name="connsiteY1" fmla="*/ 0 h 1962150"/>
              <a:gd name="connsiteX2" fmla="*/ 6755677 w 7383592"/>
              <a:gd name="connsiteY2" fmla="*/ 1962150 h 1962150"/>
              <a:gd name="connsiteX3" fmla="*/ 0 w 7383592"/>
              <a:gd name="connsiteY3" fmla="*/ 1962150 h 1962150"/>
            </a:gdLst>
            <a:ahLst/>
            <a:cxnLst>
              <a:cxn ang="0">
                <a:pos x="connsiteX0" y="connsiteY0"/>
              </a:cxn>
              <a:cxn ang="0">
                <a:pos x="connsiteX1" y="connsiteY1"/>
              </a:cxn>
              <a:cxn ang="0">
                <a:pos x="connsiteX2" y="connsiteY2"/>
              </a:cxn>
              <a:cxn ang="0">
                <a:pos x="connsiteX3" y="connsiteY3"/>
              </a:cxn>
            </a:cxnLst>
            <a:rect l="l" t="t" r="r" b="b"/>
            <a:pathLst>
              <a:path w="7383592" h="1962150">
                <a:moveTo>
                  <a:pt x="0" y="0"/>
                </a:moveTo>
                <a:lnTo>
                  <a:pt x="7383592" y="0"/>
                </a:lnTo>
                <a:lnTo>
                  <a:pt x="6755677" y="1962150"/>
                </a:lnTo>
                <a:lnTo>
                  <a:pt x="0" y="1962150"/>
                </a:lnTo>
                <a:close/>
              </a:path>
            </a:pathLst>
          </a:cu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6" name="文本框 25"/>
          <p:cNvSpPr txBox="1">
            <a:spLocks noChangeArrowheads="1"/>
          </p:cNvSpPr>
          <p:nvPr/>
        </p:nvSpPr>
        <p:spPr bwMode="auto">
          <a:xfrm>
            <a:off x="2178050" y="3360738"/>
            <a:ext cx="33496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5400" b="1">
                <a:solidFill>
                  <a:schemeClr val="bg1"/>
                </a:solidFill>
                <a:latin typeface="微软雅黑" panose="020B0503020204020204" pitchFamily="34" charset="-122"/>
                <a:ea typeface="微软雅黑" panose="020B0503020204020204" pitchFamily="34" charset="-122"/>
              </a:rPr>
              <a:t>第</a:t>
            </a:r>
            <a:r>
              <a:rPr lang="en-US" altLang="zh-CN" sz="5400" b="1">
                <a:solidFill>
                  <a:schemeClr val="bg1"/>
                </a:solidFill>
                <a:latin typeface="微软雅黑" panose="020B0503020204020204" pitchFamily="34" charset="-122"/>
                <a:ea typeface="微软雅黑" panose="020B0503020204020204" pitchFamily="34" charset="-122"/>
              </a:rPr>
              <a:t>s</a:t>
            </a:r>
            <a:r>
              <a:rPr lang="zh-CN" altLang="en-US" sz="5400" b="1">
                <a:solidFill>
                  <a:schemeClr val="bg1"/>
                </a:solidFill>
                <a:latin typeface="微软雅黑" panose="020B0503020204020204" pitchFamily="34" charset="-122"/>
                <a:ea typeface="微软雅黑" panose="020B0503020204020204" pitchFamily="34" charset="-122"/>
              </a:rPr>
              <a:t>三部分</a:t>
            </a:r>
          </a:p>
        </p:txBody>
      </p:sp>
      <p:sp>
        <p:nvSpPr>
          <p:cNvPr id="77832" name="文本框 9"/>
          <p:cNvSpPr txBox="1">
            <a:spLocks noChangeArrowheads="1"/>
          </p:cNvSpPr>
          <p:nvPr/>
        </p:nvSpPr>
        <p:spPr bwMode="auto">
          <a:xfrm>
            <a:off x="727075" y="4408488"/>
            <a:ext cx="6096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400" b="1">
                <a:solidFill>
                  <a:schemeClr val="bg1"/>
                </a:solidFill>
                <a:latin typeface="微软雅黑" panose="020B0503020204020204" pitchFamily="34" charset="-122"/>
                <a:ea typeface="微软雅黑" panose="020B0503020204020204" pitchFamily="34" charset="-122"/>
                <a:sym typeface="Calibri" panose="020F0502020204030204" pitchFamily="34" charset="0"/>
              </a:rPr>
              <a:t>道路行车安全知识</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 calcmode="lin" valueType="num">
                                      <p:cBhvr>
                                        <p:cTn id="9" dur="500" fill="hold"/>
                                        <p:tgtEl>
                                          <p:spTgt spid="18"/>
                                        </p:tgtEl>
                                        <p:attrNameLst>
                                          <p:attrName>style.rotation</p:attrName>
                                        </p:attrNameLst>
                                      </p:cBhvr>
                                      <p:tavLst>
                                        <p:tav tm="0">
                                          <p:val>
                                            <p:fltVal val="360"/>
                                          </p:val>
                                        </p:tav>
                                        <p:tav tm="100000">
                                          <p:val>
                                            <p:fltVal val="0"/>
                                          </p:val>
                                        </p:tav>
                                      </p:tavLst>
                                    </p:anim>
                                    <p:animEffect transition="in" filter="fade">
                                      <p:cBhvr>
                                        <p:cTn id="10" dur="500"/>
                                        <p:tgtEl>
                                          <p:spTgt spid="18"/>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 calcmode="lin" valueType="num">
                                      <p:cBhvr>
                                        <p:cTn id="15" dur="500" fill="hold"/>
                                        <p:tgtEl>
                                          <p:spTgt spid="19"/>
                                        </p:tgtEl>
                                        <p:attrNameLst>
                                          <p:attrName>style.rotation</p:attrName>
                                        </p:attrNameLst>
                                      </p:cBhvr>
                                      <p:tavLst>
                                        <p:tav tm="0">
                                          <p:val>
                                            <p:fltVal val="360"/>
                                          </p:val>
                                        </p:tav>
                                        <p:tav tm="100000">
                                          <p:val>
                                            <p:fltVal val="0"/>
                                          </p:val>
                                        </p:tav>
                                      </p:tavLst>
                                    </p:anim>
                                    <p:animEffect transition="in" filter="fade">
                                      <p:cBhvr>
                                        <p:cTn id="16" dur="500"/>
                                        <p:tgtEl>
                                          <p:spTgt spid="19"/>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2" presetClass="entr" presetSubtype="8"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000" fill="hold"/>
                                        <p:tgtEl>
                                          <p:spTgt spid="21"/>
                                        </p:tgtEl>
                                        <p:attrNameLst>
                                          <p:attrName>ppt_x</p:attrName>
                                        </p:attrNameLst>
                                      </p:cBhvr>
                                      <p:tavLst>
                                        <p:tav tm="0">
                                          <p:val>
                                            <p:strVal val="0-#ppt_w/2"/>
                                          </p:val>
                                        </p:tav>
                                        <p:tav tm="100000">
                                          <p:val>
                                            <p:strVal val="#ppt_x"/>
                                          </p:val>
                                        </p:tav>
                                      </p:tavLst>
                                    </p:anim>
                                    <p:anim calcmode="lin" valueType="num">
                                      <p:cBhvr additive="base">
                                        <p:cTn id="24" dur="1000" fill="hold"/>
                                        <p:tgtEl>
                                          <p:spTgt spid="21"/>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10" presetClass="entr" presetSubtype="0" fill="hold" grpId="0" nodeType="afterEffect">
                                  <p:stCondLst>
                                    <p:cond delay="0"/>
                                  </p:stCondLst>
                                  <p:iterate type="lt">
                                    <p:tmPct val="15000"/>
                                  </p:iterate>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2" presetClass="entr" presetSubtype="2"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1000" fill="hold"/>
                                        <p:tgtEl>
                                          <p:spTgt spid="34"/>
                                        </p:tgtEl>
                                        <p:attrNameLst>
                                          <p:attrName>ppt_x</p:attrName>
                                        </p:attrNameLst>
                                      </p:cBhvr>
                                      <p:tavLst>
                                        <p:tav tm="0">
                                          <p:val>
                                            <p:strVal val="1+#ppt_w/2"/>
                                          </p:val>
                                        </p:tav>
                                        <p:tav tm="100000">
                                          <p:val>
                                            <p:strVal val="#ppt_x"/>
                                          </p:val>
                                        </p:tav>
                                      </p:tavLst>
                                    </p:anim>
                                    <p:anim calcmode="lin" valueType="num">
                                      <p:cBhvr additive="base">
                                        <p:cTn id="32"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3292475"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zh-CN" dirty="0">
                <a:sym typeface="Impact" panose="020B0806030902050204" pitchFamily="34" charset="0"/>
              </a:rPr>
              <a:t>机动车安全---出行前</a:t>
            </a:r>
          </a:p>
        </p:txBody>
      </p:sp>
      <p:sp>
        <p:nvSpPr>
          <p:cNvPr id="18" name="圆角矩形 35"/>
          <p:cNvSpPr/>
          <p:nvPr/>
        </p:nvSpPr>
        <p:spPr>
          <a:xfrm>
            <a:off x="1558925" y="1550988"/>
            <a:ext cx="9109075" cy="981075"/>
          </a:xfrm>
          <a:prstGeom prst="roundRect">
            <a:avLst>
              <a:gd name="adj" fmla="val 11892"/>
            </a:avLst>
          </a:prstGeom>
          <a:solidFill>
            <a:schemeClr val="bg1">
              <a:lumMod val="95000"/>
            </a:schemeClr>
          </a:solidFill>
          <a:ln>
            <a:solidFill>
              <a:srgbClr val="3843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六边形 1"/>
          <p:cNvSpPr/>
          <p:nvPr/>
        </p:nvSpPr>
        <p:spPr>
          <a:xfrm>
            <a:off x="774700" y="1641475"/>
            <a:ext cx="928688" cy="800100"/>
          </a:xfrm>
          <a:prstGeom prst="hexagon">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9" name="文本框 18"/>
          <p:cNvSpPr txBox="1"/>
          <p:nvPr/>
        </p:nvSpPr>
        <p:spPr>
          <a:xfrm>
            <a:off x="1854200" y="1855788"/>
            <a:ext cx="7162800" cy="369887"/>
          </a:xfrm>
          <a:prstGeom prst="rect">
            <a:avLst/>
          </a:prstGeom>
          <a:noFill/>
        </p:spPr>
        <p:txBody>
          <a:bodyPr>
            <a:spAutoFit/>
          </a:bodyPr>
          <a:lstStyle/>
          <a:p>
            <a:pPr eaLnBrk="1" fontAlgn="auto" hangingPunct="1">
              <a:spcBef>
                <a:spcPts val="0"/>
              </a:spcBef>
              <a:spcAft>
                <a:spcPts val="0"/>
              </a:spcAft>
              <a:buSzPct val="100000"/>
              <a:buFont typeface="Arial" panose="020B0604020202020204" pitchFamily="34" charset="0"/>
              <a:buNone/>
              <a:defRPr/>
            </a:pPr>
            <a:r>
              <a:rPr lang="zh-CN" altLang="en-US" kern="0" dirty="0">
                <a:solidFill>
                  <a:schemeClr val="tx1">
                    <a:lumMod val="95000"/>
                    <a:lumOff val="5000"/>
                  </a:schemeClr>
                </a:solidFill>
                <a:latin typeface="时尚中黑简体" panose="01010104010101010101" pitchFamily="2" charset="-122"/>
                <a:ea typeface="时尚中黑简体" panose="01010104010101010101" pitchFamily="2" charset="-122"/>
              </a:rPr>
              <a:t>所有机动车辆必须经公安机关交通管理部门登记并办理机动车号牌；</a:t>
            </a:r>
          </a:p>
        </p:txBody>
      </p:sp>
      <p:sp>
        <p:nvSpPr>
          <p:cNvPr id="20" name="圆角矩形 35"/>
          <p:cNvSpPr/>
          <p:nvPr/>
        </p:nvSpPr>
        <p:spPr>
          <a:xfrm>
            <a:off x="1558925" y="2814638"/>
            <a:ext cx="9109075" cy="981075"/>
          </a:xfrm>
          <a:prstGeom prst="roundRect">
            <a:avLst>
              <a:gd name="adj" fmla="val 11892"/>
            </a:avLst>
          </a:prstGeom>
          <a:solidFill>
            <a:schemeClr val="bg1">
              <a:lumMod val="95000"/>
            </a:schemeClr>
          </a:solidFill>
          <a:ln>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六边形 20"/>
          <p:cNvSpPr/>
          <p:nvPr/>
        </p:nvSpPr>
        <p:spPr>
          <a:xfrm>
            <a:off x="774700" y="2905125"/>
            <a:ext cx="928688" cy="800100"/>
          </a:xfrm>
          <a:prstGeom prst="hexagon">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9883" name="文本框 21"/>
          <p:cNvSpPr txBox="1">
            <a:spLocks noChangeArrowheads="1"/>
          </p:cNvSpPr>
          <p:nvPr/>
        </p:nvSpPr>
        <p:spPr bwMode="auto">
          <a:xfrm>
            <a:off x="1854200" y="2905125"/>
            <a:ext cx="85598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30000"/>
              </a:lnSpc>
              <a:buSzPct val="100000"/>
              <a:buFont typeface="Arial" panose="020B0604020202020204" pitchFamily="34" charset="0"/>
              <a:buNone/>
            </a:pPr>
            <a:r>
              <a:rPr lang="zh-CN" altLang="en-US">
                <a:solidFill>
                  <a:srgbClr val="0D0D0D"/>
                </a:solidFill>
                <a:latin typeface="时尚中黑简体"/>
                <a:ea typeface="时尚中黑简体"/>
                <a:cs typeface="时尚中黑简体"/>
              </a:rPr>
              <a:t>机动车辆必须定期在专业机构进行安全技术检验，合格后由公安机关交通管理部门发放检验合格标志；</a:t>
            </a:r>
          </a:p>
        </p:txBody>
      </p:sp>
      <p:sp>
        <p:nvSpPr>
          <p:cNvPr id="23" name="圆角矩形 35"/>
          <p:cNvSpPr/>
          <p:nvPr/>
        </p:nvSpPr>
        <p:spPr>
          <a:xfrm>
            <a:off x="1558925" y="4078288"/>
            <a:ext cx="9109075" cy="981075"/>
          </a:xfrm>
          <a:prstGeom prst="roundRect">
            <a:avLst>
              <a:gd name="adj" fmla="val 11892"/>
            </a:avLst>
          </a:prstGeom>
          <a:solidFill>
            <a:schemeClr val="bg1">
              <a:lumMod val="95000"/>
            </a:schemeClr>
          </a:solidFill>
          <a:ln>
            <a:solidFill>
              <a:srgbClr val="3843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六边形 23"/>
          <p:cNvSpPr/>
          <p:nvPr/>
        </p:nvSpPr>
        <p:spPr>
          <a:xfrm>
            <a:off x="774700" y="4168775"/>
            <a:ext cx="928688" cy="800100"/>
          </a:xfrm>
          <a:prstGeom prst="hexagon">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9886" name="文本框 24"/>
          <p:cNvSpPr txBox="1">
            <a:spLocks noChangeArrowheads="1"/>
          </p:cNvSpPr>
          <p:nvPr/>
        </p:nvSpPr>
        <p:spPr bwMode="auto">
          <a:xfrm>
            <a:off x="1854200" y="4383088"/>
            <a:ext cx="609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SzPct val="100000"/>
              <a:buFont typeface="Arial" panose="020B0604020202020204" pitchFamily="34" charset="0"/>
              <a:buNone/>
            </a:pPr>
            <a:r>
              <a:rPr lang="zh-CN" altLang="en-US">
                <a:solidFill>
                  <a:srgbClr val="0D0D0D"/>
                </a:solidFill>
                <a:latin typeface="时尚中黑简体"/>
                <a:ea typeface="时尚中黑简体"/>
                <a:cs typeface="时尚中黑简体"/>
              </a:rPr>
              <a:t>购买交强险，张贴交强险标志。</a:t>
            </a:r>
          </a:p>
        </p:txBody>
      </p:sp>
      <p:sp>
        <p:nvSpPr>
          <p:cNvPr id="26" name="圆角矩形 35"/>
          <p:cNvSpPr/>
          <p:nvPr/>
        </p:nvSpPr>
        <p:spPr>
          <a:xfrm>
            <a:off x="1558925" y="5335588"/>
            <a:ext cx="9109075" cy="982662"/>
          </a:xfrm>
          <a:prstGeom prst="roundRect">
            <a:avLst>
              <a:gd name="adj" fmla="val 11892"/>
            </a:avLst>
          </a:prstGeom>
          <a:solidFill>
            <a:schemeClr val="bg1">
              <a:lumMod val="95000"/>
            </a:schemeClr>
          </a:solidFill>
          <a:ln>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六边形 26"/>
          <p:cNvSpPr/>
          <p:nvPr/>
        </p:nvSpPr>
        <p:spPr>
          <a:xfrm>
            <a:off x="774700" y="5426075"/>
            <a:ext cx="928688" cy="800100"/>
          </a:xfrm>
          <a:prstGeom prst="hexagon">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9889" name="文本框 27"/>
          <p:cNvSpPr txBox="1">
            <a:spLocks noChangeArrowheads="1"/>
          </p:cNvSpPr>
          <p:nvPr/>
        </p:nvSpPr>
        <p:spPr bwMode="auto">
          <a:xfrm>
            <a:off x="1854200" y="5618163"/>
            <a:ext cx="76708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30000"/>
              </a:lnSpc>
              <a:buSzPct val="100000"/>
              <a:buFont typeface="Arial" panose="020B0604020202020204" pitchFamily="34" charset="0"/>
              <a:buNone/>
            </a:pPr>
            <a:r>
              <a:rPr lang="zh-CN" altLang="en-US">
                <a:solidFill>
                  <a:srgbClr val="0D0D0D"/>
                </a:solidFill>
                <a:latin typeface="时尚中黑简体"/>
                <a:ea typeface="时尚中黑简体"/>
                <a:cs typeface="时尚中黑简体"/>
              </a:rPr>
              <a:t>驾驶机动车驾驶人员应当依法取得机动车驾驶证，并确保有效；</a:t>
            </a:r>
          </a:p>
        </p:txBody>
      </p:sp>
      <p:sp>
        <p:nvSpPr>
          <p:cNvPr id="79890" name="文本框 6"/>
          <p:cNvSpPr txBox="1">
            <a:spLocks noChangeArrowheads="1"/>
          </p:cNvSpPr>
          <p:nvPr/>
        </p:nvSpPr>
        <p:spPr bwMode="auto">
          <a:xfrm>
            <a:off x="968375" y="1779588"/>
            <a:ext cx="522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a:solidFill>
                  <a:schemeClr val="bg1"/>
                </a:solidFill>
                <a:latin typeface="Arial" panose="020B0604020202020204" pitchFamily="34" charset="0"/>
                <a:cs typeface="Arial" panose="020B0604020202020204" pitchFamily="34" charset="0"/>
              </a:rPr>
              <a:t>1</a:t>
            </a:r>
            <a:endParaRPr lang="zh-CN" altLang="en-US" sz="2800">
              <a:solidFill>
                <a:schemeClr val="bg1"/>
              </a:solidFill>
              <a:latin typeface="Arial" panose="020B0604020202020204" pitchFamily="34" charset="0"/>
              <a:cs typeface="Arial" panose="020B0604020202020204" pitchFamily="34" charset="0"/>
            </a:endParaRPr>
          </a:p>
        </p:txBody>
      </p:sp>
      <p:sp>
        <p:nvSpPr>
          <p:cNvPr id="79891" name="文本框 28"/>
          <p:cNvSpPr txBox="1">
            <a:spLocks noChangeArrowheads="1"/>
          </p:cNvSpPr>
          <p:nvPr/>
        </p:nvSpPr>
        <p:spPr bwMode="auto">
          <a:xfrm>
            <a:off x="977900" y="3043238"/>
            <a:ext cx="522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a:solidFill>
                  <a:schemeClr val="bg1"/>
                </a:solidFill>
                <a:latin typeface="Arial" panose="020B0604020202020204" pitchFamily="34" charset="0"/>
                <a:cs typeface="Arial" panose="020B0604020202020204" pitchFamily="34" charset="0"/>
              </a:rPr>
              <a:t>2</a:t>
            </a:r>
            <a:endParaRPr lang="zh-CN" altLang="en-US" sz="2800">
              <a:solidFill>
                <a:schemeClr val="bg1"/>
              </a:solidFill>
              <a:latin typeface="Arial" panose="020B0604020202020204" pitchFamily="34" charset="0"/>
              <a:cs typeface="Arial" panose="020B0604020202020204" pitchFamily="34" charset="0"/>
            </a:endParaRPr>
          </a:p>
        </p:txBody>
      </p:sp>
      <p:sp>
        <p:nvSpPr>
          <p:cNvPr id="79892" name="文本框 29"/>
          <p:cNvSpPr txBox="1">
            <a:spLocks noChangeArrowheads="1"/>
          </p:cNvSpPr>
          <p:nvPr/>
        </p:nvSpPr>
        <p:spPr bwMode="auto">
          <a:xfrm>
            <a:off x="977900" y="4306888"/>
            <a:ext cx="522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a:solidFill>
                  <a:schemeClr val="bg1"/>
                </a:solidFill>
                <a:latin typeface="Arial" panose="020B0604020202020204" pitchFamily="34" charset="0"/>
                <a:cs typeface="Arial" panose="020B0604020202020204" pitchFamily="34" charset="0"/>
              </a:rPr>
              <a:t>3</a:t>
            </a:r>
            <a:endParaRPr lang="zh-CN" altLang="en-US" sz="2800">
              <a:solidFill>
                <a:schemeClr val="bg1"/>
              </a:solidFill>
              <a:latin typeface="Arial" panose="020B0604020202020204" pitchFamily="34" charset="0"/>
              <a:cs typeface="Arial" panose="020B0604020202020204" pitchFamily="34" charset="0"/>
            </a:endParaRPr>
          </a:p>
        </p:txBody>
      </p:sp>
      <p:sp>
        <p:nvSpPr>
          <p:cNvPr id="79893" name="文本框 30"/>
          <p:cNvSpPr txBox="1">
            <a:spLocks noChangeArrowheads="1"/>
          </p:cNvSpPr>
          <p:nvPr/>
        </p:nvSpPr>
        <p:spPr bwMode="auto">
          <a:xfrm>
            <a:off x="963613" y="5565775"/>
            <a:ext cx="5222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a:solidFill>
                  <a:schemeClr val="bg1"/>
                </a:solidFill>
                <a:latin typeface="Arial" panose="020B0604020202020204" pitchFamily="34" charset="0"/>
                <a:cs typeface="Arial" panose="020B0604020202020204" pitchFamily="34" charset="0"/>
              </a:rPr>
              <a:t>4</a:t>
            </a:r>
            <a:endParaRPr lang="zh-CN" altLang="en-US" sz="2800">
              <a:solidFill>
                <a:schemeClr val="bg1"/>
              </a:solidFill>
              <a:latin typeface="Arial" panose="020B0604020202020204" pitchFamily="34" charset="0"/>
              <a:cs typeface="Arial" panose="020B0604020202020204" pitchFamily="34" charset="0"/>
            </a:endParaRPr>
          </a:p>
        </p:txBody>
      </p:sp>
      <p:pic>
        <p:nvPicPr>
          <p:cNvPr id="25" name="图片 24" descr="2"/>
          <p:cNvPicPr>
            <a:picLocks noChangeAspect="1"/>
          </p:cNvPicPr>
          <p:nvPr>
            <p:custDataLst>
              <p:tags r:id="rId1"/>
            </p:custDataLst>
          </p:nvPr>
        </p:nvPicPr>
        <p:blipFill>
          <a:blip r:embed="rId4"/>
          <a:stretch>
            <a:fillRect/>
          </a:stretch>
        </p:blipFill>
        <p:spPr>
          <a:xfrm>
            <a:off x="3844290" y="3311525"/>
            <a:ext cx="3660775" cy="39751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3292475"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zh-CN" dirty="0">
                <a:sym typeface="Impact" panose="020B0806030902050204" pitchFamily="34" charset="0"/>
              </a:rPr>
              <a:t>机动车安全---出行前</a:t>
            </a:r>
          </a:p>
        </p:txBody>
      </p:sp>
      <p:sp>
        <p:nvSpPr>
          <p:cNvPr id="18" name="圆角矩形 35"/>
          <p:cNvSpPr/>
          <p:nvPr/>
        </p:nvSpPr>
        <p:spPr>
          <a:xfrm>
            <a:off x="1558925" y="1550988"/>
            <a:ext cx="9109075" cy="981075"/>
          </a:xfrm>
          <a:prstGeom prst="roundRect">
            <a:avLst>
              <a:gd name="adj" fmla="val 11892"/>
            </a:avLst>
          </a:prstGeom>
          <a:solidFill>
            <a:schemeClr val="bg1">
              <a:lumMod val="95000"/>
            </a:schemeClr>
          </a:solidFill>
          <a:ln>
            <a:solidFill>
              <a:srgbClr val="3843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六边形 1"/>
          <p:cNvSpPr/>
          <p:nvPr/>
        </p:nvSpPr>
        <p:spPr>
          <a:xfrm>
            <a:off x="774700" y="1641475"/>
            <a:ext cx="928688" cy="800100"/>
          </a:xfrm>
          <a:prstGeom prst="hexagon">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1928" name="文本框 18"/>
          <p:cNvSpPr txBox="1">
            <a:spLocks noChangeArrowheads="1"/>
          </p:cNvSpPr>
          <p:nvPr/>
        </p:nvSpPr>
        <p:spPr bwMode="auto">
          <a:xfrm>
            <a:off x="1854200" y="1639888"/>
            <a:ext cx="8559800" cy="81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30000"/>
              </a:lnSpc>
              <a:buSzPct val="100000"/>
              <a:buFont typeface="Arial" panose="020B0604020202020204" pitchFamily="34" charset="0"/>
              <a:buNone/>
            </a:pPr>
            <a:r>
              <a:rPr lang="zh-CN" altLang="en-US">
                <a:solidFill>
                  <a:srgbClr val="0D0D0D"/>
                </a:solidFill>
                <a:latin typeface="时尚中黑简体"/>
                <a:ea typeface="时尚中黑简体"/>
                <a:cs typeface="时尚中黑简体"/>
              </a:rPr>
              <a:t>驾驶人应当按照驾驶证载明的准驾车型驾驶机动车，驾驶机动车时，应当随身携带机动车驾驶证；</a:t>
            </a:r>
          </a:p>
        </p:txBody>
      </p:sp>
      <p:sp>
        <p:nvSpPr>
          <p:cNvPr id="20" name="圆角矩形 35"/>
          <p:cNvSpPr/>
          <p:nvPr/>
        </p:nvSpPr>
        <p:spPr>
          <a:xfrm>
            <a:off x="1558925" y="2814638"/>
            <a:ext cx="9109075" cy="981075"/>
          </a:xfrm>
          <a:prstGeom prst="roundRect">
            <a:avLst>
              <a:gd name="adj" fmla="val 11892"/>
            </a:avLst>
          </a:prstGeom>
          <a:solidFill>
            <a:schemeClr val="bg1">
              <a:lumMod val="95000"/>
            </a:schemeClr>
          </a:solidFill>
          <a:ln>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六边形 20"/>
          <p:cNvSpPr/>
          <p:nvPr/>
        </p:nvSpPr>
        <p:spPr>
          <a:xfrm>
            <a:off x="774700" y="2905125"/>
            <a:ext cx="928688" cy="800100"/>
          </a:xfrm>
          <a:prstGeom prst="hexagon">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1931" name="文本框 21"/>
          <p:cNvSpPr txBox="1">
            <a:spLocks noChangeArrowheads="1"/>
          </p:cNvSpPr>
          <p:nvPr/>
        </p:nvSpPr>
        <p:spPr bwMode="auto">
          <a:xfrm>
            <a:off x="1854200" y="2905125"/>
            <a:ext cx="855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30000"/>
              </a:lnSpc>
              <a:buSzPct val="100000"/>
              <a:buFont typeface="Arial" panose="020B0604020202020204" pitchFamily="34" charset="0"/>
              <a:buNone/>
            </a:pPr>
            <a:r>
              <a:rPr lang="zh-CN" altLang="en-US">
                <a:solidFill>
                  <a:srgbClr val="0D0D0D"/>
                </a:solidFill>
                <a:latin typeface="时尚中黑简体"/>
                <a:ea typeface="时尚中黑简体"/>
                <a:cs typeface="时尚中黑简体"/>
              </a:rPr>
              <a:t>检查车辆安全技术性能：轮胎、喇叭、刮水器、后视镜和灯光等装置，不得驾驶有安全隐患的机动车辆；</a:t>
            </a:r>
          </a:p>
        </p:txBody>
      </p:sp>
      <p:sp>
        <p:nvSpPr>
          <p:cNvPr id="23" name="圆角矩形 35"/>
          <p:cNvSpPr/>
          <p:nvPr/>
        </p:nvSpPr>
        <p:spPr>
          <a:xfrm>
            <a:off x="1558925" y="4078288"/>
            <a:ext cx="9109075" cy="981075"/>
          </a:xfrm>
          <a:prstGeom prst="roundRect">
            <a:avLst>
              <a:gd name="adj" fmla="val 11892"/>
            </a:avLst>
          </a:prstGeom>
          <a:solidFill>
            <a:schemeClr val="bg1">
              <a:lumMod val="95000"/>
            </a:schemeClr>
          </a:solidFill>
          <a:ln>
            <a:solidFill>
              <a:srgbClr val="3843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六边形 23"/>
          <p:cNvSpPr/>
          <p:nvPr/>
        </p:nvSpPr>
        <p:spPr>
          <a:xfrm>
            <a:off x="774700" y="4168775"/>
            <a:ext cx="928688" cy="800100"/>
          </a:xfrm>
          <a:prstGeom prst="hexagon">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1934" name="文本框 24"/>
          <p:cNvSpPr txBox="1">
            <a:spLocks noChangeArrowheads="1"/>
          </p:cNvSpPr>
          <p:nvPr/>
        </p:nvSpPr>
        <p:spPr bwMode="auto">
          <a:xfrm>
            <a:off x="1854200" y="4167188"/>
            <a:ext cx="85598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30000"/>
              </a:lnSpc>
              <a:buSzPct val="100000"/>
              <a:buFont typeface="Arial" panose="020B0604020202020204" pitchFamily="34" charset="0"/>
              <a:buNone/>
            </a:pPr>
            <a:r>
              <a:rPr lang="zh-CN" altLang="en-US">
                <a:solidFill>
                  <a:srgbClr val="0D0D0D"/>
                </a:solidFill>
                <a:latin typeface="时尚中黑简体"/>
                <a:ea typeface="时尚中黑简体"/>
                <a:cs typeface="时尚中黑简体"/>
              </a:rPr>
              <a:t>服用精神药品或者麻醉药品，或者患有妨碍安全驾驶机动车的疾病，或者睡眠不足、过度疲劳，影响安全驾驶的，不得驾驶机动车；</a:t>
            </a:r>
          </a:p>
        </p:txBody>
      </p:sp>
      <p:sp>
        <p:nvSpPr>
          <p:cNvPr id="26" name="圆角矩形 35"/>
          <p:cNvSpPr/>
          <p:nvPr/>
        </p:nvSpPr>
        <p:spPr>
          <a:xfrm>
            <a:off x="1558925" y="5335588"/>
            <a:ext cx="9109075" cy="982662"/>
          </a:xfrm>
          <a:prstGeom prst="roundRect">
            <a:avLst>
              <a:gd name="adj" fmla="val 11892"/>
            </a:avLst>
          </a:prstGeom>
          <a:solidFill>
            <a:schemeClr val="bg1">
              <a:lumMod val="95000"/>
            </a:schemeClr>
          </a:solidFill>
          <a:ln>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六边形 26"/>
          <p:cNvSpPr/>
          <p:nvPr/>
        </p:nvSpPr>
        <p:spPr>
          <a:xfrm>
            <a:off x="774700" y="5426075"/>
            <a:ext cx="928688" cy="800100"/>
          </a:xfrm>
          <a:prstGeom prst="hexagon">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1937" name="文本框 27"/>
          <p:cNvSpPr txBox="1">
            <a:spLocks noChangeArrowheads="1"/>
          </p:cNvSpPr>
          <p:nvPr/>
        </p:nvSpPr>
        <p:spPr bwMode="auto">
          <a:xfrm>
            <a:off x="1854200" y="5565458"/>
            <a:ext cx="76708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30000"/>
              </a:lnSpc>
              <a:buSzPct val="100000"/>
              <a:buFont typeface="Arial" panose="020B0604020202020204" pitchFamily="34" charset="0"/>
              <a:buNone/>
            </a:pPr>
            <a:r>
              <a:rPr lang="zh-CN" altLang="en-US">
                <a:solidFill>
                  <a:srgbClr val="0D0D0D"/>
                </a:solidFill>
                <a:latin typeface="时尚中黑简体"/>
                <a:ea typeface="时尚中黑简体"/>
                <a:cs typeface="时尚中黑简体"/>
                <a:sym typeface="+mn-ea"/>
              </a:rPr>
              <a:t>免费资料关注公众号:安全生产管理；</a:t>
            </a:r>
            <a:r>
              <a:rPr lang="zh-CN" altLang="en-US">
                <a:solidFill>
                  <a:srgbClr val="0D0D0D"/>
                </a:solidFill>
                <a:latin typeface="时尚中黑简体"/>
                <a:ea typeface="时尚中黑简体"/>
                <a:cs typeface="时尚中黑简体"/>
              </a:rPr>
              <a:t>不要穿高跟鞋、厚底鞋和拖鞋驾车；</a:t>
            </a:r>
          </a:p>
        </p:txBody>
      </p:sp>
      <p:sp>
        <p:nvSpPr>
          <p:cNvPr id="81938" name="文本框 6"/>
          <p:cNvSpPr txBox="1">
            <a:spLocks noChangeArrowheads="1"/>
          </p:cNvSpPr>
          <p:nvPr/>
        </p:nvSpPr>
        <p:spPr bwMode="auto">
          <a:xfrm>
            <a:off x="968375" y="1779588"/>
            <a:ext cx="522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a:solidFill>
                  <a:schemeClr val="bg1"/>
                </a:solidFill>
                <a:latin typeface="Arial" panose="020B0604020202020204" pitchFamily="34" charset="0"/>
                <a:cs typeface="Arial" panose="020B0604020202020204" pitchFamily="34" charset="0"/>
              </a:rPr>
              <a:t>5</a:t>
            </a:r>
            <a:endParaRPr lang="zh-CN" altLang="en-US" sz="2800">
              <a:solidFill>
                <a:schemeClr val="bg1"/>
              </a:solidFill>
              <a:latin typeface="Arial" panose="020B0604020202020204" pitchFamily="34" charset="0"/>
              <a:cs typeface="Arial" panose="020B0604020202020204" pitchFamily="34" charset="0"/>
            </a:endParaRPr>
          </a:p>
        </p:txBody>
      </p:sp>
      <p:sp>
        <p:nvSpPr>
          <p:cNvPr id="81939" name="文本框 28"/>
          <p:cNvSpPr txBox="1">
            <a:spLocks noChangeArrowheads="1"/>
          </p:cNvSpPr>
          <p:nvPr/>
        </p:nvSpPr>
        <p:spPr bwMode="auto">
          <a:xfrm>
            <a:off x="977900" y="3043238"/>
            <a:ext cx="522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a:solidFill>
                  <a:schemeClr val="bg1"/>
                </a:solidFill>
                <a:latin typeface="Arial" panose="020B0604020202020204" pitchFamily="34" charset="0"/>
                <a:cs typeface="Arial" panose="020B0604020202020204" pitchFamily="34" charset="0"/>
              </a:rPr>
              <a:t>6</a:t>
            </a:r>
            <a:endParaRPr lang="zh-CN" altLang="en-US" sz="2800">
              <a:solidFill>
                <a:schemeClr val="bg1"/>
              </a:solidFill>
              <a:latin typeface="Arial" panose="020B0604020202020204" pitchFamily="34" charset="0"/>
              <a:cs typeface="Arial" panose="020B0604020202020204" pitchFamily="34" charset="0"/>
            </a:endParaRPr>
          </a:p>
        </p:txBody>
      </p:sp>
      <p:sp>
        <p:nvSpPr>
          <p:cNvPr id="81940" name="文本框 29"/>
          <p:cNvSpPr txBox="1">
            <a:spLocks noChangeArrowheads="1"/>
          </p:cNvSpPr>
          <p:nvPr/>
        </p:nvSpPr>
        <p:spPr bwMode="auto">
          <a:xfrm>
            <a:off x="977900" y="4306888"/>
            <a:ext cx="522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a:solidFill>
                  <a:schemeClr val="bg1"/>
                </a:solidFill>
                <a:latin typeface="Arial" panose="020B0604020202020204" pitchFamily="34" charset="0"/>
                <a:cs typeface="Arial" panose="020B0604020202020204" pitchFamily="34" charset="0"/>
              </a:rPr>
              <a:t>7</a:t>
            </a:r>
            <a:endParaRPr lang="zh-CN" altLang="en-US" sz="2800">
              <a:solidFill>
                <a:schemeClr val="bg1"/>
              </a:solidFill>
              <a:latin typeface="Arial" panose="020B0604020202020204" pitchFamily="34" charset="0"/>
              <a:cs typeface="Arial" panose="020B0604020202020204" pitchFamily="34" charset="0"/>
            </a:endParaRPr>
          </a:p>
        </p:txBody>
      </p:sp>
      <p:sp>
        <p:nvSpPr>
          <p:cNvPr id="81941" name="文本框 30"/>
          <p:cNvSpPr txBox="1">
            <a:spLocks noChangeArrowheads="1"/>
          </p:cNvSpPr>
          <p:nvPr/>
        </p:nvSpPr>
        <p:spPr bwMode="auto">
          <a:xfrm>
            <a:off x="963613" y="5565775"/>
            <a:ext cx="5222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a:solidFill>
                  <a:schemeClr val="bg1"/>
                </a:solidFill>
                <a:latin typeface="Arial" panose="020B0604020202020204" pitchFamily="34" charset="0"/>
                <a:cs typeface="Arial" panose="020B0604020202020204" pitchFamily="34" charset="0"/>
              </a:rPr>
              <a:t>8</a:t>
            </a:r>
            <a:endParaRPr lang="zh-CN" altLang="en-US" sz="280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6" name="文本框 15"/>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1257300" y="433388"/>
            <a:ext cx="2647950" cy="460375"/>
          </a:xfrm>
          <a:prstGeom prst="rect">
            <a:avLst/>
          </a:prstGeom>
          <a:noFill/>
        </p:spPr>
        <p:txBody>
          <a:bodyPr>
            <a:spAutoFit/>
          </a:bodyPr>
          <a:lstStyle/>
          <a:p>
            <a:pPr eaLnBrk="1" fontAlgn="auto" hangingPunct="1">
              <a:spcBef>
                <a:spcPts val="0"/>
              </a:spcBef>
              <a:spcAft>
                <a:spcPts val="0"/>
              </a:spcAft>
              <a:defRPr/>
            </a:pPr>
            <a:r>
              <a:rPr lang="zh-CN" altLang="en-US" sz="2400" b="1" kern="0" spc="100" dirty="0">
                <a:solidFill>
                  <a:schemeClr val="bg1"/>
                </a:solidFill>
                <a:latin typeface="微软雅黑" panose="020B0503020204020204" pitchFamily="34" charset="-122"/>
                <a:ea typeface="微软雅黑" panose="020B0503020204020204" pitchFamily="34" charset="-122"/>
              </a:rPr>
              <a:t>安全生产方针</a:t>
            </a:r>
          </a:p>
        </p:txBody>
      </p:sp>
      <p:pic>
        <p:nvPicPr>
          <p:cNvPr id="10246"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725" y="1966913"/>
            <a:ext cx="35560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Rectangle 13"/>
          <p:cNvSpPr>
            <a:spLocks noChangeArrowheads="1"/>
          </p:cNvSpPr>
          <p:nvPr/>
        </p:nvSpPr>
        <p:spPr bwMode="gray">
          <a:xfrm>
            <a:off x="6665913" y="1739900"/>
            <a:ext cx="386397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a:lnSpc>
                <a:spcPct val="95000"/>
              </a:lnSpc>
              <a:spcBef>
                <a:spcPct val="0"/>
              </a:spcBef>
              <a:buFontTx/>
              <a:buNone/>
            </a:pPr>
            <a:r>
              <a:rPr lang="zh-CN" altLang="en-US" sz="6600" b="1">
                <a:solidFill>
                  <a:srgbClr val="F23633"/>
                </a:solidFill>
                <a:latin typeface="微软雅黑" panose="020B0503020204020204" pitchFamily="34" charset="-122"/>
                <a:ea typeface="微软雅黑" panose="020B0503020204020204" pitchFamily="34" charset="-122"/>
              </a:rPr>
              <a:t>安全第一</a:t>
            </a:r>
            <a:endParaRPr lang="en-US" altLang="zh-CN" sz="6600" b="1">
              <a:solidFill>
                <a:srgbClr val="F23633"/>
              </a:solidFill>
              <a:latin typeface="微软雅黑" panose="020B0503020204020204" pitchFamily="34" charset="-122"/>
              <a:ea typeface="微软雅黑" panose="020B0503020204020204" pitchFamily="34" charset="-122"/>
            </a:endParaRPr>
          </a:p>
        </p:txBody>
      </p:sp>
      <p:sp>
        <p:nvSpPr>
          <p:cNvPr id="10248" name="Rectangle 13"/>
          <p:cNvSpPr>
            <a:spLocks noChangeArrowheads="1"/>
          </p:cNvSpPr>
          <p:nvPr/>
        </p:nvSpPr>
        <p:spPr bwMode="gray">
          <a:xfrm>
            <a:off x="6665913" y="3352800"/>
            <a:ext cx="38639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95000"/>
              </a:lnSpc>
            </a:pPr>
            <a:r>
              <a:rPr lang="zh-CN" altLang="en-US" sz="6600" b="1">
                <a:solidFill>
                  <a:srgbClr val="F23633"/>
                </a:solidFill>
                <a:latin typeface="微软雅黑" panose="020B0503020204020204" pitchFamily="34" charset="-122"/>
                <a:ea typeface="微软雅黑" panose="020B0503020204020204" pitchFamily="34" charset="-122"/>
              </a:rPr>
              <a:t>预防为主</a:t>
            </a:r>
            <a:endParaRPr lang="en-US" altLang="zh-CN" sz="6600" b="1">
              <a:solidFill>
                <a:srgbClr val="F23633"/>
              </a:solidFill>
              <a:latin typeface="微软雅黑" panose="020B0503020204020204" pitchFamily="34" charset="-122"/>
              <a:ea typeface="微软雅黑" panose="020B0503020204020204" pitchFamily="34" charset="-122"/>
            </a:endParaRPr>
          </a:p>
        </p:txBody>
      </p:sp>
      <p:sp>
        <p:nvSpPr>
          <p:cNvPr id="10249" name="Rectangle 13"/>
          <p:cNvSpPr>
            <a:spLocks noChangeArrowheads="1"/>
          </p:cNvSpPr>
          <p:nvPr/>
        </p:nvSpPr>
        <p:spPr bwMode="gray">
          <a:xfrm>
            <a:off x="6665913" y="4762500"/>
            <a:ext cx="3863975"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95000"/>
              </a:lnSpc>
            </a:pPr>
            <a:r>
              <a:rPr lang="zh-CN" altLang="en-US" sz="6600" b="1">
                <a:solidFill>
                  <a:srgbClr val="F23633"/>
                </a:solidFill>
                <a:latin typeface="微软雅黑" panose="020B0503020204020204" pitchFamily="34" charset="-122"/>
                <a:ea typeface="微软雅黑" panose="020B0503020204020204" pitchFamily="34" charset="-122"/>
              </a:rPr>
              <a:t>综合治理</a:t>
            </a:r>
            <a:endParaRPr lang="en-US" altLang="zh-CN" sz="6600" b="1">
              <a:solidFill>
                <a:srgbClr val="F23633"/>
              </a:solidFill>
              <a:latin typeface="微软雅黑" panose="020B0503020204020204" pitchFamily="34" charset="-122"/>
              <a:ea typeface="微软雅黑" panose="020B0503020204020204" pitchFamily="34"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3292475"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zh-CN" dirty="0">
                <a:sym typeface="Impact" panose="020B0806030902050204" pitchFamily="34" charset="0"/>
              </a:rPr>
              <a:t>机动车安全---出行前</a:t>
            </a:r>
          </a:p>
        </p:txBody>
      </p:sp>
      <p:sp>
        <p:nvSpPr>
          <p:cNvPr id="18" name="圆角矩形 35"/>
          <p:cNvSpPr/>
          <p:nvPr/>
        </p:nvSpPr>
        <p:spPr>
          <a:xfrm>
            <a:off x="1558925" y="1550988"/>
            <a:ext cx="9109075" cy="981075"/>
          </a:xfrm>
          <a:prstGeom prst="roundRect">
            <a:avLst>
              <a:gd name="adj" fmla="val 11892"/>
            </a:avLst>
          </a:prstGeom>
          <a:solidFill>
            <a:schemeClr val="bg1">
              <a:lumMod val="95000"/>
            </a:schemeClr>
          </a:solidFill>
          <a:ln>
            <a:solidFill>
              <a:srgbClr val="3843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 name="六边形 1"/>
          <p:cNvSpPr/>
          <p:nvPr/>
        </p:nvSpPr>
        <p:spPr>
          <a:xfrm>
            <a:off x="774700" y="1641475"/>
            <a:ext cx="928688" cy="800100"/>
          </a:xfrm>
          <a:prstGeom prst="hexagon">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3976" name="文本框 18"/>
          <p:cNvSpPr txBox="1">
            <a:spLocks noChangeArrowheads="1"/>
          </p:cNvSpPr>
          <p:nvPr/>
        </p:nvSpPr>
        <p:spPr bwMode="auto">
          <a:xfrm>
            <a:off x="1854200" y="1804988"/>
            <a:ext cx="85598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30000"/>
              </a:lnSpc>
              <a:buSzPct val="100000"/>
              <a:buFont typeface="Arial" panose="020B0604020202020204" pitchFamily="34" charset="0"/>
              <a:buNone/>
            </a:pPr>
            <a:r>
              <a:rPr lang="zh-CN" altLang="en-US">
                <a:solidFill>
                  <a:srgbClr val="0D0D0D"/>
                </a:solidFill>
                <a:latin typeface="时尚中黑简体"/>
                <a:ea typeface="时尚中黑简体"/>
                <a:cs typeface="时尚中黑简体"/>
              </a:rPr>
              <a:t>注意饮料瓶放置，避免滚至制动踏板下；</a:t>
            </a:r>
          </a:p>
        </p:txBody>
      </p:sp>
      <p:sp>
        <p:nvSpPr>
          <p:cNvPr id="20" name="圆角矩形 35"/>
          <p:cNvSpPr/>
          <p:nvPr/>
        </p:nvSpPr>
        <p:spPr>
          <a:xfrm>
            <a:off x="1558925" y="2814638"/>
            <a:ext cx="9109075" cy="981075"/>
          </a:xfrm>
          <a:prstGeom prst="roundRect">
            <a:avLst>
              <a:gd name="adj" fmla="val 11892"/>
            </a:avLst>
          </a:prstGeom>
          <a:solidFill>
            <a:schemeClr val="bg1">
              <a:lumMod val="95000"/>
            </a:schemeClr>
          </a:solidFill>
          <a:ln>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六边形 20"/>
          <p:cNvSpPr/>
          <p:nvPr/>
        </p:nvSpPr>
        <p:spPr>
          <a:xfrm>
            <a:off x="774700" y="2905125"/>
            <a:ext cx="928688" cy="800100"/>
          </a:xfrm>
          <a:prstGeom prst="hexagon">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3979" name="文本框 21"/>
          <p:cNvSpPr txBox="1">
            <a:spLocks noChangeArrowheads="1"/>
          </p:cNvSpPr>
          <p:nvPr/>
        </p:nvSpPr>
        <p:spPr bwMode="auto">
          <a:xfrm>
            <a:off x="1854200" y="3082925"/>
            <a:ext cx="85598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30000"/>
              </a:lnSpc>
              <a:buSzPct val="100000"/>
              <a:buFont typeface="Arial" panose="020B0604020202020204" pitchFamily="34" charset="0"/>
              <a:buNone/>
            </a:pPr>
            <a:r>
              <a:rPr lang="zh-CN" altLang="en-US">
                <a:solidFill>
                  <a:srgbClr val="0D0D0D"/>
                </a:solidFill>
                <a:latin typeface="时尚中黑简体"/>
                <a:ea typeface="时尚中黑简体"/>
                <a:cs typeface="时尚中黑简体"/>
              </a:rPr>
              <a:t>不要披长发驾车，留长发车主，驾车时须将头发束起来，避免开车时影响视线；</a:t>
            </a:r>
          </a:p>
        </p:txBody>
      </p:sp>
      <p:sp>
        <p:nvSpPr>
          <p:cNvPr id="23" name="圆角矩形 35"/>
          <p:cNvSpPr/>
          <p:nvPr/>
        </p:nvSpPr>
        <p:spPr>
          <a:xfrm>
            <a:off x="1558925" y="4078288"/>
            <a:ext cx="9109075" cy="981075"/>
          </a:xfrm>
          <a:prstGeom prst="roundRect">
            <a:avLst>
              <a:gd name="adj" fmla="val 11892"/>
            </a:avLst>
          </a:prstGeom>
          <a:solidFill>
            <a:schemeClr val="bg1">
              <a:lumMod val="95000"/>
            </a:schemeClr>
          </a:solidFill>
          <a:ln>
            <a:solidFill>
              <a:srgbClr val="3843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六边形 23"/>
          <p:cNvSpPr/>
          <p:nvPr/>
        </p:nvSpPr>
        <p:spPr>
          <a:xfrm>
            <a:off x="774700" y="4168775"/>
            <a:ext cx="928688" cy="800100"/>
          </a:xfrm>
          <a:prstGeom prst="hexagon">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3982" name="文本框 24"/>
          <p:cNvSpPr txBox="1">
            <a:spLocks noChangeArrowheads="1"/>
          </p:cNvSpPr>
          <p:nvPr/>
        </p:nvSpPr>
        <p:spPr bwMode="auto">
          <a:xfrm>
            <a:off x="1854200" y="4344988"/>
            <a:ext cx="855980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30000"/>
              </a:lnSpc>
              <a:buSzPct val="100000"/>
              <a:buFont typeface="Arial" panose="020B0604020202020204" pitchFamily="34" charset="0"/>
              <a:buNone/>
            </a:pPr>
            <a:r>
              <a:rPr lang="zh-CN" altLang="en-US">
                <a:solidFill>
                  <a:srgbClr val="0D0D0D"/>
                </a:solidFill>
                <a:latin typeface="时尚中黑简体"/>
                <a:ea typeface="时尚中黑简体"/>
                <a:cs typeface="时尚中黑简体"/>
              </a:rPr>
              <a:t>驾车外出应事先确定路线，避免边开车边寻路。 </a:t>
            </a:r>
          </a:p>
        </p:txBody>
      </p:sp>
      <p:sp>
        <p:nvSpPr>
          <p:cNvPr id="83983" name="文本框 6"/>
          <p:cNvSpPr txBox="1">
            <a:spLocks noChangeArrowheads="1"/>
          </p:cNvSpPr>
          <p:nvPr/>
        </p:nvSpPr>
        <p:spPr bwMode="auto">
          <a:xfrm>
            <a:off x="968375" y="1779588"/>
            <a:ext cx="522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a:solidFill>
                  <a:schemeClr val="bg1"/>
                </a:solidFill>
                <a:latin typeface="Arial" panose="020B0604020202020204" pitchFamily="34" charset="0"/>
                <a:cs typeface="Arial" panose="020B0604020202020204" pitchFamily="34" charset="0"/>
              </a:rPr>
              <a:t>9</a:t>
            </a:r>
            <a:endParaRPr lang="zh-CN" altLang="en-US" sz="2800">
              <a:solidFill>
                <a:schemeClr val="bg1"/>
              </a:solidFill>
              <a:latin typeface="Arial" panose="020B0604020202020204" pitchFamily="34" charset="0"/>
              <a:cs typeface="Arial" panose="020B0604020202020204" pitchFamily="34" charset="0"/>
            </a:endParaRPr>
          </a:p>
        </p:txBody>
      </p:sp>
      <p:sp>
        <p:nvSpPr>
          <p:cNvPr id="83984" name="文本框 28"/>
          <p:cNvSpPr txBox="1">
            <a:spLocks noChangeArrowheads="1"/>
          </p:cNvSpPr>
          <p:nvPr/>
        </p:nvSpPr>
        <p:spPr bwMode="auto">
          <a:xfrm>
            <a:off x="850900" y="3043238"/>
            <a:ext cx="725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a:solidFill>
                  <a:schemeClr val="bg1"/>
                </a:solidFill>
                <a:latin typeface="Arial" panose="020B0604020202020204" pitchFamily="34" charset="0"/>
                <a:cs typeface="Arial" panose="020B0604020202020204" pitchFamily="34" charset="0"/>
              </a:rPr>
              <a:t>10</a:t>
            </a:r>
            <a:endParaRPr lang="zh-CN" altLang="en-US" sz="2800">
              <a:solidFill>
                <a:schemeClr val="bg1"/>
              </a:solidFill>
              <a:latin typeface="Arial" panose="020B0604020202020204" pitchFamily="34" charset="0"/>
              <a:cs typeface="Arial" panose="020B0604020202020204" pitchFamily="34" charset="0"/>
            </a:endParaRPr>
          </a:p>
        </p:txBody>
      </p:sp>
      <p:sp>
        <p:nvSpPr>
          <p:cNvPr id="83985" name="文本框 31"/>
          <p:cNvSpPr txBox="1">
            <a:spLocks noChangeArrowheads="1"/>
          </p:cNvSpPr>
          <p:nvPr/>
        </p:nvSpPr>
        <p:spPr bwMode="auto">
          <a:xfrm>
            <a:off x="876300" y="4306888"/>
            <a:ext cx="725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800">
                <a:solidFill>
                  <a:schemeClr val="bg1"/>
                </a:solidFill>
                <a:latin typeface="Arial" panose="020B0604020202020204" pitchFamily="34" charset="0"/>
                <a:cs typeface="Arial" panose="020B0604020202020204" pitchFamily="34" charset="0"/>
              </a:rPr>
              <a:t>11</a:t>
            </a:r>
            <a:endParaRPr lang="zh-CN" altLang="en-US" sz="280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Down Arrow 44"/>
          <p:cNvSpPr/>
          <p:nvPr/>
        </p:nvSpPr>
        <p:spPr bwMode="auto">
          <a:xfrm rot="10800000" flipV="1">
            <a:off x="2884488" y="4324350"/>
            <a:ext cx="287337" cy="511175"/>
          </a:xfrm>
          <a:prstGeom prst="downArrow">
            <a:avLst>
              <a:gd name="adj1" fmla="val 63516"/>
              <a:gd name="adj2" fmla="val 50000"/>
            </a:avLst>
          </a:prstGeom>
          <a:solidFill>
            <a:schemeClr val="bg1">
              <a:lumMod val="65000"/>
            </a:schemeClr>
          </a:solidFill>
          <a:ln w="9525">
            <a:noFill/>
            <a:round/>
          </a:ln>
        </p:spPr>
        <p:txBody>
          <a:bodyPr lIns="99503" tIns="49752" rIns="99503" bIns="49752"/>
          <a:lstStyle/>
          <a:p>
            <a:pPr algn="ctr" eaLnBrk="1" fontAlgn="auto" hangingPunct="1">
              <a:lnSpc>
                <a:spcPct val="120000"/>
              </a:lnSpc>
              <a:spcBef>
                <a:spcPts val="0"/>
              </a:spcBef>
              <a:spcAft>
                <a:spcPts val="0"/>
              </a:spcAft>
              <a:defRPr/>
            </a:pPr>
            <a:endParaRPr lang="en-US" sz="1395">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9"/>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3292475"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t>严禁酒后驾驶</a:t>
            </a:r>
          </a:p>
        </p:txBody>
      </p:sp>
      <p:grpSp>
        <p:nvGrpSpPr>
          <p:cNvPr id="86023" name="组合 1"/>
          <p:cNvGrpSpPr/>
          <p:nvPr/>
        </p:nvGrpSpPr>
        <p:grpSpPr bwMode="auto">
          <a:xfrm>
            <a:off x="6927850" y="1455738"/>
            <a:ext cx="4224338" cy="4510087"/>
            <a:chOff x="7308546" y="1956397"/>
            <a:chExt cx="3584642" cy="3827530"/>
          </a:xfrm>
        </p:grpSpPr>
        <p:sp>
          <p:nvSpPr>
            <p:cNvPr id="13" name="Down Arrow 15"/>
            <p:cNvSpPr/>
            <p:nvPr/>
          </p:nvSpPr>
          <p:spPr bwMode="auto">
            <a:xfrm rot="14548862">
              <a:off x="9633633" y="3319835"/>
              <a:ext cx="243852" cy="435114"/>
            </a:xfrm>
            <a:prstGeom prst="downArrow">
              <a:avLst>
                <a:gd name="adj1" fmla="val 63516"/>
                <a:gd name="adj2" fmla="val 50000"/>
              </a:avLst>
            </a:prstGeom>
            <a:solidFill>
              <a:schemeClr val="bg1">
                <a:lumMod val="65000"/>
              </a:schemeClr>
            </a:solidFill>
            <a:ln w="9525">
              <a:noFill/>
              <a:round/>
            </a:ln>
          </p:spPr>
          <p:txBody>
            <a:bodyPr lIns="99503" tIns="49752" rIns="99503" bIns="49752"/>
            <a:lstStyle/>
            <a:p>
              <a:pPr algn="ctr" eaLnBrk="1" fontAlgn="auto" hangingPunct="1">
                <a:lnSpc>
                  <a:spcPct val="120000"/>
                </a:lnSpc>
                <a:spcBef>
                  <a:spcPts val="0"/>
                </a:spcBef>
                <a:spcAft>
                  <a:spcPts val="0"/>
                </a:spcAft>
                <a:defRPr/>
              </a:pPr>
              <a:endParaRPr lang="en-US" sz="1395">
                <a:latin typeface="Arial" panose="020B0604020202020204" pitchFamily="34" charset="0"/>
                <a:ea typeface="微软雅黑" panose="020B0503020204020204" pitchFamily="34" charset="-122"/>
                <a:sym typeface="Arial" panose="020B0604020202020204" pitchFamily="34" charset="0"/>
              </a:endParaRPr>
            </a:p>
          </p:txBody>
        </p:sp>
        <p:sp>
          <p:nvSpPr>
            <p:cNvPr id="16" name="Down Arrow 19"/>
            <p:cNvSpPr/>
            <p:nvPr/>
          </p:nvSpPr>
          <p:spPr bwMode="auto">
            <a:xfrm rot="14548862" flipH="1" flipV="1">
              <a:off x="8327617" y="3964493"/>
              <a:ext cx="243852" cy="449932"/>
            </a:xfrm>
            <a:prstGeom prst="downArrow">
              <a:avLst>
                <a:gd name="adj1" fmla="val 63516"/>
                <a:gd name="adj2" fmla="val 50000"/>
              </a:avLst>
            </a:prstGeom>
            <a:solidFill>
              <a:schemeClr val="bg1">
                <a:lumMod val="65000"/>
              </a:schemeClr>
            </a:solidFill>
            <a:ln w="9525">
              <a:noFill/>
              <a:round/>
            </a:ln>
          </p:spPr>
          <p:txBody>
            <a:bodyPr lIns="99503" tIns="49752" rIns="99503" bIns="49752"/>
            <a:lstStyle/>
            <a:p>
              <a:pPr algn="ctr" eaLnBrk="1" fontAlgn="auto" hangingPunct="1">
                <a:lnSpc>
                  <a:spcPct val="120000"/>
                </a:lnSpc>
                <a:spcBef>
                  <a:spcPts val="0"/>
                </a:spcBef>
                <a:spcAft>
                  <a:spcPts val="0"/>
                </a:spcAft>
                <a:defRPr/>
              </a:pPr>
              <a:endParaRPr lang="en-US" sz="1395">
                <a:latin typeface="Arial" panose="020B0604020202020204" pitchFamily="34" charset="0"/>
                <a:ea typeface="微软雅黑" panose="020B0503020204020204" pitchFamily="34" charset="-122"/>
                <a:sym typeface="Arial" panose="020B0604020202020204" pitchFamily="34" charset="0"/>
              </a:endParaRPr>
            </a:p>
          </p:txBody>
        </p:sp>
        <p:sp>
          <p:nvSpPr>
            <p:cNvPr id="17" name="Down Arrow 44"/>
            <p:cNvSpPr/>
            <p:nvPr/>
          </p:nvSpPr>
          <p:spPr bwMode="auto">
            <a:xfrm rot="10800000">
              <a:off x="8982996" y="2943929"/>
              <a:ext cx="243825" cy="433814"/>
            </a:xfrm>
            <a:prstGeom prst="downArrow">
              <a:avLst>
                <a:gd name="adj1" fmla="val 63516"/>
                <a:gd name="adj2" fmla="val 50000"/>
              </a:avLst>
            </a:prstGeom>
            <a:solidFill>
              <a:schemeClr val="bg1">
                <a:lumMod val="65000"/>
              </a:schemeClr>
            </a:solidFill>
            <a:ln w="9525">
              <a:noFill/>
              <a:round/>
            </a:ln>
          </p:spPr>
          <p:txBody>
            <a:bodyPr lIns="99503" tIns="49752" rIns="99503" bIns="49752"/>
            <a:lstStyle/>
            <a:p>
              <a:pPr algn="ctr" eaLnBrk="1" fontAlgn="auto" hangingPunct="1">
                <a:lnSpc>
                  <a:spcPct val="120000"/>
                </a:lnSpc>
                <a:spcBef>
                  <a:spcPts val="0"/>
                </a:spcBef>
                <a:spcAft>
                  <a:spcPts val="0"/>
                </a:spcAft>
                <a:defRPr/>
              </a:pPr>
              <a:endParaRPr lang="en-US" sz="1395">
                <a:latin typeface="Arial" panose="020B0604020202020204" pitchFamily="34" charset="0"/>
                <a:ea typeface="微软雅黑" panose="020B0503020204020204" pitchFamily="34" charset="-122"/>
                <a:sym typeface="Arial" panose="020B0604020202020204" pitchFamily="34" charset="0"/>
              </a:endParaRPr>
            </a:p>
          </p:txBody>
        </p:sp>
        <p:sp>
          <p:nvSpPr>
            <p:cNvPr id="18" name="Down Arrow 47"/>
            <p:cNvSpPr/>
            <p:nvPr/>
          </p:nvSpPr>
          <p:spPr bwMode="auto">
            <a:xfrm rot="7051138" flipH="1">
              <a:off x="8335026" y="3319834"/>
              <a:ext cx="242505" cy="433767"/>
            </a:xfrm>
            <a:prstGeom prst="downArrow">
              <a:avLst>
                <a:gd name="adj1" fmla="val 63516"/>
                <a:gd name="adj2" fmla="val 50000"/>
              </a:avLst>
            </a:prstGeom>
            <a:solidFill>
              <a:schemeClr val="bg1">
                <a:lumMod val="65000"/>
              </a:schemeClr>
            </a:solidFill>
            <a:ln w="9525">
              <a:noFill/>
              <a:round/>
            </a:ln>
          </p:spPr>
          <p:txBody>
            <a:bodyPr lIns="99503" tIns="49752" rIns="99503" bIns="49752"/>
            <a:lstStyle/>
            <a:p>
              <a:pPr algn="ctr" eaLnBrk="1" fontAlgn="auto" hangingPunct="1">
                <a:lnSpc>
                  <a:spcPct val="120000"/>
                </a:lnSpc>
                <a:spcBef>
                  <a:spcPts val="0"/>
                </a:spcBef>
                <a:spcAft>
                  <a:spcPts val="0"/>
                </a:spcAft>
                <a:defRPr/>
              </a:pPr>
              <a:endParaRPr lang="en-US" sz="1395">
                <a:latin typeface="Arial" panose="020B0604020202020204" pitchFamily="34" charset="0"/>
                <a:ea typeface="微软雅黑" panose="020B0503020204020204" pitchFamily="34" charset="-122"/>
                <a:sym typeface="Arial" panose="020B0604020202020204" pitchFamily="34" charset="0"/>
              </a:endParaRPr>
            </a:p>
          </p:txBody>
        </p:sp>
        <p:sp>
          <p:nvSpPr>
            <p:cNvPr id="19" name="Down Arrow 55"/>
            <p:cNvSpPr/>
            <p:nvPr/>
          </p:nvSpPr>
          <p:spPr bwMode="auto">
            <a:xfrm rot="10800000" flipV="1">
              <a:off x="8982996" y="4365276"/>
              <a:ext cx="243825" cy="435161"/>
            </a:xfrm>
            <a:prstGeom prst="downArrow">
              <a:avLst>
                <a:gd name="adj1" fmla="val 63516"/>
                <a:gd name="adj2" fmla="val 50000"/>
              </a:avLst>
            </a:prstGeom>
            <a:solidFill>
              <a:schemeClr val="bg1">
                <a:lumMod val="65000"/>
              </a:schemeClr>
            </a:solidFill>
            <a:ln w="9525">
              <a:noFill/>
              <a:round/>
            </a:ln>
          </p:spPr>
          <p:txBody>
            <a:bodyPr lIns="99503" tIns="49752" rIns="99503" bIns="49752"/>
            <a:lstStyle/>
            <a:p>
              <a:pPr algn="ctr" eaLnBrk="1" fontAlgn="auto" hangingPunct="1">
                <a:lnSpc>
                  <a:spcPct val="120000"/>
                </a:lnSpc>
                <a:spcBef>
                  <a:spcPts val="0"/>
                </a:spcBef>
                <a:spcAft>
                  <a:spcPts val="0"/>
                </a:spcAft>
                <a:defRPr/>
              </a:pPr>
              <a:endParaRPr lang="en-US" sz="1395">
                <a:latin typeface="Arial" panose="020B0604020202020204" pitchFamily="34" charset="0"/>
                <a:ea typeface="微软雅黑" panose="020B0503020204020204" pitchFamily="34" charset="-122"/>
                <a:sym typeface="Arial" panose="020B0604020202020204" pitchFamily="34" charset="0"/>
              </a:endParaRPr>
            </a:p>
          </p:txBody>
        </p:sp>
        <p:sp>
          <p:nvSpPr>
            <p:cNvPr id="20" name="Down Arrow 56"/>
            <p:cNvSpPr/>
            <p:nvPr/>
          </p:nvSpPr>
          <p:spPr bwMode="auto">
            <a:xfrm rot="7051138" flipV="1">
              <a:off x="9627572" y="3977966"/>
              <a:ext cx="243852" cy="449932"/>
            </a:xfrm>
            <a:prstGeom prst="downArrow">
              <a:avLst>
                <a:gd name="adj1" fmla="val 63516"/>
                <a:gd name="adj2" fmla="val 50000"/>
              </a:avLst>
            </a:prstGeom>
            <a:solidFill>
              <a:schemeClr val="bg1">
                <a:lumMod val="65000"/>
              </a:schemeClr>
            </a:solidFill>
            <a:ln w="9525">
              <a:noFill/>
              <a:round/>
            </a:ln>
          </p:spPr>
          <p:txBody>
            <a:bodyPr lIns="99503" tIns="49752" rIns="99503" bIns="49752"/>
            <a:lstStyle/>
            <a:p>
              <a:pPr algn="ctr" eaLnBrk="1" fontAlgn="auto" hangingPunct="1">
                <a:lnSpc>
                  <a:spcPct val="120000"/>
                </a:lnSpc>
                <a:spcBef>
                  <a:spcPts val="0"/>
                </a:spcBef>
                <a:spcAft>
                  <a:spcPts val="0"/>
                </a:spcAft>
                <a:defRPr/>
              </a:pPr>
              <a:endParaRPr lang="en-US" sz="1395" dirty="0">
                <a:latin typeface="Arial" panose="020B0604020202020204" pitchFamily="34" charset="0"/>
                <a:ea typeface="微软雅黑" panose="020B0503020204020204" pitchFamily="34" charset="-122"/>
                <a:sym typeface="Arial" panose="020B0604020202020204" pitchFamily="34" charset="0"/>
              </a:endParaRPr>
            </a:p>
          </p:txBody>
        </p:sp>
        <p:sp>
          <p:nvSpPr>
            <p:cNvPr id="38" name="Oval 76"/>
            <p:cNvSpPr>
              <a:spLocks noChangeAspect="1"/>
            </p:cNvSpPr>
            <p:nvPr/>
          </p:nvSpPr>
          <p:spPr>
            <a:xfrm>
              <a:off x="8617930" y="1956397"/>
              <a:ext cx="987427" cy="987532"/>
            </a:xfrm>
            <a:prstGeom prst="ellipse">
              <a:avLst/>
            </a:prstGeom>
            <a:solidFill>
              <a:srgbClr val="3843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0"/>
                </a:spcBef>
                <a:spcAft>
                  <a:spcPts val="0"/>
                </a:spcAft>
                <a:defRPr/>
              </a:pPr>
              <a:endParaRPr lang="en-US" sz="11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Oval 64"/>
            <p:cNvSpPr>
              <a:spLocks noChangeAspect="1"/>
            </p:cNvSpPr>
            <p:nvPr/>
          </p:nvSpPr>
          <p:spPr>
            <a:xfrm>
              <a:off x="9897678" y="4036547"/>
              <a:ext cx="986080" cy="987532"/>
            </a:xfrm>
            <a:prstGeom prst="ellipse">
              <a:avLst/>
            </a:prstGeom>
            <a:solidFill>
              <a:srgbClr val="3843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0"/>
                </a:spcBef>
                <a:spcAft>
                  <a:spcPts val="0"/>
                </a:spcAft>
                <a:defRPr/>
              </a:pPr>
              <a:endParaRPr lang="en-US" sz="1305" b="1" dirty="0">
                <a:latin typeface="Arial" panose="020B0604020202020204" pitchFamily="34" charset="0"/>
                <a:ea typeface="微软雅黑" panose="020B0503020204020204" pitchFamily="34" charset="-122"/>
                <a:sym typeface="Arial" panose="020B0604020202020204" pitchFamily="34" charset="0"/>
              </a:endParaRPr>
            </a:p>
          </p:txBody>
        </p:sp>
        <p:sp>
          <p:nvSpPr>
            <p:cNvPr id="34" name="Oval 73"/>
            <p:cNvSpPr>
              <a:spLocks noChangeAspect="1"/>
            </p:cNvSpPr>
            <p:nvPr/>
          </p:nvSpPr>
          <p:spPr>
            <a:xfrm>
              <a:off x="7320670" y="2741842"/>
              <a:ext cx="986080" cy="987533"/>
            </a:xfrm>
            <a:prstGeom prst="ellipse">
              <a:avLst/>
            </a:prstGeom>
            <a:solidFill>
              <a:schemeClr val="bg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0"/>
                </a:spcBef>
                <a:spcAft>
                  <a:spcPts val="0"/>
                </a:spcAft>
                <a:defRPr/>
              </a:pPr>
              <a:endParaRPr lang="en-US" sz="1305" b="1" dirty="0">
                <a:latin typeface="Arial" panose="020B0604020202020204" pitchFamily="34" charset="0"/>
                <a:ea typeface="微软雅黑" panose="020B0503020204020204" pitchFamily="34" charset="-122"/>
                <a:sym typeface="Arial" panose="020B0604020202020204" pitchFamily="34" charset="0"/>
              </a:endParaRPr>
            </a:p>
          </p:txBody>
        </p:sp>
        <p:sp>
          <p:nvSpPr>
            <p:cNvPr id="32" name="Oval 67"/>
            <p:cNvSpPr>
              <a:spLocks noChangeAspect="1"/>
            </p:cNvSpPr>
            <p:nvPr/>
          </p:nvSpPr>
          <p:spPr>
            <a:xfrm>
              <a:off x="8613889" y="4796395"/>
              <a:ext cx="986080" cy="987532"/>
            </a:xfrm>
            <a:prstGeom prst="ellipse">
              <a:avLst/>
            </a:prstGeom>
            <a:solidFill>
              <a:schemeClr val="bg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0"/>
                </a:spcBef>
                <a:spcAft>
                  <a:spcPts val="0"/>
                </a:spcAft>
                <a:defRPr/>
              </a:pPr>
              <a:endParaRPr lang="en-US" sz="1305" b="1" dirty="0">
                <a:latin typeface="Arial" panose="020B0604020202020204" pitchFamily="34" charset="0"/>
                <a:ea typeface="微软雅黑" panose="020B0503020204020204" pitchFamily="34" charset="-122"/>
                <a:sym typeface="Arial" panose="020B0604020202020204" pitchFamily="34" charset="0"/>
              </a:endParaRPr>
            </a:p>
          </p:txBody>
        </p:sp>
        <p:sp>
          <p:nvSpPr>
            <p:cNvPr id="30" name="Oval 70"/>
            <p:cNvSpPr>
              <a:spLocks noChangeAspect="1"/>
            </p:cNvSpPr>
            <p:nvPr/>
          </p:nvSpPr>
          <p:spPr>
            <a:xfrm>
              <a:off x="7308546" y="4036547"/>
              <a:ext cx="986080" cy="987532"/>
            </a:xfrm>
            <a:prstGeom prst="ellipse">
              <a:avLst/>
            </a:prstGeom>
            <a:solidFill>
              <a:srgbClr val="3843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0"/>
                </a:spcBef>
                <a:spcAft>
                  <a:spcPts val="0"/>
                </a:spcAft>
                <a:defRPr/>
              </a:pPr>
              <a:endParaRPr lang="en-US" sz="1305" b="1" dirty="0">
                <a:latin typeface="Arial" panose="020B0604020202020204" pitchFamily="34" charset="0"/>
                <a:ea typeface="微软雅黑" panose="020B0503020204020204" pitchFamily="34" charset="-122"/>
                <a:sym typeface="Arial" panose="020B0604020202020204" pitchFamily="34" charset="0"/>
              </a:endParaRPr>
            </a:p>
          </p:txBody>
        </p:sp>
        <p:sp>
          <p:nvSpPr>
            <p:cNvPr id="28" name="Oval 61"/>
            <p:cNvSpPr>
              <a:spLocks noChangeAspect="1"/>
            </p:cNvSpPr>
            <p:nvPr/>
          </p:nvSpPr>
          <p:spPr>
            <a:xfrm>
              <a:off x="9907108" y="2737801"/>
              <a:ext cx="986080" cy="986185"/>
            </a:xfrm>
            <a:prstGeom prst="ellipse">
              <a:avLst/>
            </a:prstGeom>
            <a:solidFill>
              <a:schemeClr val="bg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0"/>
                </a:spcBef>
                <a:spcAft>
                  <a:spcPts val="0"/>
                </a:spcAft>
                <a:defRPr/>
              </a:pPr>
              <a:endParaRPr lang="en-US" sz="1525" b="1" dirty="0">
                <a:latin typeface="Arial" panose="020B0604020202020204" pitchFamily="34" charset="0"/>
                <a:ea typeface="微软雅黑" panose="020B0503020204020204" pitchFamily="34" charset="-122"/>
                <a:sym typeface="Arial" panose="020B0604020202020204" pitchFamily="34" charset="0"/>
              </a:endParaRPr>
            </a:p>
          </p:txBody>
        </p:sp>
        <p:grpSp>
          <p:nvGrpSpPr>
            <p:cNvPr id="86060" name="Group 59"/>
            <p:cNvGrpSpPr/>
            <p:nvPr/>
          </p:nvGrpSpPr>
          <p:grpSpPr bwMode="auto">
            <a:xfrm>
              <a:off x="8526918" y="3284084"/>
              <a:ext cx="1158449" cy="1161538"/>
              <a:chOff x="3878074" y="2267978"/>
              <a:chExt cx="1410065" cy="1413829"/>
            </a:xfrm>
          </p:grpSpPr>
          <p:sp>
            <p:nvSpPr>
              <p:cNvPr id="41" name="Freeform 152"/>
              <p:cNvSpPr>
                <a:spLocks noEditPoints="1"/>
              </p:cNvSpPr>
              <p:nvPr/>
            </p:nvSpPr>
            <p:spPr bwMode="auto">
              <a:xfrm>
                <a:off x="4382381" y="2806708"/>
                <a:ext cx="382049" cy="352573"/>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ln>
            </p:spPr>
            <p:txBody>
              <a:bodyPr lIns="99503" tIns="49752" rIns="99503" bIns="49752"/>
              <a:lstStyle/>
              <a:p>
                <a:pPr eaLnBrk="1" fontAlgn="auto" hangingPunct="1">
                  <a:lnSpc>
                    <a:spcPct val="120000"/>
                  </a:lnSpc>
                  <a:spcBef>
                    <a:spcPts val="0"/>
                  </a:spcBef>
                  <a:spcAft>
                    <a:spcPts val="0"/>
                  </a:spcAft>
                  <a:defRPr/>
                </a:pPr>
                <a:endParaRPr lang="en-US" sz="1395" dirty="0">
                  <a:latin typeface="Arial" panose="020B0604020202020204" pitchFamily="34" charset="0"/>
                  <a:ea typeface="微软雅黑" panose="020B0503020204020204" pitchFamily="34" charset="-122"/>
                  <a:sym typeface="Arial" panose="020B0604020202020204" pitchFamily="34" charset="0"/>
                </a:endParaRPr>
              </a:p>
            </p:txBody>
          </p:sp>
          <p:sp>
            <p:nvSpPr>
              <p:cNvPr id="40" name="Oval 13"/>
              <p:cNvSpPr/>
              <p:nvPr/>
            </p:nvSpPr>
            <p:spPr bwMode="auto">
              <a:xfrm>
                <a:off x="3877355" y="2267189"/>
                <a:ext cx="1410137" cy="1415213"/>
              </a:xfrm>
              <a:prstGeom prst="ellipse">
                <a:avLst/>
              </a:prstGeom>
              <a:solidFill>
                <a:srgbClr val="F23633"/>
              </a:solidFill>
              <a:ln w="9525">
                <a:noFill/>
                <a:round/>
              </a:ln>
            </p:spPr>
            <p:txBody>
              <a:bodyPr lIns="99503" tIns="49752" rIns="99503" bIns="49752"/>
              <a:lstStyle/>
              <a:p>
                <a:pPr algn="ctr" eaLnBrk="1" fontAlgn="auto" hangingPunct="1">
                  <a:lnSpc>
                    <a:spcPct val="120000"/>
                  </a:lnSpc>
                  <a:spcBef>
                    <a:spcPts val="0"/>
                  </a:spcBef>
                  <a:spcAft>
                    <a:spcPts val="0"/>
                  </a:spcAft>
                  <a:defRPr/>
                </a:pPr>
                <a:endParaRPr lang="en-US" sz="1395">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86024" name="文本框 4"/>
          <p:cNvSpPr txBox="1">
            <a:spLocks noChangeArrowheads="1"/>
          </p:cNvSpPr>
          <p:nvPr/>
        </p:nvSpPr>
        <p:spPr bwMode="auto">
          <a:xfrm>
            <a:off x="8526463" y="1747838"/>
            <a:ext cx="1035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600">
                <a:solidFill>
                  <a:schemeClr val="bg1"/>
                </a:solidFill>
                <a:latin typeface="微软雅黑" panose="020B0503020204020204" pitchFamily="34" charset="-122"/>
                <a:ea typeface="微软雅黑" panose="020B0503020204020204" pitchFamily="34" charset="-122"/>
              </a:rPr>
              <a:t>60°</a:t>
            </a:r>
            <a:r>
              <a:rPr lang="zh-CN" altLang="en-US" sz="1600">
                <a:solidFill>
                  <a:schemeClr val="bg1"/>
                </a:solidFill>
                <a:latin typeface="微软雅黑" panose="020B0503020204020204" pitchFamily="34" charset="-122"/>
                <a:ea typeface="微软雅黑" panose="020B0503020204020204" pitchFamily="34" charset="-122"/>
              </a:rPr>
              <a:t>白酒三两</a:t>
            </a:r>
          </a:p>
        </p:txBody>
      </p:sp>
      <p:sp>
        <p:nvSpPr>
          <p:cNvPr id="86025" name="文本框 41"/>
          <p:cNvSpPr txBox="1">
            <a:spLocks noChangeArrowheads="1"/>
          </p:cNvSpPr>
          <p:nvPr/>
        </p:nvSpPr>
        <p:spPr bwMode="auto">
          <a:xfrm>
            <a:off x="10053638" y="2665413"/>
            <a:ext cx="10350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600">
                <a:solidFill>
                  <a:schemeClr val="bg1"/>
                </a:solidFill>
                <a:latin typeface="微软雅黑" panose="020B0503020204020204" pitchFamily="34" charset="-122"/>
                <a:ea typeface="微软雅黑" panose="020B0503020204020204" pitchFamily="34" charset="-122"/>
              </a:rPr>
              <a:t>50°</a:t>
            </a:r>
            <a:r>
              <a:rPr lang="zh-CN" altLang="en-US" sz="1600">
                <a:solidFill>
                  <a:schemeClr val="bg1"/>
                </a:solidFill>
                <a:latin typeface="微软雅黑" panose="020B0503020204020204" pitchFamily="34" charset="-122"/>
                <a:ea typeface="微软雅黑" panose="020B0503020204020204" pitchFamily="34" charset="-122"/>
              </a:rPr>
              <a:t>白酒四两</a:t>
            </a:r>
          </a:p>
        </p:txBody>
      </p:sp>
      <p:sp>
        <p:nvSpPr>
          <p:cNvPr id="86026" name="文本框 42"/>
          <p:cNvSpPr txBox="1">
            <a:spLocks noChangeArrowheads="1"/>
          </p:cNvSpPr>
          <p:nvPr/>
        </p:nvSpPr>
        <p:spPr bwMode="auto">
          <a:xfrm>
            <a:off x="10040938" y="4186238"/>
            <a:ext cx="1036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600">
                <a:solidFill>
                  <a:schemeClr val="bg1"/>
                </a:solidFill>
                <a:latin typeface="微软雅黑" panose="020B0503020204020204" pitchFamily="34" charset="-122"/>
                <a:ea typeface="微软雅黑" panose="020B0503020204020204" pitchFamily="34" charset="-122"/>
              </a:rPr>
              <a:t>40°</a:t>
            </a:r>
            <a:r>
              <a:rPr lang="zh-CN" altLang="en-US" sz="1600">
                <a:solidFill>
                  <a:schemeClr val="bg1"/>
                </a:solidFill>
                <a:latin typeface="微软雅黑" panose="020B0503020204020204" pitchFamily="34" charset="-122"/>
                <a:ea typeface="微软雅黑" panose="020B0503020204020204" pitchFamily="34" charset="-122"/>
              </a:rPr>
              <a:t>白酒五两</a:t>
            </a:r>
          </a:p>
        </p:txBody>
      </p:sp>
      <p:sp>
        <p:nvSpPr>
          <p:cNvPr id="86027" name="文本框 43"/>
          <p:cNvSpPr txBox="1">
            <a:spLocks noChangeArrowheads="1"/>
          </p:cNvSpPr>
          <p:nvPr/>
        </p:nvSpPr>
        <p:spPr bwMode="auto">
          <a:xfrm>
            <a:off x="8534400" y="4968875"/>
            <a:ext cx="10350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600">
                <a:solidFill>
                  <a:schemeClr val="bg1"/>
                </a:solidFill>
                <a:latin typeface="微软雅黑" panose="020B0503020204020204" pitchFamily="34" charset="-122"/>
                <a:ea typeface="微软雅黑" panose="020B0503020204020204" pitchFamily="34" charset="-122"/>
              </a:rPr>
              <a:t>3~5°</a:t>
            </a:r>
            <a:r>
              <a:rPr lang="zh-CN" altLang="en-US" sz="1600">
                <a:solidFill>
                  <a:schemeClr val="bg1"/>
                </a:solidFill>
                <a:latin typeface="微软雅黑" panose="020B0503020204020204" pitchFamily="34" charset="-122"/>
                <a:ea typeface="微软雅黑" panose="020B0503020204020204" pitchFamily="34" charset="-122"/>
              </a:rPr>
              <a:t>啤酒</a:t>
            </a:r>
            <a:r>
              <a:rPr lang="en-US" altLang="zh-CN" sz="1600">
                <a:solidFill>
                  <a:schemeClr val="bg1"/>
                </a:solidFill>
                <a:latin typeface="微软雅黑" panose="020B0503020204020204" pitchFamily="34" charset="-122"/>
                <a:ea typeface="微软雅黑" panose="020B0503020204020204" pitchFamily="34" charset="-122"/>
              </a:rPr>
              <a:t>3</a:t>
            </a:r>
            <a:r>
              <a:rPr lang="zh-CN" altLang="en-US" sz="1600">
                <a:solidFill>
                  <a:schemeClr val="bg1"/>
                </a:solidFill>
                <a:latin typeface="微软雅黑" panose="020B0503020204020204" pitchFamily="34" charset="-122"/>
                <a:ea typeface="微软雅黑" panose="020B0503020204020204" pitchFamily="34" charset="-122"/>
              </a:rPr>
              <a:t>瓶或</a:t>
            </a:r>
            <a:r>
              <a:rPr lang="en-US" altLang="zh-CN" sz="1600">
                <a:solidFill>
                  <a:schemeClr val="bg1"/>
                </a:solidFill>
                <a:latin typeface="微软雅黑" panose="020B0503020204020204" pitchFamily="34" charset="-122"/>
                <a:ea typeface="微软雅黑" panose="020B0503020204020204" pitchFamily="34" charset="-122"/>
              </a:rPr>
              <a:t>6</a:t>
            </a:r>
            <a:r>
              <a:rPr lang="zh-CN" altLang="en-US" sz="1600">
                <a:solidFill>
                  <a:schemeClr val="bg1"/>
                </a:solidFill>
                <a:latin typeface="微软雅黑" panose="020B0503020204020204" pitchFamily="34" charset="-122"/>
                <a:ea typeface="微软雅黑" panose="020B0503020204020204" pitchFamily="34" charset="-122"/>
              </a:rPr>
              <a:t>听易拉罐</a:t>
            </a:r>
          </a:p>
        </p:txBody>
      </p:sp>
      <p:sp>
        <p:nvSpPr>
          <p:cNvPr id="86028" name="文本框 44"/>
          <p:cNvSpPr txBox="1">
            <a:spLocks noChangeArrowheads="1"/>
          </p:cNvSpPr>
          <p:nvPr/>
        </p:nvSpPr>
        <p:spPr bwMode="auto">
          <a:xfrm>
            <a:off x="6975475" y="4102100"/>
            <a:ext cx="10350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600">
                <a:solidFill>
                  <a:schemeClr val="bg1"/>
                </a:solidFill>
                <a:latin typeface="微软雅黑" panose="020B0503020204020204" pitchFamily="34" charset="-122"/>
                <a:ea typeface="微软雅黑" panose="020B0503020204020204" pitchFamily="34" charset="-122"/>
              </a:rPr>
              <a:t>12~16°</a:t>
            </a:r>
            <a:r>
              <a:rPr lang="zh-CN" altLang="en-US" sz="1600">
                <a:solidFill>
                  <a:schemeClr val="bg1"/>
                </a:solidFill>
                <a:latin typeface="微软雅黑" panose="020B0503020204020204" pitchFamily="34" charset="-122"/>
                <a:ea typeface="微软雅黑" panose="020B0503020204020204" pitchFamily="34" charset="-122"/>
              </a:rPr>
              <a:t>红酒</a:t>
            </a:r>
            <a:r>
              <a:rPr lang="en-US" altLang="zh-CN" sz="1600">
                <a:solidFill>
                  <a:schemeClr val="bg1"/>
                </a:solidFill>
                <a:latin typeface="微软雅黑" panose="020B0503020204020204" pitchFamily="34" charset="-122"/>
                <a:ea typeface="微软雅黑" panose="020B0503020204020204" pitchFamily="34" charset="-122"/>
              </a:rPr>
              <a:t>1</a:t>
            </a:r>
            <a:r>
              <a:rPr lang="zh-CN" altLang="en-US" sz="1600">
                <a:solidFill>
                  <a:schemeClr val="bg1"/>
                </a:solidFill>
                <a:latin typeface="微软雅黑" panose="020B0503020204020204" pitchFamily="34" charset="-122"/>
                <a:ea typeface="微软雅黑" panose="020B0503020204020204" pitchFamily="34" charset="-122"/>
              </a:rPr>
              <a:t>斤</a:t>
            </a:r>
            <a:r>
              <a:rPr lang="en-US" altLang="zh-CN" sz="1600">
                <a:solidFill>
                  <a:schemeClr val="bg1"/>
                </a:solidFill>
                <a:latin typeface="微软雅黑" panose="020B0503020204020204" pitchFamily="34" charset="-122"/>
                <a:ea typeface="微软雅黑" panose="020B0503020204020204" pitchFamily="34" charset="-122"/>
              </a:rPr>
              <a:t>2</a:t>
            </a:r>
            <a:r>
              <a:rPr lang="zh-CN" altLang="en-US" sz="1600">
                <a:solidFill>
                  <a:schemeClr val="bg1"/>
                </a:solidFill>
                <a:latin typeface="微软雅黑" panose="020B0503020204020204" pitchFamily="34" charset="-122"/>
                <a:ea typeface="微软雅黑" panose="020B0503020204020204" pitchFamily="34" charset="-122"/>
              </a:rPr>
              <a:t>两</a:t>
            </a:r>
          </a:p>
        </p:txBody>
      </p:sp>
      <p:sp>
        <p:nvSpPr>
          <p:cNvPr id="86029" name="文本框 45"/>
          <p:cNvSpPr txBox="1">
            <a:spLocks noChangeArrowheads="1"/>
          </p:cNvSpPr>
          <p:nvPr/>
        </p:nvSpPr>
        <p:spPr bwMode="auto">
          <a:xfrm>
            <a:off x="7042150" y="2676525"/>
            <a:ext cx="10366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600">
                <a:solidFill>
                  <a:schemeClr val="bg1"/>
                </a:solidFill>
                <a:latin typeface="微软雅黑" panose="020B0503020204020204" pitchFamily="34" charset="-122"/>
                <a:ea typeface="微软雅黑" panose="020B0503020204020204" pitchFamily="34" charset="-122"/>
              </a:rPr>
              <a:t>70°</a:t>
            </a:r>
            <a:r>
              <a:rPr lang="zh-CN" altLang="en-US" sz="1600">
                <a:solidFill>
                  <a:schemeClr val="bg1"/>
                </a:solidFill>
                <a:latin typeface="微软雅黑" panose="020B0503020204020204" pitchFamily="34" charset="-122"/>
                <a:ea typeface="微软雅黑" panose="020B0503020204020204" pitchFamily="34" charset="-122"/>
              </a:rPr>
              <a:t>白酒二两</a:t>
            </a:r>
          </a:p>
        </p:txBody>
      </p:sp>
      <p:sp>
        <p:nvSpPr>
          <p:cNvPr id="47" name="文本框 46"/>
          <p:cNvSpPr txBox="1"/>
          <p:nvPr/>
        </p:nvSpPr>
        <p:spPr>
          <a:xfrm>
            <a:off x="7559675" y="6127750"/>
            <a:ext cx="3073400" cy="369888"/>
          </a:xfrm>
          <a:prstGeom prst="rect">
            <a:avLst/>
          </a:prstGeom>
          <a:noFill/>
        </p:spPr>
        <p:txBody>
          <a:bodyPr>
            <a:spAutoFit/>
          </a:bodyPr>
          <a:lstStyle/>
          <a:p>
            <a:pPr algn="ctr" eaLnBrk="1" fontAlgn="auto" hangingPunct="1">
              <a:spcBef>
                <a:spcPts val="0"/>
              </a:spcBef>
              <a:spcAft>
                <a:spcPts val="0"/>
              </a:spcAft>
              <a:defRPr/>
            </a:pPr>
            <a:r>
              <a:rPr lang="zh-CN" altLang="en-US" dirty="0">
                <a:solidFill>
                  <a:srgbClr val="333333"/>
                </a:solidFill>
                <a:latin typeface="+mn-ea"/>
                <a:ea typeface="+mn-ea"/>
              </a:rPr>
              <a:t>酒精含量≥</a:t>
            </a:r>
            <a:r>
              <a:rPr lang="en-US" altLang="zh-CN" dirty="0">
                <a:solidFill>
                  <a:srgbClr val="333333"/>
                </a:solidFill>
                <a:latin typeface="+mn-ea"/>
                <a:ea typeface="+mn-ea"/>
              </a:rPr>
              <a:t>80mg/100ml</a:t>
            </a:r>
            <a:endParaRPr lang="zh-CN" altLang="en-US" dirty="0">
              <a:latin typeface="+mn-ea"/>
              <a:ea typeface="+mn-ea"/>
            </a:endParaRPr>
          </a:p>
        </p:txBody>
      </p:sp>
      <p:sp>
        <p:nvSpPr>
          <p:cNvPr id="86031" name="文本框 6"/>
          <p:cNvSpPr txBox="1">
            <a:spLocks noChangeArrowheads="1"/>
          </p:cNvSpPr>
          <p:nvPr/>
        </p:nvSpPr>
        <p:spPr bwMode="auto">
          <a:xfrm>
            <a:off x="8647113" y="3317875"/>
            <a:ext cx="825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bg1"/>
                </a:solidFill>
                <a:latin typeface="微软雅黑" panose="020B0503020204020204" pitchFamily="34" charset="-122"/>
                <a:ea typeface="微软雅黑" panose="020B0503020204020204" pitchFamily="34" charset="-122"/>
              </a:rPr>
              <a:t>醉酒驾车</a:t>
            </a:r>
          </a:p>
        </p:txBody>
      </p:sp>
      <p:sp>
        <p:nvSpPr>
          <p:cNvPr id="51" name="Down Arrow 44"/>
          <p:cNvSpPr/>
          <p:nvPr/>
        </p:nvSpPr>
        <p:spPr bwMode="auto">
          <a:xfrm rot="10800000">
            <a:off x="2884488" y="2673350"/>
            <a:ext cx="287337" cy="512763"/>
          </a:xfrm>
          <a:prstGeom prst="downArrow">
            <a:avLst>
              <a:gd name="adj1" fmla="val 63516"/>
              <a:gd name="adj2" fmla="val 50000"/>
            </a:avLst>
          </a:prstGeom>
          <a:solidFill>
            <a:schemeClr val="bg1">
              <a:lumMod val="65000"/>
            </a:schemeClr>
          </a:solidFill>
          <a:ln w="9525">
            <a:noFill/>
            <a:round/>
          </a:ln>
        </p:spPr>
        <p:txBody>
          <a:bodyPr lIns="99503" tIns="49752" rIns="99503" bIns="49752"/>
          <a:lstStyle/>
          <a:p>
            <a:pPr algn="ctr" eaLnBrk="1" fontAlgn="auto" hangingPunct="1">
              <a:lnSpc>
                <a:spcPct val="120000"/>
              </a:lnSpc>
              <a:spcBef>
                <a:spcPts val="0"/>
              </a:spcBef>
              <a:spcAft>
                <a:spcPts val="0"/>
              </a:spcAft>
              <a:defRPr/>
            </a:pPr>
            <a:endParaRPr lang="en-US" sz="1395">
              <a:latin typeface="Arial" panose="020B0604020202020204" pitchFamily="34" charset="0"/>
              <a:ea typeface="微软雅黑" panose="020B0503020204020204" pitchFamily="34" charset="-122"/>
              <a:sym typeface="Arial" panose="020B0604020202020204" pitchFamily="34" charset="0"/>
            </a:endParaRPr>
          </a:p>
        </p:txBody>
      </p:sp>
      <p:sp>
        <p:nvSpPr>
          <p:cNvPr id="52" name="Down Arrow 47"/>
          <p:cNvSpPr/>
          <p:nvPr/>
        </p:nvSpPr>
        <p:spPr bwMode="auto">
          <a:xfrm rot="5369808" flipH="1">
            <a:off x="2024857" y="3486943"/>
            <a:ext cx="285750" cy="512763"/>
          </a:xfrm>
          <a:prstGeom prst="downArrow">
            <a:avLst>
              <a:gd name="adj1" fmla="val 63516"/>
              <a:gd name="adj2" fmla="val 50000"/>
            </a:avLst>
          </a:prstGeom>
          <a:solidFill>
            <a:schemeClr val="bg1">
              <a:lumMod val="65000"/>
            </a:schemeClr>
          </a:solidFill>
          <a:ln w="9525">
            <a:noFill/>
            <a:round/>
          </a:ln>
        </p:spPr>
        <p:txBody>
          <a:bodyPr lIns="99503" tIns="49752" rIns="99503" bIns="49752"/>
          <a:lstStyle/>
          <a:p>
            <a:pPr algn="ctr" eaLnBrk="1" fontAlgn="auto" hangingPunct="1">
              <a:lnSpc>
                <a:spcPct val="120000"/>
              </a:lnSpc>
              <a:spcBef>
                <a:spcPts val="0"/>
              </a:spcBef>
              <a:spcAft>
                <a:spcPts val="0"/>
              </a:spcAft>
              <a:defRPr/>
            </a:pPr>
            <a:endParaRPr lang="en-US" sz="1395">
              <a:latin typeface="Arial" panose="020B0604020202020204" pitchFamily="34" charset="0"/>
              <a:ea typeface="微软雅黑" panose="020B0503020204020204" pitchFamily="34" charset="-122"/>
              <a:sym typeface="Arial" panose="020B0604020202020204" pitchFamily="34" charset="0"/>
            </a:endParaRPr>
          </a:p>
        </p:txBody>
      </p:sp>
      <p:sp>
        <p:nvSpPr>
          <p:cNvPr id="54" name="Down Arrow 56"/>
          <p:cNvSpPr/>
          <p:nvPr/>
        </p:nvSpPr>
        <p:spPr bwMode="auto">
          <a:xfrm rot="5369808" flipV="1">
            <a:off x="3737769" y="3455194"/>
            <a:ext cx="287337" cy="530225"/>
          </a:xfrm>
          <a:prstGeom prst="downArrow">
            <a:avLst>
              <a:gd name="adj1" fmla="val 63516"/>
              <a:gd name="adj2" fmla="val 50000"/>
            </a:avLst>
          </a:prstGeom>
          <a:solidFill>
            <a:schemeClr val="bg1">
              <a:lumMod val="65000"/>
            </a:schemeClr>
          </a:solidFill>
          <a:ln w="9525">
            <a:noFill/>
            <a:round/>
          </a:ln>
        </p:spPr>
        <p:txBody>
          <a:bodyPr lIns="99503" tIns="49752" rIns="99503" bIns="49752"/>
          <a:lstStyle/>
          <a:p>
            <a:pPr algn="ctr" eaLnBrk="1" fontAlgn="auto" hangingPunct="1">
              <a:lnSpc>
                <a:spcPct val="120000"/>
              </a:lnSpc>
              <a:spcBef>
                <a:spcPts val="0"/>
              </a:spcBef>
              <a:spcAft>
                <a:spcPts val="0"/>
              </a:spcAft>
              <a:defRPr/>
            </a:pPr>
            <a:endParaRPr lang="en-US" sz="1395" dirty="0">
              <a:latin typeface="Arial" panose="020B0604020202020204" pitchFamily="34" charset="0"/>
              <a:ea typeface="微软雅黑" panose="020B0503020204020204" pitchFamily="34" charset="-122"/>
              <a:sym typeface="Arial" panose="020B0604020202020204" pitchFamily="34" charset="0"/>
            </a:endParaRPr>
          </a:p>
        </p:txBody>
      </p:sp>
      <p:sp>
        <p:nvSpPr>
          <p:cNvPr id="55" name="Oval 76"/>
          <p:cNvSpPr>
            <a:spLocks noChangeAspect="1"/>
          </p:cNvSpPr>
          <p:nvPr/>
        </p:nvSpPr>
        <p:spPr>
          <a:xfrm rot="19918670">
            <a:off x="2439988" y="1500188"/>
            <a:ext cx="1163637" cy="1163637"/>
          </a:xfrm>
          <a:prstGeom prst="ellipse">
            <a:avLst/>
          </a:prstGeom>
          <a:solidFill>
            <a:srgbClr val="3843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0"/>
              </a:spcBef>
              <a:spcAft>
                <a:spcPts val="0"/>
              </a:spcAft>
              <a:defRPr/>
            </a:pPr>
            <a:endParaRPr lang="en-US" sz="11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Oval 64"/>
          <p:cNvSpPr>
            <a:spLocks noChangeAspect="1"/>
          </p:cNvSpPr>
          <p:nvPr/>
        </p:nvSpPr>
        <p:spPr>
          <a:xfrm rot="19918670">
            <a:off x="4148138" y="3124200"/>
            <a:ext cx="1162050" cy="1163638"/>
          </a:xfrm>
          <a:prstGeom prst="ellipse">
            <a:avLst/>
          </a:prstGeom>
          <a:solidFill>
            <a:schemeClr val="bg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0"/>
              </a:spcBef>
              <a:spcAft>
                <a:spcPts val="0"/>
              </a:spcAft>
              <a:defRPr/>
            </a:pPr>
            <a:endParaRPr lang="en-US" sz="1305" b="1" dirty="0">
              <a:latin typeface="Arial" panose="020B0604020202020204" pitchFamily="34" charset="0"/>
              <a:ea typeface="微软雅黑" panose="020B0503020204020204" pitchFamily="34" charset="-122"/>
              <a:sym typeface="Arial" panose="020B0604020202020204" pitchFamily="34" charset="0"/>
            </a:endParaRPr>
          </a:p>
        </p:txBody>
      </p:sp>
      <p:sp>
        <p:nvSpPr>
          <p:cNvPr id="57" name="Oval 73"/>
          <p:cNvSpPr>
            <a:spLocks noChangeAspect="1"/>
          </p:cNvSpPr>
          <p:nvPr/>
        </p:nvSpPr>
        <p:spPr>
          <a:xfrm rot="19918670">
            <a:off x="750888" y="3203575"/>
            <a:ext cx="1162050" cy="1163638"/>
          </a:xfrm>
          <a:prstGeom prst="ellipse">
            <a:avLst/>
          </a:prstGeom>
          <a:solidFill>
            <a:schemeClr val="bg2">
              <a:lumMod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0"/>
              </a:spcBef>
              <a:spcAft>
                <a:spcPts val="0"/>
              </a:spcAft>
              <a:defRPr/>
            </a:pPr>
            <a:endParaRPr lang="en-US" sz="1305" b="1" dirty="0">
              <a:latin typeface="Arial" panose="020B0604020202020204" pitchFamily="34" charset="0"/>
              <a:ea typeface="微软雅黑" panose="020B0503020204020204" pitchFamily="34" charset="-122"/>
              <a:sym typeface="Arial" panose="020B0604020202020204" pitchFamily="34" charset="0"/>
            </a:endParaRPr>
          </a:p>
        </p:txBody>
      </p:sp>
      <p:sp>
        <p:nvSpPr>
          <p:cNvPr id="58" name="Oval 67"/>
          <p:cNvSpPr>
            <a:spLocks noChangeAspect="1"/>
          </p:cNvSpPr>
          <p:nvPr/>
        </p:nvSpPr>
        <p:spPr>
          <a:xfrm rot="19918670">
            <a:off x="2439988" y="4816475"/>
            <a:ext cx="1163637" cy="1163638"/>
          </a:xfrm>
          <a:prstGeom prst="ellipse">
            <a:avLst/>
          </a:prstGeom>
          <a:solidFill>
            <a:srgbClr val="3843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20000"/>
              </a:lnSpc>
              <a:spcBef>
                <a:spcPts val="0"/>
              </a:spcBef>
              <a:spcAft>
                <a:spcPts val="0"/>
              </a:spcAft>
              <a:defRPr/>
            </a:pPr>
            <a:endParaRPr lang="en-US" sz="1305" b="1" dirty="0">
              <a:latin typeface="Arial" panose="020B0604020202020204" pitchFamily="34" charset="0"/>
              <a:ea typeface="微软雅黑" panose="020B0503020204020204" pitchFamily="34" charset="-122"/>
              <a:sym typeface="Arial" panose="020B0604020202020204" pitchFamily="34" charset="0"/>
            </a:endParaRPr>
          </a:p>
        </p:txBody>
      </p:sp>
      <p:grpSp>
        <p:nvGrpSpPr>
          <p:cNvPr id="86039" name="Group 59"/>
          <p:cNvGrpSpPr/>
          <p:nvPr/>
        </p:nvGrpSpPr>
        <p:grpSpPr bwMode="auto">
          <a:xfrm rot="-1681330">
            <a:off x="2343150" y="3040063"/>
            <a:ext cx="1365250" cy="1368425"/>
            <a:chOff x="3878074" y="2267978"/>
            <a:chExt cx="1410065" cy="1413829"/>
          </a:xfrm>
        </p:grpSpPr>
        <p:sp>
          <p:nvSpPr>
            <p:cNvPr id="62" name="Freeform 152"/>
            <p:cNvSpPr>
              <a:spLocks noEditPoints="1"/>
            </p:cNvSpPr>
            <p:nvPr/>
          </p:nvSpPr>
          <p:spPr bwMode="auto">
            <a:xfrm>
              <a:off x="4382404" y="2803744"/>
              <a:ext cx="382030" cy="354277"/>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ln>
          </p:spPr>
          <p:txBody>
            <a:bodyPr lIns="99503" tIns="49752" rIns="99503" bIns="49752"/>
            <a:lstStyle/>
            <a:p>
              <a:pPr eaLnBrk="1" fontAlgn="auto" hangingPunct="1">
                <a:lnSpc>
                  <a:spcPct val="120000"/>
                </a:lnSpc>
                <a:spcBef>
                  <a:spcPts val="0"/>
                </a:spcBef>
                <a:spcAft>
                  <a:spcPts val="0"/>
                </a:spcAft>
                <a:defRPr/>
              </a:pPr>
              <a:endParaRPr lang="en-US" sz="1395" dirty="0">
                <a:latin typeface="Arial" panose="020B0604020202020204" pitchFamily="34" charset="0"/>
                <a:ea typeface="微软雅黑" panose="020B0503020204020204" pitchFamily="34" charset="-122"/>
                <a:sym typeface="Arial" panose="020B0604020202020204" pitchFamily="34" charset="0"/>
              </a:endParaRPr>
            </a:p>
          </p:txBody>
        </p:sp>
        <p:sp>
          <p:nvSpPr>
            <p:cNvPr id="63" name="Oval 13"/>
            <p:cNvSpPr/>
            <p:nvPr/>
          </p:nvSpPr>
          <p:spPr bwMode="auto">
            <a:xfrm>
              <a:off x="3878074" y="2267978"/>
              <a:ext cx="1410065" cy="1413829"/>
            </a:xfrm>
            <a:prstGeom prst="ellipse">
              <a:avLst/>
            </a:prstGeom>
            <a:solidFill>
              <a:srgbClr val="F23633"/>
            </a:solidFill>
            <a:ln w="9525">
              <a:noFill/>
              <a:round/>
            </a:ln>
          </p:spPr>
          <p:txBody>
            <a:bodyPr lIns="99503" tIns="49752" rIns="99503" bIns="49752"/>
            <a:lstStyle/>
            <a:p>
              <a:pPr algn="ctr" eaLnBrk="1" fontAlgn="auto" hangingPunct="1">
                <a:lnSpc>
                  <a:spcPct val="120000"/>
                </a:lnSpc>
                <a:spcBef>
                  <a:spcPts val="0"/>
                </a:spcBef>
                <a:spcAft>
                  <a:spcPts val="0"/>
                </a:spcAft>
                <a:defRPr/>
              </a:pPr>
              <a:endParaRPr lang="en-US" sz="1395">
                <a:latin typeface="Arial" panose="020B0604020202020204" pitchFamily="34" charset="0"/>
                <a:ea typeface="微软雅黑" panose="020B0503020204020204" pitchFamily="34" charset="-122"/>
                <a:sym typeface="Arial" panose="020B0604020202020204" pitchFamily="34" charset="0"/>
              </a:endParaRPr>
            </a:p>
          </p:txBody>
        </p:sp>
      </p:grpSp>
      <p:sp>
        <p:nvSpPr>
          <p:cNvPr id="86040" name="文本框 64"/>
          <p:cNvSpPr txBox="1">
            <a:spLocks noChangeArrowheads="1"/>
          </p:cNvSpPr>
          <p:nvPr/>
        </p:nvSpPr>
        <p:spPr bwMode="auto">
          <a:xfrm>
            <a:off x="2503488" y="1798638"/>
            <a:ext cx="1036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600">
                <a:solidFill>
                  <a:schemeClr val="bg1"/>
                </a:solidFill>
                <a:latin typeface="微软雅黑" panose="020B0503020204020204" pitchFamily="34" charset="-122"/>
                <a:ea typeface="微软雅黑" panose="020B0503020204020204" pitchFamily="34" charset="-122"/>
              </a:rPr>
              <a:t>50°</a:t>
            </a:r>
            <a:r>
              <a:rPr lang="zh-CN" altLang="en-US" sz="1600">
                <a:solidFill>
                  <a:schemeClr val="bg1"/>
                </a:solidFill>
                <a:latin typeface="微软雅黑" panose="020B0503020204020204" pitchFamily="34" charset="-122"/>
                <a:ea typeface="微软雅黑" panose="020B0503020204020204" pitchFamily="34" charset="-122"/>
              </a:rPr>
              <a:t>白酒</a:t>
            </a:r>
            <a:r>
              <a:rPr lang="en-US" altLang="zh-CN" sz="1600">
                <a:solidFill>
                  <a:schemeClr val="bg1"/>
                </a:solidFill>
                <a:latin typeface="微软雅黑" panose="020B0503020204020204" pitchFamily="34" charset="-122"/>
                <a:ea typeface="微软雅黑" panose="020B0503020204020204" pitchFamily="34" charset="-122"/>
              </a:rPr>
              <a:t>10</a:t>
            </a:r>
            <a:r>
              <a:rPr lang="zh-CN" altLang="en-US" sz="1600">
                <a:solidFill>
                  <a:schemeClr val="bg1"/>
                </a:solidFill>
                <a:latin typeface="微软雅黑" panose="020B0503020204020204" pitchFamily="34" charset="-122"/>
                <a:ea typeface="微软雅黑" panose="020B0503020204020204" pitchFamily="34" charset="-122"/>
              </a:rPr>
              <a:t>克</a:t>
            </a:r>
          </a:p>
        </p:txBody>
      </p:sp>
      <p:sp>
        <p:nvSpPr>
          <p:cNvPr id="86041" name="文本框 65"/>
          <p:cNvSpPr txBox="1">
            <a:spLocks noChangeArrowheads="1"/>
          </p:cNvSpPr>
          <p:nvPr/>
        </p:nvSpPr>
        <p:spPr bwMode="auto">
          <a:xfrm>
            <a:off x="4192588" y="3440113"/>
            <a:ext cx="10350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600">
                <a:solidFill>
                  <a:schemeClr val="bg1"/>
                </a:solidFill>
                <a:latin typeface="微软雅黑" panose="020B0503020204020204" pitchFamily="34" charset="-122"/>
                <a:ea typeface="微软雅黑" panose="020B0503020204020204" pitchFamily="34" charset="-122"/>
              </a:rPr>
              <a:t>40°</a:t>
            </a:r>
            <a:r>
              <a:rPr lang="zh-CN" altLang="en-US" sz="1600">
                <a:solidFill>
                  <a:schemeClr val="bg1"/>
                </a:solidFill>
                <a:latin typeface="微软雅黑" panose="020B0503020204020204" pitchFamily="34" charset="-122"/>
                <a:ea typeface="微软雅黑" panose="020B0503020204020204" pitchFamily="34" charset="-122"/>
              </a:rPr>
              <a:t>白酒半两</a:t>
            </a:r>
          </a:p>
        </p:txBody>
      </p:sp>
      <p:sp>
        <p:nvSpPr>
          <p:cNvPr id="86042" name="文本框 67"/>
          <p:cNvSpPr txBox="1">
            <a:spLocks noChangeArrowheads="1"/>
          </p:cNvSpPr>
          <p:nvPr/>
        </p:nvSpPr>
        <p:spPr bwMode="auto">
          <a:xfrm>
            <a:off x="2459038" y="4956175"/>
            <a:ext cx="1111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600">
                <a:solidFill>
                  <a:schemeClr val="bg1"/>
                </a:solidFill>
                <a:latin typeface="微软雅黑" panose="020B0503020204020204" pitchFamily="34" charset="-122"/>
                <a:ea typeface="微软雅黑" panose="020B0503020204020204" pitchFamily="34" charset="-122"/>
              </a:rPr>
              <a:t>3~5°</a:t>
            </a:r>
            <a:r>
              <a:rPr lang="zh-CN" altLang="en-US" sz="1600">
                <a:solidFill>
                  <a:schemeClr val="bg1"/>
                </a:solidFill>
                <a:latin typeface="微软雅黑" panose="020B0503020204020204" pitchFamily="34" charset="-122"/>
                <a:ea typeface="微软雅黑" panose="020B0503020204020204" pitchFamily="34" charset="-122"/>
              </a:rPr>
              <a:t>啤酒半瓶或</a:t>
            </a:r>
            <a:r>
              <a:rPr lang="en-US" altLang="zh-CN" sz="1600">
                <a:solidFill>
                  <a:schemeClr val="bg1"/>
                </a:solidFill>
                <a:latin typeface="微软雅黑" panose="020B0503020204020204" pitchFamily="34" charset="-122"/>
                <a:ea typeface="微软雅黑" panose="020B0503020204020204" pitchFamily="34" charset="-122"/>
              </a:rPr>
              <a:t>1</a:t>
            </a:r>
            <a:r>
              <a:rPr lang="zh-CN" altLang="en-US" sz="1600">
                <a:solidFill>
                  <a:schemeClr val="bg1"/>
                </a:solidFill>
                <a:latin typeface="微软雅黑" panose="020B0503020204020204" pitchFamily="34" charset="-122"/>
                <a:ea typeface="微软雅黑" panose="020B0503020204020204" pitchFamily="34" charset="-122"/>
              </a:rPr>
              <a:t>听易拉罐</a:t>
            </a:r>
          </a:p>
        </p:txBody>
      </p:sp>
      <p:sp>
        <p:nvSpPr>
          <p:cNvPr id="86043" name="文本框 68"/>
          <p:cNvSpPr txBox="1">
            <a:spLocks noChangeArrowheads="1"/>
          </p:cNvSpPr>
          <p:nvPr/>
        </p:nvSpPr>
        <p:spPr bwMode="auto">
          <a:xfrm>
            <a:off x="806450" y="3497263"/>
            <a:ext cx="10350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600">
                <a:solidFill>
                  <a:schemeClr val="bg1"/>
                </a:solidFill>
                <a:latin typeface="微软雅黑" panose="020B0503020204020204" pitchFamily="34" charset="-122"/>
                <a:ea typeface="微软雅黑" panose="020B0503020204020204" pitchFamily="34" charset="-122"/>
              </a:rPr>
              <a:t>12~16°</a:t>
            </a:r>
            <a:r>
              <a:rPr lang="zh-CN" altLang="en-US" sz="1600">
                <a:solidFill>
                  <a:schemeClr val="bg1"/>
                </a:solidFill>
                <a:latin typeface="微软雅黑" panose="020B0503020204020204" pitchFamily="34" charset="-122"/>
                <a:ea typeface="微软雅黑" panose="020B0503020204020204" pitchFamily="34" charset="-122"/>
              </a:rPr>
              <a:t>红酒</a:t>
            </a:r>
            <a:r>
              <a:rPr lang="en-US" altLang="zh-CN" sz="1600">
                <a:solidFill>
                  <a:schemeClr val="bg1"/>
                </a:solidFill>
                <a:latin typeface="微软雅黑" panose="020B0503020204020204" pitchFamily="34" charset="-122"/>
                <a:ea typeface="微软雅黑" panose="020B0503020204020204" pitchFamily="34" charset="-122"/>
              </a:rPr>
              <a:t>2</a:t>
            </a:r>
            <a:r>
              <a:rPr lang="zh-CN" altLang="en-US" sz="1600">
                <a:solidFill>
                  <a:schemeClr val="bg1"/>
                </a:solidFill>
                <a:latin typeface="微软雅黑" panose="020B0503020204020204" pitchFamily="34" charset="-122"/>
                <a:ea typeface="微软雅黑" panose="020B0503020204020204" pitchFamily="34" charset="-122"/>
              </a:rPr>
              <a:t>两</a:t>
            </a:r>
          </a:p>
        </p:txBody>
      </p:sp>
      <p:sp>
        <p:nvSpPr>
          <p:cNvPr id="86044" name="文本框 69"/>
          <p:cNvSpPr txBox="1">
            <a:spLocks noChangeArrowheads="1"/>
          </p:cNvSpPr>
          <p:nvPr/>
        </p:nvSpPr>
        <p:spPr bwMode="auto">
          <a:xfrm>
            <a:off x="2601913" y="3327400"/>
            <a:ext cx="825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chemeClr val="bg1"/>
                </a:solidFill>
                <a:latin typeface="微软雅黑" panose="020B0503020204020204" pitchFamily="34" charset="-122"/>
                <a:ea typeface="微软雅黑" panose="020B0503020204020204" pitchFamily="34" charset="-122"/>
              </a:rPr>
              <a:t>饮酒驾车</a:t>
            </a:r>
          </a:p>
        </p:txBody>
      </p:sp>
      <p:sp>
        <p:nvSpPr>
          <p:cNvPr id="86045" name="文本框 70"/>
          <p:cNvSpPr txBox="1">
            <a:spLocks noChangeArrowheads="1"/>
          </p:cNvSpPr>
          <p:nvPr/>
        </p:nvSpPr>
        <p:spPr bwMode="auto">
          <a:xfrm>
            <a:off x="889000" y="6049963"/>
            <a:ext cx="4265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a:solidFill>
                  <a:srgbClr val="333333"/>
                </a:solidFill>
                <a:latin typeface="宋体" panose="02010600030101010101" pitchFamily="2" charset="-122"/>
              </a:rPr>
              <a:t>20mg/100ml ≤ </a:t>
            </a:r>
            <a:r>
              <a:rPr lang="zh-CN" altLang="en-US">
                <a:solidFill>
                  <a:srgbClr val="333333"/>
                </a:solidFill>
                <a:latin typeface="宋体" panose="02010600030101010101" pitchFamily="2" charset="-122"/>
              </a:rPr>
              <a:t>酒精含量</a:t>
            </a:r>
            <a:r>
              <a:rPr lang="en-US" altLang="zh-CN">
                <a:solidFill>
                  <a:srgbClr val="333333"/>
                </a:solidFill>
                <a:latin typeface="宋体" panose="02010600030101010101" pitchFamily="2" charset="-122"/>
              </a:rPr>
              <a:t>&lt;80mg/100ml</a:t>
            </a:r>
            <a:endParaRPr lang="zh-CN" altLang="en-US">
              <a:solidFill>
                <a:srgbClr val="333333"/>
              </a:solidFill>
              <a:latin typeface="宋体" panose="02010600030101010101" pitchFamily="2"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3292475"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t>严禁酒后驾驶</a:t>
            </a:r>
          </a:p>
        </p:txBody>
      </p:sp>
      <p:pic>
        <p:nvPicPr>
          <p:cNvPr id="88070" name="图片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13" y="1374775"/>
            <a:ext cx="10798175"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36988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3292475"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sym typeface="Impact" panose="020B0806030902050204" pitchFamily="34" charset="0"/>
              </a:rPr>
              <a:t>机动车安全</a:t>
            </a:r>
            <a:r>
              <a:rPr lang="en-US" altLang="zh-CN" dirty="0">
                <a:sym typeface="Impact" panose="020B0806030902050204" pitchFamily="34" charset="0"/>
              </a:rPr>
              <a:t>---</a:t>
            </a:r>
            <a:r>
              <a:rPr lang="zh-CN" altLang="en-US" dirty="0">
                <a:sym typeface="Impact" panose="020B0806030902050204" pitchFamily="34" charset="0"/>
              </a:rPr>
              <a:t>开车前 </a:t>
            </a:r>
          </a:p>
        </p:txBody>
      </p:sp>
      <p:pic>
        <p:nvPicPr>
          <p:cNvPr id="90118" name="Picture 5" descr="W0200907067197891540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7238" y="1806575"/>
            <a:ext cx="5719762" cy="4289425"/>
          </a:xfrm>
          <a:prstGeom prst="rect">
            <a:avLst/>
          </a:prstGeom>
          <a:noFill/>
          <a:ln w="9525">
            <a:solidFill>
              <a:srgbClr val="9A4380"/>
            </a:solidFill>
            <a:miter lim="800000"/>
            <a:headEnd/>
            <a:tailEnd/>
          </a:ln>
          <a:extLst>
            <a:ext uri="{909E8E84-426E-40DD-AFC4-6F175D3DCCD1}">
              <a14:hiddenFill xmlns:a14="http://schemas.microsoft.com/office/drawing/2010/main">
                <a:solidFill>
                  <a:srgbClr val="FFFFFF"/>
                </a:solidFill>
              </a14:hiddenFill>
            </a:ext>
          </a:extLst>
        </p:spPr>
      </p:pic>
      <p:sp>
        <p:nvSpPr>
          <p:cNvPr id="2" name="矩形 1"/>
          <p:cNvSpPr/>
          <p:nvPr/>
        </p:nvSpPr>
        <p:spPr>
          <a:xfrm>
            <a:off x="635000" y="1816100"/>
            <a:ext cx="4876800" cy="596900"/>
          </a:xfrm>
          <a:prstGeom prst="rect">
            <a:avLst/>
          </a:prstGeom>
          <a:noFill/>
          <a:ln w="19050">
            <a:solidFill>
              <a:srgbClr val="3843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 name="矩形 8"/>
          <p:cNvSpPr/>
          <p:nvPr/>
        </p:nvSpPr>
        <p:spPr>
          <a:xfrm>
            <a:off x="635000" y="2552700"/>
            <a:ext cx="4876800" cy="596900"/>
          </a:xfrm>
          <a:prstGeom prst="rect">
            <a:avLst/>
          </a:prstGeom>
          <a:noFill/>
          <a:ln w="19050">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 name="矩形 10"/>
          <p:cNvSpPr/>
          <p:nvPr/>
        </p:nvSpPr>
        <p:spPr>
          <a:xfrm>
            <a:off x="635000" y="3289300"/>
            <a:ext cx="4876800" cy="596900"/>
          </a:xfrm>
          <a:prstGeom prst="rect">
            <a:avLst/>
          </a:prstGeom>
          <a:noFill/>
          <a:ln w="19050">
            <a:solidFill>
              <a:srgbClr val="3843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矩形 12"/>
          <p:cNvSpPr/>
          <p:nvPr/>
        </p:nvSpPr>
        <p:spPr>
          <a:xfrm>
            <a:off x="635000" y="4025900"/>
            <a:ext cx="4876800" cy="596900"/>
          </a:xfrm>
          <a:prstGeom prst="rect">
            <a:avLst/>
          </a:prstGeom>
          <a:noFill/>
          <a:ln w="19050">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6" name="矩形 15"/>
          <p:cNvSpPr/>
          <p:nvPr/>
        </p:nvSpPr>
        <p:spPr>
          <a:xfrm>
            <a:off x="635000" y="4762500"/>
            <a:ext cx="4876800" cy="596900"/>
          </a:xfrm>
          <a:prstGeom prst="rect">
            <a:avLst/>
          </a:prstGeom>
          <a:noFill/>
          <a:ln w="19050">
            <a:solidFill>
              <a:srgbClr val="3843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7" name="矩形 16"/>
          <p:cNvSpPr/>
          <p:nvPr/>
        </p:nvSpPr>
        <p:spPr>
          <a:xfrm>
            <a:off x="635000" y="5499100"/>
            <a:ext cx="4876800" cy="596900"/>
          </a:xfrm>
          <a:prstGeom prst="rect">
            <a:avLst/>
          </a:prstGeom>
          <a:noFill/>
          <a:ln w="19050">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8" name="文本框 17"/>
          <p:cNvSpPr txBox="1"/>
          <p:nvPr/>
        </p:nvSpPr>
        <p:spPr>
          <a:xfrm>
            <a:off x="766763" y="1930400"/>
            <a:ext cx="2047875" cy="368300"/>
          </a:xfrm>
          <a:prstGeom prst="rect">
            <a:avLst/>
          </a:prstGeom>
          <a:noFill/>
        </p:spPr>
        <p:txBody>
          <a:bodyPr>
            <a:spAutoFit/>
          </a:bodyPr>
          <a:lstStyle/>
          <a:p>
            <a:pPr defTabSz="685800" eaLnBrk="1" fontAlgn="auto" hangingPunct="1">
              <a:spcBef>
                <a:spcPts val="0"/>
              </a:spcBef>
              <a:spcAft>
                <a:spcPts val="0"/>
              </a:spcAft>
              <a:defRPr/>
            </a:pPr>
            <a:r>
              <a:rPr lang="zh-CN" altLang="en-US" kern="0" dirty="0">
                <a:solidFill>
                  <a:schemeClr val="tx1">
                    <a:lumMod val="95000"/>
                    <a:lumOff val="5000"/>
                  </a:schemeClr>
                </a:solidFill>
                <a:latin typeface="微软雅黑" panose="020B0503020204020204" pitchFamily="34" charset="-122"/>
                <a:ea typeface="微软雅黑" panose="020B0503020204020204" pitchFamily="34" charset="-122"/>
              </a:rPr>
              <a:t>检查车辆附近</a:t>
            </a:r>
          </a:p>
        </p:txBody>
      </p:sp>
      <p:sp>
        <p:nvSpPr>
          <p:cNvPr id="90126" name="文本框 18"/>
          <p:cNvSpPr txBox="1">
            <a:spLocks noChangeArrowheads="1"/>
          </p:cNvSpPr>
          <p:nvPr/>
        </p:nvSpPr>
        <p:spPr bwMode="auto">
          <a:xfrm>
            <a:off x="766763" y="2527300"/>
            <a:ext cx="46180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530">
              <a:defRPr>
                <a:solidFill>
                  <a:schemeClr val="tx1"/>
                </a:solidFill>
                <a:latin typeface="Calibri" panose="020F0502020204030204" pitchFamily="34" charset="0"/>
                <a:ea typeface="宋体" panose="02010600030101010101" pitchFamily="2" charset="-122"/>
              </a:defRPr>
            </a:lvl1pPr>
            <a:lvl2pPr marL="742950" indent="-285750" defTabSz="684530">
              <a:defRPr>
                <a:solidFill>
                  <a:schemeClr val="tx1"/>
                </a:solidFill>
                <a:latin typeface="Calibri" panose="020F0502020204030204" pitchFamily="34" charset="0"/>
                <a:ea typeface="宋体" panose="02010600030101010101" pitchFamily="2" charset="-122"/>
              </a:defRPr>
            </a:lvl2pPr>
            <a:lvl3pPr marL="1143000" indent="-228600" defTabSz="684530">
              <a:defRPr>
                <a:solidFill>
                  <a:schemeClr val="tx1"/>
                </a:solidFill>
                <a:latin typeface="Calibri" panose="020F0502020204030204" pitchFamily="34" charset="0"/>
                <a:ea typeface="宋体" panose="02010600030101010101" pitchFamily="2" charset="-122"/>
              </a:defRPr>
            </a:lvl3pPr>
            <a:lvl4pPr marL="1600200" indent="-228600" defTabSz="684530">
              <a:defRPr>
                <a:solidFill>
                  <a:schemeClr val="tx1"/>
                </a:solidFill>
                <a:latin typeface="Calibri" panose="020F0502020204030204" pitchFamily="34" charset="0"/>
                <a:ea typeface="宋体" panose="02010600030101010101" pitchFamily="2" charset="-122"/>
              </a:defRPr>
            </a:lvl4pPr>
            <a:lvl5pPr marL="2057400" indent="-228600" defTabSz="684530">
              <a:defRPr>
                <a:solidFill>
                  <a:schemeClr val="tx1"/>
                </a:solidFill>
                <a:latin typeface="Calibri" panose="020F0502020204030204" pitchFamily="34" charset="0"/>
                <a:ea typeface="宋体" panose="02010600030101010101" pitchFamily="2" charset="-122"/>
              </a:defRPr>
            </a:lvl5pPr>
            <a:lvl6pPr marL="25146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rgbClr val="0D0D0D"/>
                </a:solidFill>
                <a:latin typeface="微软雅黑" panose="020B0503020204020204" pitchFamily="34" charset="-122"/>
                <a:ea typeface="微软雅黑" panose="020B0503020204020204" pitchFamily="34" charset="-122"/>
              </a:rPr>
              <a:t>确保没有障碍物或儿童，请特别留意后面的</a:t>
            </a:r>
            <a:endParaRPr lang="en-US" altLang="zh-CN">
              <a:solidFill>
                <a:srgbClr val="0D0D0D"/>
              </a:solidFill>
              <a:latin typeface="微软雅黑" panose="020B0503020204020204" pitchFamily="34" charset="-122"/>
              <a:ea typeface="微软雅黑" panose="020B0503020204020204" pitchFamily="34" charset="-122"/>
            </a:endParaRPr>
          </a:p>
          <a:p>
            <a:pPr eaLnBrk="1" hangingPunct="1"/>
            <a:r>
              <a:rPr lang="zh-CN" altLang="en-US">
                <a:solidFill>
                  <a:srgbClr val="0D0D0D"/>
                </a:solidFill>
                <a:latin typeface="微软雅黑" panose="020B0503020204020204" pitchFamily="34" charset="-122"/>
                <a:ea typeface="微软雅黑" panose="020B0503020204020204" pitchFamily="34" charset="-122"/>
              </a:rPr>
              <a:t>盲点</a:t>
            </a:r>
          </a:p>
        </p:txBody>
      </p:sp>
      <p:sp>
        <p:nvSpPr>
          <p:cNvPr id="90127" name="文本框 19"/>
          <p:cNvSpPr txBox="1">
            <a:spLocks noChangeArrowheads="1"/>
          </p:cNvSpPr>
          <p:nvPr/>
        </p:nvSpPr>
        <p:spPr bwMode="auto">
          <a:xfrm>
            <a:off x="774700" y="3429000"/>
            <a:ext cx="331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530">
              <a:defRPr>
                <a:solidFill>
                  <a:schemeClr val="tx1"/>
                </a:solidFill>
                <a:latin typeface="Calibri" panose="020F0502020204030204" pitchFamily="34" charset="0"/>
                <a:ea typeface="宋体" panose="02010600030101010101" pitchFamily="2" charset="-122"/>
              </a:defRPr>
            </a:lvl1pPr>
            <a:lvl2pPr marL="742950" indent="-285750" defTabSz="684530">
              <a:defRPr>
                <a:solidFill>
                  <a:schemeClr val="tx1"/>
                </a:solidFill>
                <a:latin typeface="Calibri" panose="020F0502020204030204" pitchFamily="34" charset="0"/>
                <a:ea typeface="宋体" panose="02010600030101010101" pitchFamily="2" charset="-122"/>
              </a:defRPr>
            </a:lvl2pPr>
            <a:lvl3pPr marL="1143000" indent="-228600" defTabSz="684530">
              <a:defRPr>
                <a:solidFill>
                  <a:schemeClr val="tx1"/>
                </a:solidFill>
                <a:latin typeface="Calibri" panose="020F0502020204030204" pitchFamily="34" charset="0"/>
                <a:ea typeface="宋体" panose="02010600030101010101" pitchFamily="2" charset="-122"/>
              </a:defRPr>
            </a:lvl3pPr>
            <a:lvl4pPr marL="1600200" indent="-228600" defTabSz="684530">
              <a:defRPr>
                <a:solidFill>
                  <a:schemeClr val="tx1"/>
                </a:solidFill>
                <a:latin typeface="Calibri" panose="020F0502020204030204" pitchFamily="34" charset="0"/>
                <a:ea typeface="宋体" panose="02010600030101010101" pitchFamily="2" charset="-122"/>
              </a:defRPr>
            </a:lvl4pPr>
            <a:lvl5pPr marL="2057400" indent="-228600" defTabSz="684530">
              <a:defRPr>
                <a:solidFill>
                  <a:schemeClr val="tx1"/>
                </a:solidFill>
                <a:latin typeface="Calibri" panose="020F0502020204030204" pitchFamily="34" charset="0"/>
                <a:ea typeface="宋体" panose="02010600030101010101" pitchFamily="2" charset="-122"/>
              </a:defRPr>
            </a:lvl5pPr>
            <a:lvl6pPr marL="25146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rgbClr val="0D0D0D"/>
                </a:solidFill>
                <a:latin typeface="微软雅黑" panose="020B0503020204020204" pitchFamily="34" charset="-122"/>
                <a:ea typeface="微软雅黑" panose="020B0503020204020204" pitchFamily="34" charset="-122"/>
              </a:rPr>
              <a:t>关好车门</a:t>
            </a:r>
          </a:p>
        </p:txBody>
      </p:sp>
      <p:sp>
        <p:nvSpPr>
          <p:cNvPr id="90128" name="文本框 20"/>
          <p:cNvSpPr txBox="1">
            <a:spLocks noChangeArrowheads="1"/>
          </p:cNvSpPr>
          <p:nvPr/>
        </p:nvSpPr>
        <p:spPr bwMode="auto">
          <a:xfrm>
            <a:off x="766763" y="4119563"/>
            <a:ext cx="3944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530">
              <a:defRPr>
                <a:solidFill>
                  <a:schemeClr val="tx1"/>
                </a:solidFill>
                <a:latin typeface="Calibri" panose="020F0502020204030204" pitchFamily="34" charset="0"/>
                <a:ea typeface="宋体" panose="02010600030101010101" pitchFamily="2" charset="-122"/>
              </a:defRPr>
            </a:lvl1pPr>
            <a:lvl2pPr marL="742950" indent="-285750" defTabSz="684530">
              <a:defRPr>
                <a:solidFill>
                  <a:schemeClr val="tx1"/>
                </a:solidFill>
                <a:latin typeface="Calibri" panose="020F0502020204030204" pitchFamily="34" charset="0"/>
                <a:ea typeface="宋体" panose="02010600030101010101" pitchFamily="2" charset="-122"/>
              </a:defRPr>
            </a:lvl2pPr>
            <a:lvl3pPr marL="1143000" indent="-228600" defTabSz="684530">
              <a:defRPr>
                <a:solidFill>
                  <a:schemeClr val="tx1"/>
                </a:solidFill>
                <a:latin typeface="Calibri" panose="020F0502020204030204" pitchFamily="34" charset="0"/>
                <a:ea typeface="宋体" panose="02010600030101010101" pitchFamily="2" charset="-122"/>
              </a:defRPr>
            </a:lvl3pPr>
            <a:lvl4pPr marL="1600200" indent="-228600" defTabSz="684530">
              <a:defRPr>
                <a:solidFill>
                  <a:schemeClr val="tx1"/>
                </a:solidFill>
                <a:latin typeface="Calibri" panose="020F0502020204030204" pitchFamily="34" charset="0"/>
                <a:ea typeface="宋体" panose="02010600030101010101" pitchFamily="2" charset="-122"/>
              </a:defRPr>
            </a:lvl4pPr>
            <a:lvl5pPr marL="2057400" indent="-228600" defTabSz="684530">
              <a:defRPr>
                <a:solidFill>
                  <a:schemeClr val="tx1"/>
                </a:solidFill>
                <a:latin typeface="Calibri" panose="020F0502020204030204" pitchFamily="34" charset="0"/>
                <a:ea typeface="宋体" panose="02010600030101010101" pitchFamily="2" charset="-122"/>
              </a:defRPr>
            </a:lvl5pPr>
            <a:lvl6pPr marL="25146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rgbClr val="0D0D0D"/>
                </a:solidFill>
                <a:latin typeface="微软雅黑" panose="020B0503020204020204" pitchFamily="34" charset="-122"/>
                <a:ea typeface="微软雅黑" panose="020B0503020204020204" pitchFamily="34" charset="-122"/>
              </a:rPr>
              <a:t>上车坐好后，确保所有车门已锁；</a:t>
            </a:r>
          </a:p>
        </p:txBody>
      </p:sp>
      <p:sp>
        <p:nvSpPr>
          <p:cNvPr id="90129" name="文本框 22"/>
          <p:cNvSpPr txBox="1">
            <a:spLocks noChangeArrowheads="1"/>
          </p:cNvSpPr>
          <p:nvPr/>
        </p:nvSpPr>
        <p:spPr bwMode="auto">
          <a:xfrm>
            <a:off x="774700" y="4881563"/>
            <a:ext cx="3797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530">
              <a:defRPr>
                <a:solidFill>
                  <a:schemeClr val="tx1"/>
                </a:solidFill>
                <a:latin typeface="Calibri" panose="020F0502020204030204" pitchFamily="34" charset="0"/>
                <a:ea typeface="宋体" panose="02010600030101010101" pitchFamily="2" charset="-122"/>
              </a:defRPr>
            </a:lvl1pPr>
            <a:lvl2pPr marL="742950" indent="-285750" defTabSz="684530">
              <a:defRPr>
                <a:solidFill>
                  <a:schemeClr val="tx1"/>
                </a:solidFill>
                <a:latin typeface="Calibri" panose="020F0502020204030204" pitchFamily="34" charset="0"/>
                <a:ea typeface="宋体" panose="02010600030101010101" pitchFamily="2" charset="-122"/>
              </a:defRPr>
            </a:lvl2pPr>
            <a:lvl3pPr marL="1143000" indent="-228600" defTabSz="684530">
              <a:defRPr>
                <a:solidFill>
                  <a:schemeClr val="tx1"/>
                </a:solidFill>
                <a:latin typeface="Calibri" panose="020F0502020204030204" pitchFamily="34" charset="0"/>
                <a:ea typeface="宋体" panose="02010600030101010101" pitchFamily="2" charset="-122"/>
              </a:defRPr>
            </a:lvl3pPr>
            <a:lvl4pPr marL="1600200" indent="-228600" defTabSz="684530">
              <a:defRPr>
                <a:solidFill>
                  <a:schemeClr val="tx1"/>
                </a:solidFill>
                <a:latin typeface="Calibri" panose="020F0502020204030204" pitchFamily="34" charset="0"/>
                <a:ea typeface="宋体" panose="02010600030101010101" pitchFamily="2" charset="-122"/>
              </a:defRPr>
            </a:lvl4pPr>
            <a:lvl5pPr marL="2057400" indent="-228600" defTabSz="684530">
              <a:defRPr>
                <a:solidFill>
                  <a:schemeClr val="tx1"/>
                </a:solidFill>
                <a:latin typeface="Calibri" panose="020F0502020204030204" pitchFamily="34" charset="0"/>
                <a:ea typeface="宋体" panose="02010600030101010101" pitchFamily="2" charset="-122"/>
              </a:defRPr>
            </a:lvl5pPr>
            <a:lvl6pPr marL="25146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rgbClr val="0D0D0D"/>
                </a:solidFill>
                <a:latin typeface="微软雅黑" panose="020B0503020204020204" pitchFamily="34" charset="-122"/>
                <a:ea typeface="微软雅黑" panose="020B0503020204020204" pitchFamily="34" charset="-122"/>
              </a:rPr>
              <a:t>调整好后视镜及驾驶员座椅</a:t>
            </a:r>
          </a:p>
        </p:txBody>
      </p:sp>
      <p:sp>
        <p:nvSpPr>
          <p:cNvPr id="90130" name="文本框 24"/>
          <p:cNvSpPr txBox="1">
            <a:spLocks noChangeArrowheads="1"/>
          </p:cNvSpPr>
          <p:nvPr/>
        </p:nvSpPr>
        <p:spPr bwMode="auto">
          <a:xfrm>
            <a:off x="774700" y="5595938"/>
            <a:ext cx="3708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530">
              <a:defRPr>
                <a:solidFill>
                  <a:schemeClr val="tx1"/>
                </a:solidFill>
                <a:latin typeface="Calibri" panose="020F0502020204030204" pitchFamily="34" charset="0"/>
                <a:ea typeface="宋体" panose="02010600030101010101" pitchFamily="2" charset="-122"/>
              </a:defRPr>
            </a:lvl1pPr>
            <a:lvl2pPr marL="742950" indent="-285750" defTabSz="684530">
              <a:defRPr>
                <a:solidFill>
                  <a:schemeClr val="tx1"/>
                </a:solidFill>
                <a:latin typeface="Calibri" panose="020F0502020204030204" pitchFamily="34" charset="0"/>
                <a:ea typeface="宋体" panose="02010600030101010101" pitchFamily="2" charset="-122"/>
              </a:defRPr>
            </a:lvl2pPr>
            <a:lvl3pPr marL="1143000" indent="-228600" defTabSz="684530">
              <a:defRPr>
                <a:solidFill>
                  <a:schemeClr val="tx1"/>
                </a:solidFill>
                <a:latin typeface="Calibri" panose="020F0502020204030204" pitchFamily="34" charset="0"/>
                <a:ea typeface="宋体" panose="02010600030101010101" pitchFamily="2" charset="-122"/>
              </a:defRPr>
            </a:lvl3pPr>
            <a:lvl4pPr marL="1600200" indent="-228600" defTabSz="684530">
              <a:defRPr>
                <a:solidFill>
                  <a:schemeClr val="tx1"/>
                </a:solidFill>
                <a:latin typeface="Calibri" panose="020F0502020204030204" pitchFamily="34" charset="0"/>
                <a:ea typeface="宋体" panose="02010600030101010101" pitchFamily="2" charset="-122"/>
              </a:defRPr>
            </a:lvl4pPr>
            <a:lvl5pPr marL="2057400" indent="-228600" defTabSz="684530">
              <a:defRPr>
                <a:solidFill>
                  <a:schemeClr val="tx1"/>
                </a:solidFill>
                <a:latin typeface="Calibri" panose="020F0502020204030204" pitchFamily="34" charset="0"/>
                <a:ea typeface="宋体" panose="02010600030101010101" pitchFamily="2" charset="-122"/>
              </a:defRPr>
            </a:lvl5pPr>
            <a:lvl6pPr marL="25146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a:solidFill>
                  <a:srgbClr val="0D0D0D"/>
                </a:solidFill>
                <a:latin typeface="微软雅黑" panose="020B0503020204020204" pitchFamily="34" charset="-122"/>
                <a:ea typeface="微软雅黑" panose="020B0503020204020204" pitchFamily="34" charset="-122"/>
              </a:rPr>
              <a:t>系好安全带。</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53752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5540375"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sym typeface="Impact" panose="020B0806030902050204" pitchFamily="34" charset="0"/>
              </a:rPr>
              <a:t>机动车安全</a:t>
            </a:r>
            <a:r>
              <a:rPr lang="en-US" altLang="zh-CN" dirty="0">
                <a:sym typeface="Impact" panose="020B0806030902050204" pitchFamily="34" charset="0"/>
              </a:rPr>
              <a:t>---</a:t>
            </a:r>
            <a:r>
              <a:rPr lang="zh-CN" altLang="en-US" dirty="0">
                <a:sym typeface="Impact" panose="020B0806030902050204" pitchFamily="34" charset="0"/>
              </a:rPr>
              <a:t>开车前（后视镜的应用） </a:t>
            </a:r>
          </a:p>
        </p:txBody>
      </p:sp>
      <p:pic>
        <p:nvPicPr>
          <p:cNvPr id="92166" name="图片 3"/>
          <p:cNvPicPr>
            <a:picLocks noChangeAspect="1" noChangeArrowheads="1"/>
          </p:cNvPicPr>
          <p:nvPr/>
        </p:nvPicPr>
        <p:blipFill>
          <a:blip r:embed="rId3">
            <a:extLst>
              <a:ext uri="{28A0092B-C50C-407E-A947-70E740481C1C}">
                <a14:useLocalDpi xmlns:a14="http://schemas.microsoft.com/office/drawing/2010/main" val="0"/>
              </a:ext>
            </a:extLst>
          </a:blip>
          <a:srcRect l="5569" r="16229"/>
          <a:stretch>
            <a:fillRect/>
          </a:stretch>
        </p:blipFill>
        <p:spPr bwMode="auto">
          <a:xfrm>
            <a:off x="0" y="1765300"/>
            <a:ext cx="6096000"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本框 21"/>
          <p:cNvSpPr txBox="1"/>
          <p:nvPr/>
        </p:nvSpPr>
        <p:spPr>
          <a:xfrm>
            <a:off x="6261100" y="1670050"/>
            <a:ext cx="5540375" cy="1290638"/>
          </a:xfrm>
          <a:prstGeom prst="rect">
            <a:avLst/>
          </a:prstGeom>
          <a:noFill/>
        </p:spPr>
        <p:txBody>
          <a:bodyPr>
            <a:spAutoFit/>
          </a:bodyPr>
          <a:lstStyle/>
          <a:p>
            <a:pPr algn="just" eaLnBrk="1" fontAlgn="auto" hangingPunct="1">
              <a:lnSpc>
                <a:spcPct val="150000"/>
              </a:lnSpc>
              <a:spcBef>
                <a:spcPts val="0"/>
              </a:spcBef>
              <a:spcAft>
                <a:spcPts val="0"/>
              </a:spcAft>
              <a:defRPr/>
            </a:pPr>
            <a:r>
              <a:rPr lang="en-US" altLang="zh-CN"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sym typeface="Impact" panose="020B0806030902050204" pitchFamily="34" charset="0"/>
              </a:rPr>
              <a:t>1</a:t>
            </a:r>
            <a:r>
              <a:rPr lang="zh-CN" altLang="en-US" dirty="0">
                <a:solidFill>
                  <a:schemeClr val="tx1">
                    <a:lumMod val="95000"/>
                    <a:lumOff val="5000"/>
                  </a:schemeClr>
                </a:solidFill>
                <a:latin typeface="微软雅黑" panose="020B0503020204020204" pitchFamily="34" charset="-122"/>
                <a:ea typeface="微软雅黑" panose="020B0503020204020204" pitchFamily="34" charset="-122"/>
                <a:cs typeface="Arial" panose="020B0604020202020204" pitchFamily="34" charset="0"/>
                <a:sym typeface="Impact" panose="020B0806030902050204" pitchFamily="34" charset="0"/>
              </a:rPr>
              <a:t>、行车前要调整好后视镜的位置和角度。行车中，由于车辆的行驶震动，易引起后视镜的位置和角度变化，对此应注意观察并及时调整。 　</a:t>
            </a:r>
          </a:p>
        </p:txBody>
      </p:sp>
      <p:sp>
        <p:nvSpPr>
          <p:cNvPr id="92168" name="文本框 23"/>
          <p:cNvSpPr txBox="1">
            <a:spLocks noChangeArrowheads="1"/>
          </p:cNvSpPr>
          <p:nvPr/>
        </p:nvSpPr>
        <p:spPr bwMode="auto">
          <a:xfrm>
            <a:off x="6261100" y="3059113"/>
            <a:ext cx="5540375"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en-US" altLang="zh-CN">
                <a:solidFill>
                  <a:srgbClr val="0D0D0D"/>
                </a:solidFill>
                <a:latin typeface="微软雅黑" panose="020B0503020204020204" pitchFamily="34" charset="-122"/>
                <a:ea typeface="微软雅黑" panose="020B0503020204020204" pitchFamily="34" charset="-122"/>
                <a:cs typeface="Arial" panose="020B0604020202020204" pitchFamily="34" charset="0"/>
                <a:sym typeface="Impact" panose="020B0806030902050204" pitchFamily="34" charset="0"/>
              </a:rPr>
              <a:t>2</a:t>
            </a:r>
            <a:r>
              <a:rPr lang="zh-CN" altLang="en-US">
                <a:solidFill>
                  <a:srgbClr val="0D0D0D"/>
                </a:solidFill>
                <a:latin typeface="微软雅黑" panose="020B0503020204020204" pitchFamily="34" charset="-122"/>
                <a:ea typeface="微软雅黑" panose="020B0503020204020204" pitchFamily="34" charset="-122"/>
                <a:cs typeface="Arial" panose="020B0604020202020204" pitchFamily="34" charset="0"/>
                <a:sym typeface="Impact" panose="020B0806030902050204" pitchFamily="34" charset="0"/>
              </a:rPr>
              <a:t>、在一般道路上停车、起步、超车、转弯、调头等行驶路线将要发生变化时，要先给出相应的行车信号同时一定要注意观察后视镜，及时了解两侧和后方的交通情况，防止出现突然情况时措手不及，造成交通事故。 　</a:t>
            </a:r>
          </a:p>
        </p:txBody>
      </p:sp>
      <p:sp>
        <p:nvSpPr>
          <p:cNvPr id="92169" name="文本框 25"/>
          <p:cNvSpPr txBox="1">
            <a:spLocks noChangeArrowheads="1"/>
          </p:cNvSpPr>
          <p:nvPr/>
        </p:nvSpPr>
        <p:spPr bwMode="auto">
          <a:xfrm>
            <a:off x="6261100" y="5278438"/>
            <a:ext cx="554037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en-US" altLang="zh-CN">
                <a:solidFill>
                  <a:srgbClr val="0D0D0D"/>
                </a:solidFill>
                <a:latin typeface="微软雅黑" panose="020B0503020204020204" pitchFamily="34" charset="-122"/>
                <a:ea typeface="微软雅黑" panose="020B0503020204020204" pitchFamily="34" charset="-122"/>
                <a:cs typeface="Arial" panose="020B0604020202020204" pitchFamily="34" charset="0"/>
                <a:sym typeface="Impact" panose="020B0806030902050204" pitchFamily="34" charset="0"/>
              </a:rPr>
              <a:t>3</a:t>
            </a:r>
            <a:r>
              <a:rPr lang="zh-CN" altLang="en-US">
                <a:solidFill>
                  <a:srgbClr val="0D0D0D"/>
                </a:solidFill>
                <a:latin typeface="微软雅黑" panose="020B0503020204020204" pitchFamily="34" charset="-122"/>
                <a:ea typeface="微软雅黑" panose="020B0503020204020204" pitchFamily="34" charset="-122"/>
                <a:cs typeface="Arial" panose="020B0604020202020204" pitchFamily="34" charset="0"/>
                <a:sym typeface="Impact" panose="020B0806030902050204" pitchFamily="34" charset="0"/>
              </a:rPr>
              <a:t>、在通过集市、交叉路口等行车人较多的地方，要缓慢行进，注意观察后视镜。</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53752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5540375"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sym typeface="Impact" panose="020B0806030902050204" pitchFamily="34" charset="0"/>
              </a:rPr>
              <a:t>机动车安全</a:t>
            </a:r>
            <a:r>
              <a:rPr lang="en-US" altLang="zh-CN" dirty="0">
                <a:sym typeface="Impact" panose="020B0806030902050204" pitchFamily="34" charset="0"/>
              </a:rPr>
              <a:t>---</a:t>
            </a:r>
            <a:r>
              <a:rPr lang="zh-CN" altLang="en-US" dirty="0">
                <a:sym typeface="Impact" panose="020B0806030902050204" pitchFamily="34" charset="0"/>
              </a:rPr>
              <a:t>开车前（后视镜的应用） </a:t>
            </a:r>
          </a:p>
        </p:txBody>
      </p:sp>
      <p:pic>
        <p:nvPicPr>
          <p:cNvPr id="94214" name="图片 2"/>
          <p:cNvPicPr>
            <a:picLocks noChangeAspect="1" noChangeArrowheads="1"/>
          </p:cNvPicPr>
          <p:nvPr/>
        </p:nvPicPr>
        <p:blipFill>
          <a:blip r:embed="rId3">
            <a:extLst>
              <a:ext uri="{28A0092B-C50C-407E-A947-70E740481C1C}">
                <a14:useLocalDpi xmlns:a14="http://schemas.microsoft.com/office/drawing/2010/main" val="0"/>
              </a:ext>
            </a:extLst>
          </a:blip>
          <a:srcRect t="2" b="29173"/>
          <a:stretch>
            <a:fillRect/>
          </a:stretch>
        </p:blipFill>
        <p:spPr bwMode="auto">
          <a:xfrm>
            <a:off x="0" y="1101725"/>
            <a:ext cx="12192000"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911225" y="1714500"/>
            <a:ext cx="10369550" cy="4597400"/>
          </a:xfrm>
          <a:prstGeom prst="rect">
            <a:avLst/>
          </a:prstGeom>
          <a:solidFill>
            <a:schemeClr val="bg1">
              <a:alpha val="80000"/>
            </a:schemeClr>
          </a:solidFill>
          <a:ln>
            <a:noFill/>
          </a:ln>
          <a:effectLst>
            <a:outerShdw blurRad="241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4216" name="文本框 15"/>
          <p:cNvSpPr txBox="1">
            <a:spLocks noChangeArrowheads="1"/>
          </p:cNvSpPr>
          <p:nvPr/>
        </p:nvSpPr>
        <p:spPr bwMode="auto">
          <a:xfrm>
            <a:off x="1358900" y="2393950"/>
            <a:ext cx="947420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en-US" altLang="zh-CN">
                <a:solidFill>
                  <a:srgbClr val="0D0D0D"/>
                </a:solidFill>
                <a:latin typeface="微软雅黑" panose="020B0503020204020204" pitchFamily="34" charset="-122"/>
                <a:ea typeface="微软雅黑" panose="020B0503020204020204" pitchFamily="34" charset="-122"/>
                <a:cs typeface="Arial" panose="020B0604020202020204" pitchFamily="34" charset="0"/>
                <a:sym typeface="Impact" panose="020B0806030902050204" pitchFamily="34" charset="0"/>
              </a:rPr>
              <a:t>4</a:t>
            </a:r>
            <a:r>
              <a:rPr lang="zh-CN" altLang="en-US">
                <a:solidFill>
                  <a:srgbClr val="0D0D0D"/>
                </a:solidFill>
                <a:latin typeface="微软雅黑" panose="020B0503020204020204" pitchFamily="34" charset="-122"/>
                <a:ea typeface="微软雅黑" panose="020B0503020204020204" pitchFamily="34" charset="-122"/>
                <a:cs typeface="Arial" panose="020B0604020202020204" pitchFamily="34" charset="0"/>
                <a:sym typeface="Impact" panose="020B0806030902050204" pitchFamily="34" charset="0"/>
              </a:rPr>
              <a:t>、在通过两边有非机动车或行人的窄路、窄桥时，要减速慢行，适当注意后视镜；要和非机动车或行人保持必要的横向间距。 </a:t>
            </a:r>
          </a:p>
        </p:txBody>
      </p:sp>
      <p:sp>
        <p:nvSpPr>
          <p:cNvPr id="94217" name="文本框 16"/>
          <p:cNvSpPr txBox="1">
            <a:spLocks noChangeArrowheads="1"/>
          </p:cNvSpPr>
          <p:nvPr/>
        </p:nvSpPr>
        <p:spPr bwMode="auto">
          <a:xfrm>
            <a:off x="1358900" y="3465513"/>
            <a:ext cx="9474200"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en-US" altLang="zh-CN">
                <a:solidFill>
                  <a:srgbClr val="0D0D0D"/>
                </a:solidFill>
                <a:latin typeface="微软雅黑" panose="020B0503020204020204" pitchFamily="34" charset="-122"/>
                <a:ea typeface="微软雅黑" panose="020B0503020204020204" pitchFamily="34" charset="-122"/>
                <a:cs typeface="Arial" panose="020B0604020202020204" pitchFamily="34" charset="0"/>
                <a:sym typeface="Impact" panose="020B0806030902050204" pitchFamily="34" charset="0"/>
              </a:rPr>
              <a:t>5</a:t>
            </a:r>
            <a:r>
              <a:rPr lang="zh-CN" altLang="en-US">
                <a:solidFill>
                  <a:srgbClr val="0D0D0D"/>
                </a:solidFill>
                <a:latin typeface="微软雅黑" panose="020B0503020204020204" pitchFamily="34" charset="-122"/>
                <a:ea typeface="微软雅黑" panose="020B0503020204020204" pitchFamily="34" charset="-122"/>
                <a:cs typeface="Arial" panose="020B0604020202020204" pitchFamily="34" charset="0"/>
                <a:sym typeface="Impact" panose="020B0806030902050204" pitchFamily="34" charset="0"/>
              </a:rPr>
              <a:t>、在高等级公路上行车时，不仅要注意和前车保持必要的安全距离，还要通过后视镜观察、判断后面车辆的跟车距离，在处理情况时做到心中有数，以免发生追尾事故。 </a:t>
            </a:r>
          </a:p>
        </p:txBody>
      </p:sp>
      <p:sp>
        <p:nvSpPr>
          <p:cNvPr id="94218" name="文本框 17"/>
          <p:cNvSpPr txBox="1">
            <a:spLocks noChangeArrowheads="1"/>
          </p:cNvSpPr>
          <p:nvPr/>
        </p:nvSpPr>
        <p:spPr bwMode="auto">
          <a:xfrm>
            <a:off x="1358900" y="4535488"/>
            <a:ext cx="94742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en-US" altLang="zh-CN">
                <a:solidFill>
                  <a:srgbClr val="0D0D0D"/>
                </a:solidFill>
                <a:latin typeface="微软雅黑" panose="020B0503020204020204" pitchFamily="34" charset="-122"/>
                <a:ea typeface="微软雅黑" panose="020B0503020204020204" pitchFamily="34" charset="-122"/>
                <a:cs typeface="Arial" panose="020B0604020202020204" pitchFamily="34" charset="0"/>
                <a:sym typeface="Impact" panose="020B0806030902050204" pitchFamily="34" charset="0"/>
              </a:rPr>
              <a:t>6</a:t>
            </a:r>
            <a:r>
              <a:rPr lang="zh-CN" altLang="en-US">
                <a:solidFill>
                  <a:srgbClr val="0D0D0D"/>
                </a:solidFill>
                <a:latin typeface="微软雅黑" panose="020B0503020204020204" pitchFamily="34" charset="-122"/>
                <a:ea typeface="微软雅黑" panose="020B0503020204020204" pitchFamily="34" charset="-122"/>
                <a:cs typeface="Arial" panose="020B0604020202020204" pitchFamily="34" charset="0"/>
                <a:sym typeface="Impact" panose="020B0806030902050204" pitchFamily="34" charset="0"/>
              </a:rPr>
              <a:t>、在通过交叉路口时，交通冲突较多，要降低车速，注意观察两侧行人和车辆情况，在保证安全的前提下顺利通过。</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39401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3457575"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sym typeface="Impact" panose="020B0806030902050204" pitchFamily="34" charset="0"/>
              </a:rPr>
              <a:t>机动车安全</a:t>
            </a:r>
            <a:r>
              <a:rPr lang="en-US" altLang="zh-CN" dirty="0">
                <a:sym typeface="Impact" panose="020B0806030902050204" pitchFamily="34" charset="0"/>
              </a:rPr>
              <a:t>---</a:t>
            </a:r>
            <a:r>
              <a:rPr lang="zh-CN" altLang="en-US" dirty="0">
                <a:sym typeface="Impact" panose="020B0806030902050204" pitchFamily="34" charset="0"/>
              </a:rPr>
              <a:t>开车时</a:t>
            </a:r>
          </a:p>
        </p:txBody>
      </p:sp>
      <p:sp>
        <p:nvSpPr>
          <p:cNvPr id="96262" name="文本框 12"/>
          <p:cNvSpPr txBox="1">
            <a:spLocks noChangeArrowheads="1"/>
          </p:cNvSpPr>
          <p:nvPr/>
        </p:nvSpPr>
        <p:spPr bwMode="auto">
          <a:xfrm>
            <a:off x="774700" y="1644650"/>
            <a:ext cx="10655300"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630" indent="-34163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切勿酒后驾车</a:t>
            </a:r>
            <a:endParaRPr lang="en-US" altLang="zh-CN">
              <a:latin typeface="Impact" panose="020B0806030902050204" pitchFamily="34" charset="0"/>
              <a:ea typeface="方正正中黑简体"/>
              <a:cs typeface="方正正中黑简体"/>
              <a:sym typeface="Impact" panose="020B0806030902050204" pitchFamily="34" charset="0"/>
            </a:endParaRP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切勿疲劳开车，连续驾车超过</a:t>
            </a:r>
            <a:r>
              <a:rPr lang="en-US" altLang="zh-CN">
                <a:latin typeface="Impact" panose="020B0806030902050204" pitchFamily="34" charset="0"/>
                <a:ea typeface="方正正中黑简体"/>
                <a:cs typeface="方正正中黑简体"/>
                <a:sym typeface="Impact" panose="020B0806030902050204" pitchFamily="34" charset="0"/>
              </a:rPr>
              <a:t>4</a:t>
            </a:r>
            <a:r>
              <a:rPr lang="zh-CN" altLang="en-US">
                <a:latin typeface="Impact" panose="020B0806030902050204" pitchFamily="34" charset="0"/>
                <a:ea typeface="方正正中黑简体"/>
                <a:cs typeface="方正正中黑简体"/>
                <a:sym typeface="Impact" panose="020B0806030902050204" pitchFamily="34" charset="0"/>
              </a:rPr>
              <a:t>小时的，应停车休息</a:t>
            </a:r>
            <a:r>
              <a:rPr lang="en-US" altLang="zh-CN">
                <a:latin typeface="Impact" panose="020B0806030902050204" pitchFamily="34" charset="0"/>
                <a:ea typeface="方正正中黑简体"/>
                <a:cs typeface="方正正中黑简体"/>
                <a:sym typeface="Impact" panose="020B0806030902050204" pitchFamily="34" charset="0"/>
              </a:rPr>
              <a:t>20</a:t>
            </a:r>
            <a:r>
              <a:rPr lang="zh-CN" altLang="en-US">
                <a:latin typeface="Impact" panose="020B0806030902050204" pitchFamily="34" charset="0"/>
                <a:ea typeface="方正正中黑简体"/>
                <a:cs typeface="方正正中黑简体"/>
                <a:sym typeface="Impact" panose="020B0806030902050204" pitchFamily="34" charset="0"/>
              </a:rPr>
              <a:t>分钟以上，全天开车时间控制在</a:t>
            </a:r>
            <a:r>
              <a:rPr lang="en-US" altLang="zh-CN">
                <a:latin typeface="Impact" panose="020B0806030902050204" pitchFamily="34" charset="0"/>
                <a:ea typeface="方正正中黑简体"/>
                <a:cs typeface="方正正中黑简体"/>
                <a:sym typeface="Impact" panose="020B0806030902050204" pitchFamily="34" charset="0"/>
              </a:rPr>
              <a:t>8</a:t>
            </a:r>
            <a:r>
              <a:rPr lang="zh-CN" altLang="en-US">
                <a:latin typeface="Impact" panose="020B0806030902050204" pitchFamily="34" charset="0"/>
                <a:ea typeface="方正正中黑简体"/>
                <a:cs typeface="方正正中黑简体"/>
                <a:sym typeface="Impact" panose="020B0806030902050204" pitchFamily="34" charset="0"/>
              </a:rPr>
              <a:t>小时以内</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驾车时不要拨打接听手机、观看车载电视等妨碍安全驾驶的行为；</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摩托车驾驶人及乘坐人员应当按规定戴安全头盔。</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儿童乘车不要坐前排，儿童应乘车坐后排，有条件的要配备儿童专用安全坐椅</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正确选择行车道，不占用非机动车道，不随意变更车道，严禁跨越双黄线行驶，变道时，留出足够的安全距离，并开启转向灯；车速不要超过限速标志、标线标明的速度，开车过程中，避免吃东西。  </a:t>
            </a:r>
            <a:endParaRPr lang="en-US" altLang="zh-CN">
              <a:latin typeface="Impact" panose="020B0806030902050204" pitchFamily="34" charset="0"/>
              <a:ea typeface="方正正中黑简体"/>
              <a:cs typeface="方正正中黑简体"/>
              <a:sym typeface="Impact" panose="020B0806030902050204" pitchFamily="34" charset="0"/>
            </a:endParaRP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开车时要尽量随大流，切勿特立“毒”行。</a:t>
            </a:r>
          </a:p>
          <a:p>
            <a:pPr eaLnBrk="1" hangingPunct="1">
              <a:lnSpc>
                <a:spcPct val="150000"/>
              </a:lnSpc>
              <a:buClr>
                <a:srgbClr val="F23633"/>
              </a:buClr>
              <a:buFont typeface="Wingdings" panose="05000000000000000000" pitchFamily="2" charset="2"/>
              <a:buChar char="Ø"/>
            </a:pPr>
            <a:r>
              <a:rPr lang="zh-CN" altLang="en-US">
                <a:latin typeface="Impact" panose="020B0806030902050204" pitchFamily="34" charset="0"/>
                <a:ea typeface="方正正中黑简体"/>
                <a:cs typeface="方正正中黑简体"/>
                <a:sym typeface="Impact" panose="020B0806030902050204" pitchFamily="34" charset="0"/>
              </a:rPr>
              <a:t>开车时尽量减少变道。</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39401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3457575"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sym typeface="Impact" panose="020B0806030902050204" pitchFamily="34" charset="0"/>
              </a:rPr>
              <a:t>机动车安全</a:t>
            </a:r>
            <a:r>
              <a:rPr lang="en-US" altLang="zh-CN" dirty="0">
                <a:sym typeface="Impact" panose="020B0806030902050204" pitchFamily="34" charset="0"/>
              </a:rPr>
              <a:t>---</a:t>
            </a:r>
            <a:r>
              <a:rPr lang="zh-CN" altLang="en-US" dirty="0">
                <a:sym typeface="Impact" panose="020B0806030902050204" pitchFamily="34" charset="0"/>
              </a:rPr>
              <a:t>开车时</a:t>
            </a:r>
          </a:p>
        </p:txBody>
      </p:sp>
      <p:pic>
        <p:nvPicPr>
          <p:cNvPr id="98310" name="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25" y="1633538"/>
            <a:ext cx="9802813"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1" name="文本框 8"/>
          <p:cNvSpPr txBox="1">
            <a:spLocks noChangeArrowheads="1"/>
          </p:cNvSpPr>
          <p:nvPr/>
        </p:nvSpPr>
        <p:spPr bwMode="auto">
          <a:xfrm>
            <a:off x="4203700" y="1227138"/>
            <a:ext cx="3784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1">
                <a:solidFill>
                  <a:srgbClr val="F23633"/>
                </a:solidFill>
                <a:latin typeface="微软雅黑" panose="020B0503020204020204" pitchFamily="34" charset="-122"/>
                <a:ea typeface="微软雅黑" panose="020B0503020204020204" pitchFamily="34" charset="-122"/>
              </a:rPr>
              <a:t>你有以下行为吗？</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49053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4905375"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sym typeface="Impact" panose="020B0806030902050204" pitchFamily="34" charset="0"/>
              </a:rPr>
              <a:t>机动车安全</a:t>
            </a:r>
            <a:r>
              <a:rPr lang="en-US" altLang="zh-CN" dirty="0">
                <a:sym typeface="Impact" panose="020B0806030902050204" pitchFamily="34" charset="0"/>
              </a:rPr>
              <a:t>---</a:t>
            </a:r>
            <a:r>
              <a:rPr lang="zh-CN" altLang="en-US" dirty="0">
                <a:sym typeface="Impact" panose="020B0806030902050204" pitchFamily="34" charset="0"/>
              </a:rPr>
              <a:t>开车时（行车盲区） </a:t>
            </a:r>
          </a:p>
        </p:txBody>
      </p:sp>
      <p:sp>
        <p:nvSpPr>
          <p:cNvPr id="100358" name="文本框 10"/>
          <p:cNvSpPr txBox="1">
            <a:spLocks noChangeArrowheads="1"/>
          </p:cNvSpPr>
          <p:nvPr/>
        </p:nvSpPr>
        <p:spPr bwMode="auto">
          <a:xfrm>
            <a:off x="766763" y="1428750"/>
            <a:ext cx="8440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Clr>
                <a:schemeClr val="hlink"/>
              </a:buClr>
              <a:buSzPct val="75000"/>
            </a:pPr>
            <a:r>
              <a:rPr lang="zh-CN" altLang="en-US" b="1">
                <a:solidFill>
                  <a:srgbClr val="F23633"/>
                </a:solidFill>
                <a:latin typeface="Impact" panose="020B0806030902050204" pitchFamily="34" charset="0"/>
                <a:ea typeface="方正正中黑简体"/>
                <a:cs typeface="方正正中黑简体"/>
                <a:sym typeface="Impact" panose="020B0806030902050204" pitchFamily="34" charset="0"/>
              </a:rPr>
              <a:t>所谓汽车盲区，</a:t>
            </a:r>
            <a:r>
              <a:rPr lang="zh-CN" altLang="en-US">
                <a:solidFill>
                  <a:srgbClr val="F23633"/>
                </a:solidFill>
                <a:latin typeface="Impact" panose="020B0806030902050204" pitchFamily="34" charset="0"/>
                <a:ea typeface="方正正中黑简体"/>
                <a:cs typeface="方正正中黑简体"/>
                <a:sym typeface="Impact" panose="020B0806030902050204" pitchFamily="34" charset="0"/>
              </a:rPr>
              <a:t>是指驾驶员的视力范围内，因汽车内外物体的障碍而看不到的地方。</a:t>
            </a:r>
          </a:p>
        </p:txBody>
      </p:sp>
      <p:sp>
        <p:nvSpPr>
          <p:cNvPr id="100359" name="文本框 12"/>
          <p:cNvSpPr txBox="1">
            <a:spLocks noChangeArrowheads="1"/>
          </p:cNvSpPr>
          <p:nvPr/>
        </p:nvSpPr>
        <p:spPr bwMode="auto">
          <a:xfrm>
            <a:off x="774700" y="2324100"/>
            <a:ext cx="105664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en-US" altLang="zh-CN">
                <a:latin typeface="微软雅黑" panose="020B0503020204020204" pitchFamily="34" charset="-122"/>
                <a:ea typeface="微软雅黑" panose="020B0503020204020204" pitchFamily="34" charset="-122"/>
                <a:sym typeface="Impact" panose="020B0806030902050204" pitchFamily="34" charset="0"/>
              </a:rPr>
              <a:t>2011</a:t>
            </a:r>
            <a:r>
              <a:rPr lang="zh-CN" altLang="en-US">
                <a:latin typeface="微软雅黑" panose="020B0503020204020204" pitchFamily="34" charset="-122"/>
                <a:ea typeface="微软雅黑" panose="020B0503020204020204" pitchFamily="34" charset="-122"/>
                <a:sym typeface="Impact" panose="020B0806030902050204" pitchFamily="34" charset="0"/>
              </a:rPr>
              <a:t>年</a:t>
            </a:r>
            <a:r>
              <a:rPr lang="en-US" altLang="zh-CN">
                <a:latin typeface="微软雅黑" panose="020B0503020204020204" pitchFamily="34" charset="-122"/>
                <a:ea typeface="微软雅黑" panose="020B0503020204020204" pitchFamily="34" charset="-122"/>
                <a:sym typeface="Impact" panose="020B0806030902050204" pitchFamily="34" charset="0"/>
              </a:rPr>
              <a:t>12</a:t>
            </a:r>
            <a:r>
              <a:rPr lang="zh-CN" altLang="en-US">
                <a:latin typeface="微软雅黑" panose="020B0503020204020204" pitchFamily="34" charset="-122"/>
                <a:ea typeface="微软雅黑" panose="020B0503020204020204" pitchFamily="34" charset="-122"/>
                <a:sym typeface="Impact" panose="020B0806030902050204" pitchFamily="34" charset="0"/>
              </a:rPr>
              <a:t>月</a:t>
            </a:r>
            <a:r>
              <a:rPr lang="en-US" altLang="zh-CN">
                <a:latin typeface="微软雅黑" panose="020B0503020204020204" pitchFamily="34" charset="-122"/>
                <a:ea typeface="微软雅黑" panose="020B0503020204020204" pitchFamily="34" charset="-122"/>
                <a:sym typeface="Impact" panose="020B0806030902050204" pitchFamily="34" charset="0"/>
              </a:rPr>
              <a:t>9</a:t>
            </a:r>
            <a:r>
              <a:rPr lang="zh-CN" altLang="en-US">
                <a:latin typeface="微软雅黑" panose="020B0503020204020204" pitchFamily="34" charset="-122"/>
                <a:ea typeface="微软雅黑" panose="020B0503020204020204" pitchFamily="34" charset="-122"/>
                <a:sym typeface="Impact" panose="020B0806030902050204" pitchFamily="34" charset="0"/>
              </a:rPr>
              <a:t>日上午，温州市区发生一起交通事故，一辆越野车转弯后前行时，不慎将蹲在地上的一名五岁小女孩卷入车底，所幸十多名路人合力抬起车辆，才将小女孩救出。这起事故的“主凶”，便是令无数驾驶员闻之色变的“汽车盲区”。</a:t>
            </a:r>
          </a:p>
        </p:txBody>
      </p:sp>
      <p:pic>
        <p:nvPicPr>
          <p:cNvPr id="16" name="Picture 7" descr="C:\Downloads\pic\111216072950175.jpg"/>
          <p:cNvPicPr>
            <a:picLocks noChangeAspect="1" noChangeArrowheads="1"/>
          </p:cNvPicPr>
          <p:nvPr/>
        </p:nvPicPr>
        <p:blipFill rotWithShape="1">
          <a:blip r:embed="rId3"/>
          <a:srcRect r="49693"/>
          <a:stretch>
            <a:fillRect/>
          </a:stretch>
        </p:blipFill>
        <p:spPr bwMode="auto">
          <a:xfrm>
            <a:off x="1789113" y="4138613"/>
            <a:ext cx="2846387" cy="2163762"/>
          </a:xfrm>
          <a:prstGeom prst="rect">
            <a:avLst/>
          </a:prstGeom>
          <a:ln>
            <a:noFill/>
          </a:ln>
          <a:effectLst>
            <a:outerShdw blurRad="292100" dist="139700" dir="2700000" algn="tl" rotWithShape="0">
              <a:srgbClr val="333333">
                <a:alpha val="65000"/>
              </a:srgbClr>
            </a:outerShdw>
          </a:effectLst>
        </p:spPr>
      </p:pic>
      <p:pic>
        <p:nvPicPr>
          <p:cNvPr id="17" name="Picture 7" descr="C:\Downloads\pic\111216072950175.jpg"/>
          <p:cNvPicPr>
            <a:picLocks noChangeAspect="1" noChangeArrowheads="1"/>
          </p:cNvPicPr>
          <p:nvPr/>
        </p:nvPicPr>
        <p:blipFill rotWithShape="1">
          <a:blip r:embed="rId3"/>
          <a:srcRect l="49632"/>
          <a:stretch>
            <a:fillRect/>
          </a:stretch>
        </p:blipFill>
        <p:spPr bwMode="auto">
          <a:xfrm>
            <a:off x="7023100" y="4138613"/>
            <a:ext cx="2849563" cy="2163762"/>
          </a:xfrm>
          <a:prstGeom prst="rect">
            <a:avLst/>
          </a:prstGeom>
          <a:ln>
            <a:noFill/>
          </a:ln>
          <a:effectLst>
            <a:outerShdw blurRad="292100" dist="139700" dir="2700000" algn="tl" rotWithShape="0">
              <a:srgbClr val="333333">
                <a:alpha val="65000"/>
              </a:srgbClr>
            </a:outerShdw>
          </a:effectLst>
        </p:spPr>
      </p:pic>
      <p:sp>
        <p:nvSpPr>
          <p:cNvPr id="4" name="文本框 3"/>
          <p:cNvSpPr txBox="1"/>
          <p:nvPr/>
        </p:nvSpPr>
        <p:spPr>
          <a:xfrm>
            <a:off x="9138920" y="83820"/>
            <a:ext cx="2934335" cy="306705"/>
          </a:xfrm>
          <a:prstGeom prst="rect">
            <a:avLst/>
          </a:prstGeom>
          <a:noFill/>
        </p:spPr>
        <p:txBody>
          <a:bodyPr wrap="square" rtlCol="0" anchor="t">
            <a:spAutoFit/>
          </a:bodyPr>
          <a:lstStyle/>
          <a:p>
            <a:r>
              <a:rPr lang="zh-CN" altLang="en-US" sz="1400">
                <a:solidFill>
                  <a:srgbClr val="F8F8F8"/>
                </a:solidFill>
              </a:rPr>
              <a:t>免费资料关注公众号:安全生产管理</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49053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4905375"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sym typeface="Impact" panose="020B0806030902050204" pitchFamily="34" charset="0"/>
              </a:rPr>
              <a:t>机动车安全</a:t>
            </a:r>
            <a:r>
              <a:rPr lang="en-US" altLang="zh-CN" dirty="0">
                <a:sym typeface="Impact" panose="020B0806030902050204" pitchFamily="34" charset="0"/>
              </a:rPr>
              <a:t>---</a:t>
            </a:r>
            <a:r>
              <a:rPr lang="zh-CN" altLang="en-US" dirty="0">
                <a:sym typeface="Impact" panose="020B0806030902050204" pitchFamily="34" charset="0"/>
              </a:rPr>
              <a:t>开车时（行车盲区） </a:t>
            </a:r>
          </a:p>
        </p:txBody>
      </p:sp>
      <p:sp>
        <p:nvSpPr>
          <p:cNvPr id="102406" name="矩形 18"/>
          <p:cNvSpPr>
            <a:spLocks noChangeArrowheads="1"/>
          </p:cNvSpPr>
          <p:nvPr/>
        </p:nvSpPr>
        <p:spPr bwMode="auto">
          <a:xfrm>
            <a:off x="766763" y="3121025"/>
            <a:ext cx="2552700" cy="585788"/>
          </a:xfrm>
          <a:prstGeom prst="rect">
            <a:avLst/>
          </a:prstGeom>
          <a:solidFill>
            <a:srgbClr val="F23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1">
                <a:solidFill>
                  <a:schemeClr val="bg1"/>
                </a:solidFill>
                <a:latin typeface="Impact" panose="020B0806030902050204" pitchFamily="34" charset="0"/>
                <a:ea typeface="方正正中黑简体"/>
                <a:cs typeface="方正正中黑简体"/>
                <a:sym typeface="Impact" panose="020B0806030902050204" pitchFamily="34" charset="0"/>
              </a:rPr>
              <a:t>山路盲区</a:t>
            </a:r>
            <a:endParaRPr lang="zh-CN" altLang="en-US" sz="1600">
              <a:solidFill>
                <a:schemeClr val="bg1"/>
              </a:solidFill>
              <a:latin typeface="Impact" panose="020B0806030902050204" pitchFamily="34" charset="0"/>
              <a:ea typeface="方正正中黑简体"/>
              <a:cs typeface="方正正中黑简体"/>
              <a:sym typeface="Impact" panose="020B0806030902050204" pitchFamily="34" charset="0"/>
            </a:endParaRPr>
          </a:p>
          <a:p>
            <a:pPr algn="ctr" eaLnBrk="1" hangingPunct="1"/>
            <a:r>
              <a:rPr lang="zh-CN" altLang="en-US" sz="1600" b="1">
                <a:solidFill>
                  <a:schemeClr val="bg1"/>
                </a:solidFill>
                <a:latin typeface="Impact" panose="020B0806030902050204" pitchFamily="34" charset="0"/>
                <a:ea typeface="方正正中黑简体"/>
                <a:cs typeface="方正正中黑简体"/>
                <a:sym typeface="Impact" panose="020B0806030902050204" pitchFamily="34" charset="0"/>
              </a:rPr>
              <a:t>山道多弯，盲区频现</a:t>
            </a:r>
            <a:endParaRPr lang="zh-CN" altLang="en-US" sz="1600">
              <a:solidFill>
                <a:schemeClr val="bg1"/>
              </a:solidFill>
              <a:latin typeface="Impact" panose="020B0806030902050204" pitchFamily="34" charset="0"/>
              <a:ea typeface="方正正中黑简体"/>
              <a:cs typeface="方正正中黑简体"/>
              <a:sym typeface="Impact" panose="020B0806030902050204" pitchFamily="34" charset="0"/>
            </a:endParaRPr>
          </a:p>
        </p:txBody>
      </p:sp>
      <p:pic>
        <p:nvPicPr>
          <p:cNvPr id="20" name="Picture 2" descr="C:\Downloads\pic\325F46E72AFA2F610443D604BE95586D.jpg"/>
          <p:cNvPicPr>
            <a:picLocks noChangeAspect="1" noChangeArrowheads="1"/>
          </p:cNvPicPr>
          <p:nvPr/>
        </p:nvPicPr>
        <p:blipFill rotWithShape="1">
          <a:blip r:embed="rId3"/>
          <a:srcRect l="1972"/>
          <a:stretch>
            <a:fillRect/>
          </a:stretch>
        </p:blipFill>
        <p:spPr bwMode="auto">
          <a:xfrm>
            <a:off x="775180" y="1381438"/>
            <a:ext cx="2552336" cy="1645715"/>
          </a:xfrm>
          <a:prstGeom prst="roundRect">
            <a:avLst>
              <a:gd name="adj" fmla="val 0"/>
            </a:avLst>
          </a:prstGeom>
          <a:solidFill>
            <a:srgbClr val="FFFFFF">
              <a:shade val="85000"/>
            </a:srgbClr>
          </a:solidFill>
          <a:ln>
            <a:noFill/>
          </a:ln>
          <a:effectLst/>
        </p:spPr>
      </p:pic>
      <p:sp>
        <p:nvSpPr>
          <p:cNvPr id="102408" name="矩形 21"/>
          <p:cNvSpPr>
            <a:spLocks noChangeArrowheads="1"/>
          </p:cNvSpPr>
          <p:nvPr/>
        </p:nvSpPr>
        <p:spPr bwMode="auto">
          <a:xfrm>
            <a:off x="3602038" y="3121025"/>
            <a:ext cx="2608262" cy="585788"/>
          </a:xfrm>
          <a:prstGeom prst="rect">
            <a:avLst/>
          </a:prstGeom>
          <a:solidFill>
            <a:srgbClr val="F23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1">
                <a:solidFill>
                  <a:schemeClr val="bg1"/>
                </a:solidFill>
                <a:latin typeface="Impact" panose="020B0806030902050204" pitchFamily="34" charset="0"/>
                <a:ea typeface="方正正中黑简体"/>
                <a:cs typeface="方正正中黑简体"/>
                <a:sym typeface="Impact" panose="020B0806030902050204" pitchFamily="34" charset="0"/>
              </a:rPr>
              <a:t>光线盲区</a:t>
            </a:r>
          </a:p>
          <a:p>
            <a:pPr algn="ctr" eaLnBrk="1" hangingPunct="1"/>
            <a:r>
              <a:rPr lang="zh-CN" altLang="en-US" sz="1600" b="1">
                <a:solidFill>
                  <a:schemeClr val="bg1"/>
                </a:solidFill>
                <a:latin typeface="Impact" panose="020B0806030902050204" pitchFamily="34" charset="0"/>
                <a:ea typeface="方正正中黑简体"/>
                <a:cs typeface="方正正中黑简体"/>
                <a:sym typeface="Impact" panose="020B0806030902050204" pitchFamily="34" charset="0"/>
              </a:rPr>
              <a:t>出隧道不要跟车太近</a:t>
            </a:r>
          </a:p>
        </p:txBody>
      </p:sp>
      <p:pic>
        <p:nvPicPr>
          <p:cNvPr id="102409" name="Picture 3" descr="C:\Downloads\pic\82CFDE67737C41FFA156A21EDBB6D1A1.jpg"/>
          <p:cNvPicPr>
            <a:picLocks noChangeAspect="1" noChangeArrowheads="1"/>
          </p:cNvPicPr>
          <p:nvPr/>
        </p:nvPicPr>
        <p:blipFill>
          <a:blip r:embed="rId4">
            <a:extLst>
              <a:ext uri="{28A0092B-C50C-407E-A947-70E740481C1C}">
                <a14:useLocalDpi xmlns:a14="http://schemas.microsoft.com/office/drawing/2010/main" val="0"/>
              </a:ext>
            </a:extLst>
          </a:blip>
          <a:srcRect l="1733" t="3307" r="-2"/>
          <a:stretch>
            <a:fillRect/>
          </a:stretch>
        </p:blipFill>
        <p:spPr bwMode="auto">
          <a:xfrm>
            <a:off x="3602038" y="1381125"/>
            <a:ext cx="2608262"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0" name="TextBox 20"/>
          <p:cNvSpPr txBox="1">
            <a:spLocks noChangeArrowheads="1"/>
          </p:cNvSpPr>
          <p:nvPr/>
        </p:nvSpPr>
        <p:spPr bwMode="auto">
          <a:xfrm>
            <a:off x="6378575" y="3121025"/>
            <a:ext cx="2212975" cy="585788"/>
          </a:xfrm>
          <a:prstGeom prst="rect">
            <a:avLst/>
          </a:prstGeom>
          <a:solidFill>
            <a:srgbClr val="F23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600" b="1">
                <a:solidFill>
                  <a:schemeClr val="bg1"/>
                </a:solidFill>
                <a:latin typeface="Impact" panose="020B0806030902050204" pitchFamily="34" charset="0"/>
                <a:ea typeface="方正正中黑简体"/>
                <a:cs typeface="方正正中黑简体"/>
                <a:sym typeface="Impact" panose="020B0806030902050204" pitchFamily="34" charset="0"/>
              </a:rPr>
              <a:t>A</a:t>
            </a:r>
            <a:r>
              <a:rPr lang="zh-CN" altLang="en-US" sz="1600" b="1">
                <a:solidFill>
                  <a:schemeClr val="bg1"/>
                </a:solidFill>
                <a:latin typeface="Impact" panose="020B0806030902050204" pitchFamily="34" charset="0"/>
                <a:ea typeface="方正正中黑简体"/>
                <a:cs typeface="方正正中黑简体"/>
                <a:sym typeface="Impact" panose="020B0806030902050204" pitchFamily="34" charset="0"/>
              </a:rPr>
              <a:t>柱盲区</a:t>
            </a:r>
          </a:p>
          <a:p>
            <a:pPr algn="ctr" eaLnBrk="1" hangingPunct="1"/>
            <a:r>
              <a:rPr lang="zh-CN" altLang="en-US" sz="1600" b="1">
                <a:solidFill>
                  <a:schemeClr val="bg1"/>
                </a:solidFill>
                <a:latin typeface="Impact" panose="020B0806030902050204" pitchFamily="34" charset="0"/>
                <a:ea typeface="方正正中黑简体"/>
                <a:cs typeface="方正正中黑简体"/>
                <a:sym typeface="Impact" panose="020B0806030902050204" pitchFamily="34" charset="0"/>
              </a:rPr>
              <a:t>多看慢速可避免</a:t>
            </a:r>
          </a:p>
        </p:txBody>
      </p:sp>
      <p:pic>
        <p:nvPicPr>
          <p:cNvPr id="102411" name="Picture 8" descr="C:\Downloads\pic\78A92B23B26A061718FD54A6460F5D4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8575" y="1381125"/>
            <a:ext cx="22129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2" name="矩形 27"/>
          <p:cNvSpPr>
            <a:spLocks noChangeArrowheads="1"/>
          </p:cNvSpPr>
          <p:nvPr/>
        </p:nvSpPr>
        <p:spPr bwMode="auto">
          <a:xfrm>
            <a:off x="8977313" y="3121025"/>
            <a:ext cx="2357437" cy="585788"/>
          </a:xfrm>
          <a:prstGeom prst="rect">
            <a:avLst/>
          </a:prstGeom>
          <a:solidFill>
            <a:srgbClr val="F23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1">
                <a:solidFill>
                  <a:schemeClr val="bg1"/>
                </a:solidFill>
                <a:latin typeface="Impact" panose="020B0806030902050204" pitchFamily="34" charset="0"/>
                <a:ea typeface="方正正中黑简体"/>
                <a:cs typeface="方正正中黑简体"/>
                <a:sym typeface="Impact" panose="020B0806030902050204" pitchFamily="34" charset="0"/>
              </a:rPr>
              <a:t>内轮差盲区：</a:t>
            </a:r>
          </a:p>
          <a:p>
            <a:pPr algn="ctr" eaLnBrk="1" hangingPunct="1"/>
            <a:r>
              <a:rPr lang="zh-CN" altLang="en-US" sz="1600" b="1">
                <a:solidFill>
                  <a:schemeClr val="bg1"/>
                </a:solidFill>
                <a:latin typeface="Impact" panose="020B0806030902050204" pitchFamily="34" charset="0"/>
                <a:ea typeface="方正正中黑简体"/>
                <a:cs typeface="方正正中黑简体"/>
                <a:sym typeface="Impact" panose="020B0806030902050204" pitchFamily="34" charset="0"/>
              </a:rPr>
              <a:t>遇大货车最好避开</a:t>
            </a:r>
            <a:r>
              <a:rPr lang="en-US" altLang="zh-CN" sz="1600" b="1">
                <a:solidFill>
                  <a:schemeClr val="bg1"/>
                </a:solidFill>
                <a:latin typeface="Impact" panose="020B0806030902050204" pitchFamily="34" charset="0"/>
                <a:ea typeface="方正正中黑简体"/>
                <a:cs typeface="方正正中黑简体"/>
                <a:sym typeface="Impact" panose="020B0806030902050204" pitchFamily="34" charset="0"/>
              </a:rPr>
              <a:t>2</a:t>
            </a:r>
            <a:r>
              <a:rPr lang="zh-CN" altLang="en-US" sz="1600" b="1">
                <a:solidFill>
                  <a:schemeClr val="bg1"/>
                </a:solidFill>
                <a:latin typeface="Impact" panose="020B0806030902050204" pitchFamily="34" charset="0"/>
                <a:ea typeface="方正正中黑简体"/>
                <a:cs typeface="方正正中黑简体"/>
                <a:sym typeface="Impact" panose="020B0806030902050204" pitchFamily="34" charset="0"/>
              </a:rPr>
              <a:t>米外</a:t>
            </a:r>
          </a:p>
        </p:txBody>
      </p:sp>
      <p:pic>
        <p:nvPicPr>
          <p:cNvPr id="102413" name="Picture 9" descr="C:\Downloads\pic\B06ED99A0B0285F795458FC24CE38D3D.jpg"/>
          <p:cNvPicPr>
            <a:picLocks noChangeAspect="1" noChangeArrowheads="1"/>
          </p:cNvPicPr>
          <p:nvPr/>
        </p:nvPicPr>
        <p:blipFill>
          <a:blip r:embed="rId6">
            <a:extLst>
              <a:ext uri="{28A0092B-C50C-407E-A947-70E740481C1C}">
                <a14:useLocalDpi xmlns:a14="http://schemas.microsoft.com/office/drawing/2010/main" val="0"/>
              </a:ext>
            </a:extLst>
          </a:blip>
          <a:srcRect r="4842" b="6844"/>
          <a:stretch>
            <a:fillRect/>
          </a:stretch>
        </p:blipFill>
        <p:spPr bwMode="auto">
          <a:xfrm>
            <a:off x="8977313" y="1381125"/>
            <a:ext cx="2357437"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4" name="矩形 30"/>
          <p:cNvSpPr>
            <a:spLocks noChangeArrowheads="1"/>
          </p:cNvSpPr>
          <p:nvPr/>
        </p:nvSpPr>
        <p:spPr bwMode="auto">
          <a:xfrm>
            <a:off x="2759075" y="5905500"/>
            <a:ext cx="2552700" cy="584200"/>
          </a:xfrm>
          <a:prstGeom prst="rect">
            <a:avLst/>
          </a:prstGeom>
          <a:solidFill>
            <a:srgbClr val="F23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1">
                <a:solidFill>
                  <a:schemeClr val="bg1"/>
                </a:solidFill>
                <a:latin typeface="Impact" panose="020B0806030902050204" pitchFamily="34" charset="0"/>
                <a:ea typeface="方正正中黑简体"/>
                <a:cs typeface="方正正中黑简体"/>
                <a:sym typeface="Impact" panose="020B0806030902050204" pitchFamily="34" charset="0"/>
              </a:rPr>
              <a:t>超车盲区：</a:t>
            </a:r>
          </a:p>
          <a:p>
            <a:pPr algn="ctr" eaLnBrk="1" hangingPunct="1"/>
            <a:r>
              <a:rPr lang="zh-CN" altLang="en-US" sz="1600" b="1">
                <a:solidFill>
                  <a:schemeClr val="bg1"/>
                </a:solidFill>
                <a:latin typeface="Impact" panose="020B0806030902050204" pitchFamily="34" charset="0"/>
                <a:ea typeface="方正正中黑简体"/>
                <a:cs typeface="方正正中黑简体"/>
                <a:sym typeface="Impact" panose="020B0806030902050204" pitchFamily="34" charset="0"/>
              </a:rPr>
              <a:t>前车突然慢速多半有险情</a:t>
            </a:r>
          </a:p>
        </p:txBody>
      </p:sp>
      <p:pic>
        <p:nvPicPr>
          <p:cNvPr id="32" name="Picture 10" descr="C:\Downloads\pic\E74A79EFECFAF6BAFF8B3A1A69E1CD6F.jpg"/>
          <p:cNvPicPr>
            <a:picLocks noChangeAspect="1" noChangeArrowheads="1"/>
          </p:cNvPicPr>
          <p:nvPr/>
        </p:nvPicPr>
        <p:blipFill>
          <a:blip r:embed="rId7"/>
          <a:srcRect/>
          <a:stretch>
            <a:fillRect/>
          </a:stretch>
        </p:blipFill>
        <p:spPr bwMode="auto">
          <a:xfrm>
            <a:off x="2759516" y="4032148"/>
            <a:ext cx="2543919" cy="1787943"/>
          </a:xfrm>
          <a:prstGeom prst="roundRect">
            <a:avLst>
              <a:gd name="adj" fmla="val 0"/>
            </a:avLst>
          </a:prstGeom>
          <a:solidFill>
            <a:srgbClr val="FFFFFF">
              <a:shade val="85000"/>
            </a:srgbClr>
          </a:solidFill>
          <a:ln>
            <a:noFill/>
          </a:ln>
          <a:effectLst/>
        </p:spPr>
      </p:pic>
      <p:sp>
        <p:nvSpPr>
          <p:cNvPr id="102416" name="矩形 33"/>
          <p:cNvSpPr>
            <a:spLocks noChangeArrowheads="1"/>
          </p:cNvSpPr>
          <p:nvPr/>
        </p:nvSpPr>
        <p:spPr bwMode="auto">
          <a:xfrm>
            <a:off x="6707188" y="5905500"/>
            <a:ext cx="2871787" cy="584200"/>
          </a:xfrm>
          <a:prstGeom prst="rect">
            <a:avLst/>
          </a:prstGeom>
          <a:solidFill>
            <a:srgbClr val="F23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1600" b="1">
                <a:solidFill>
                  <a:schemeClr val="bg1"/>
                </a:solidFill>
                <a:latin typeface="Impact" panose="020B0806030902050204" pitchFamily="34" charset="0"/>
                <a:ea typeface="方正正中黑简体"/>
                <a:cs typeface="方正正中黑简体"/>
                <a:sym typeface="Impact" panose="020B0806030902050204" pitchFamily="34" charset="0"/>
              </a:rPr>
              <a:t>后视镜盲区：</a:t>
            </a:r>
          </a:p>
          <a:p>
            <a:pPr algn="ctr" eaLnBrk="1" hangingPunct="1"/>
            <a:r>
              <a:rPr lang="zh-CN" altLang="en-US" sz="1600" b="1">
                <a:solidFill>
                  <a:schemeClr val="bg1"/>
                </a:solidFill>
                <a:latin typeface="Impact" panose="020B0806030902050204" pitchFamily="34" charset="0"/>
                <a:ea typeface="方正正中黑简体"/>
                <a:cs typeface="方正正中黑简体"/>
                <a:sym typeface="Impact" panose="020B0806030902050204" pitchFamily="34" charset="0"/>
              </a:rPr>
              <a:t>不连续变车道，多看后视镜</a:t>
            </a:r>
          </a:p>
        </p:txBody>
      </p:sp>
      <p:pic>
        <p:nvPicPr>
          <p:cNvPr id="35" name="Picture 11" descr="C:\Downloads\pic\5D09DCAA2A1EDBE6B20F840CA9384965.jpg"/>
          <p:cNvPicPr>
            <a:picLocks noChangeAspect="1" noChangeArrowheads="1"/>
          </p:cNvPicPr>
          <p:nvPr/>
        </p:nvPicPr>
        <p:blipFill rotWithShape="1">
          <a:blip r:embed="rId8"/>
          <a:srcRect l="872" b="2313"/>
          <a:stretch>
            <a:fillRect/>
          </a:stretch>
        </p:blipFill>
        <p:spPr bwMode="auto">
          <a:xfrm>
            <a:off x="6707776" y="4032148"/>
            <a:ext cx="2870430" cy="1787943"/>
          </a:xfrm>
          <a:prstGeom prst="roundRect">
            <a:avLst>
              <a:gd name="adj" fmla="val 0"/>
            </a:avLst>
          </a:prstGeom>
          <a:solidFill>
            <a:srgbClr val="FFFFFF">
              <a:shade val="85000"/>
            </a:srgbClr>
          </a:solidFill>
          <a:ln>
            <a:noFill/>
          </a:ln>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6" name="文本框 15"/>
          <p:cNvSpPr txBox="1">
            <a:spLocks noChangeArrowheads="1"/>
          </p:cNvSpPr>
          <p:nvPr/>
        </p:nvSpPr>
        <p:spPr bwMode="auto">
          <a:xfrm>
            <a:off x="1190625" y="442913"/>
            <a:ext cx="45116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1190625" y="441325"/>
            <a:ext cx="441960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t>中华人民共和国道路运输条例</a:t>
            </a:r>
          </a:p>
        </p:txBody>
      </p:sp>
      <p:graphicFrame>
        <p:nvGraphicFramePr>
          <p:cNvPr id="10" name="Group 5"/>
          <p:cNvGraphicFramePr>
            <a:graphicFrameLocks noGrp="1"/>
          </p:cNvGraphicFramePr>
          <p:nvPr>
            <p:custDataLst>
              <p:tags r:id="rId1"/>
            </p:custDataLst>
          </p:nvPr>
        </p:nvGraphicFramePr>
        <p:xfrm>
          <a:off x="695325" y="1212850"/>
          <a:ext cx="10801350" cy="5365555"/>
        </p:xfrm>
        <a:graphic>
          <a:graphicData uri="http://schemas.openxmlformats.org/drawingml/2006/table">
            <a:tbl>
              <a:tblPr/>
              <a:tblGrid>
                <a:gridCol w="818101"/>
                <a:gridCol w="1702214"/>
                <a:gridCol w="8281035"/>
              </a:tblGrid>
              <a:tr h="408536">
                <a:tc rowSpan="2">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ctr" defTabSz="914400" rtl="0" eaLnBrk="1" fontAlgn="base" latinLnBrk="0" hangingPunct="1">
                        <a:lnSpc>
                          <a:spcPct val="90000"/>
                        </a:lnSpc>
                        <a:spcBef>
                          <a:spcPct val="0"/>
                        </a:spcBef>
                        <a:spcAft>
                          <a:spcPct val="0"/>
                        </a:spcAft>
                        <a:buClr>
                          <a:schemeClr val="accent1"/>
                        </a:buClr>
                        <a:buSzPct val="80000"/>
                        <a:buFont typeface="Arial" panose="020B0604020202020204" pitchFamily="34" charset="0"/>
                        <a:buNone/>
                      </a:pPr>
                      <a:r>
                        <a:rPr kumimoji="0" lang="zh-CN" altLang="zh-CN" sz="1600" b="1" i="0" u="none" strike="noStrike" cap="none" normalizeH="0" baseline="0" dirty="0">
                          <a:ln>
                            <a:noFill/>
                          </a:ln>
                          <a:solidFill>
                            <a:srgbClr val="F23633"/>
                          </a:solidFill>
                          <a:effectLst/>
                          <a:latin typeface="宋体" panose="02010600030101010101" pitchFamily="2" charset="-122"/>
                          <a:ea typeface="微软雅黑" panose="020B0503020204020204" pitchFamily="34" charset="-122"/>
                        </a:rPr>
                        <a:t>承运人分类</a:t>
                      </a:r>
                      <a:endParaRPr kumimoji="0" lang="zh-CN" altLang="zh-CN" sz="1600" b="0" i="0" u="none" strike="noStrike" cap="none" normalizeH="0" baseline="0" dirty="0">
                        <a:ln>
                          <a:noFill/>
                        </a:ln>
                        <a:solidFill>
                          <a:srgbClr val="F23633"/>
                        </a:solidFill>
                        <a:effectLst/>
                        <a:latin typeface="Arial" panose="020B0604020202020204" pitchFamily="34" charset="0"/>
                        <a:ea typeface="微软雅黑" panose="020B0503020204020204" pitchFamily="34" charset="-122"/>
                      </a:endParaRPr>
                    </a:p>
                  </a:txBody>
                  <a:tcPr marL="91441" marR="91441"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2">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ctr" defTabSz="914400" rtl="0" eaLnBrk="1" fontAlgn="base" latinLnBrk="0" hangingPunct="1">
                        <a:lnSpc>
                          <a:spcPct val="90000"/>
                        </a:lnSpc>
                        <a:spcBef>
                          <a:spcPct val="0"/>
                        </a:spcBef>
                        <a:spcAft>
                          <a:spcPct val="0"/>
                        </a:spcAft>
                        <a:buClr>
                          <a:schemeClr val="accent1"/>
                        </a:buClr>
                        <a:buSzPct val="80000"/>
                        <a:buFont typeface="Arial" panose="020B0604020202020204" pitchFamily="34" charset="0"/>
                        <a:buNone/>
                      </a:pPr>
                      <a:r>
                        <a:rPr kumimoji="0" lang="zh-CN" altLang="zh-CN" sz="1600" b="1" i="0" u="none" strike="noStrike" cap="none" normalizeH="0" baseline="0">
                          <a:ln>
                            <a:noFill/>
                          </a:ln>
                          <a:solidFill>
                            <a:srgbClr val="F23633"/>
                          </a:solidFill>
                          <a:effectLst/>
                          <a:latin typeface="宋体" panose="02010600030101010101" pitchFamily="2" charset="-122"/>
                          <a:ea typeface="微软雅黑" panose="020B0503020204020204" pitchFamily="34" charset="-122"/>
                        </a:rPr>
                        <a:t>承运人服务义务</a:t>
                      </a:r>
                      <a:endParaRPr kumimoji="0" lang="zh-CN" altLang="zh-CN" sz="1600" b="0" i="0" u="none" strike="noStrike" cap="none" normalizeH="0" baseline="0">
                        <a:ln>
                          <a:noFill/>
                        </a:ln>
                        <a:solidFill>
                          <a:srgbClr val="F23633"/>
                        </a:solidFill>
                        <a:effectLst/>
                        <a:latin typeface="Arial" panose="020B0604020202020204" pitchFamily="34" charset="0"/>
                        <a:ea typeface="微软雅黑" panose="020B0503020204020204" pitchFamily="34" charset="-122"/>
                      </a:endParaRPr>
                    </a:p>
                  </a:txBody>
                  <a:tcPr marL="91441" marR="91441"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CN"/>
                    </a:p>
                  </a:txBody>
                  <a:tcPr/>
                </a:tc>
              </a:tr>
              <a:tr h="650919">
                <a:tc vMerge="1">
                  <a:txBody>
                    <a:bodyPr/>
                    <a:lstStyle/>
                    <a:p>
                      <a:endParaRPr lang="zh-CN"/>
                    </a:p>
                  </a:txBody>
                  <a:tcPr/>
                </a:tc>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ctr" defTabSz="914400" rtl="0" eaLnBrk="1" fontAlgn="base" latinLnBrk="0" hangingPunct="1">
                        <a:lnSpc>
                          <a:spcPct val="90000"/>
                        </a:lnSpc>
                        <a:spcBef>
                          <a:spcPct val="0"/>
                        </a:spcBef>
                        <a:spcAft>
                          <a:spcPct val="0"/>
                        </a:spcAft>
                        <a:buClr>
                          <a:schemeClr val="accent1"/>
                        </a:buClr>
                        <a:buSzPct val="80000"/>
                        <a:buFont typeface="Arial" panose="020B0604020202020204" pitchFamily="34" charset="0"/>
                        <a:buNone/>
                      </a:pPr>
                      <a:r>
                        <a:rPr kumimoji="0" lang="zh-CN" altLang="zh-CN" sz="1600" b="1" i="0" u="none" strike="noStrike" cap="none" normalizeH="0" baseline="0" dirty="0">
                          <a:ln>
                            <a:noFill/>
                          </a:ln>
                          <a:solidFill>
                            <a:srgbClr val="F23633"/>
                          </a:solidFill>
                          <a:effectLst/>
                          <a:latin typeface="宋体" panose="02010600030101010101" pitchFamily="2" charset="-122"/>
                          <a:ea typeface="微软雅黑" panose="020B0503020204020204" pitchFamily="34" charset="-122"/>
                        </a:rPr>
                        <a:t>基本义务</a:t>
                      </a:r>
                      <a:endParaRPr kumimoji="0" lang="zh-CN" altLang="zh-CN" sz="1600" b="0" i="0" u="none" strike="noStrike" cap="none" normalizeH="0" baseline="0" dirty="0">
                        <a:ln>
                          <a:noFill/>
                        </a:ln>
                        <a:solidFill>
                          <a:srgbClr val="F23633"/>
                        </a:solidFill>
                        <a:effectLst/>
                        <a:latin typeface="Arial" panose="020B0604020202020204" pitchFamily="34" charset="0"/>
                        <a:ea typeface="微软雅黑" panose="020B0503020204020204" pitchFamily="34" charset="-122"/>
                      </a:endParaRPr>
                    </a:p>
                  </a:txBody>
                  <a:tcPr marL="91441" marR="91441"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l" defTabSz="914400" rtl="0" eaLnBrk="1" fontAlgn="base" latinLnBrk="0" hangingPunct="1">
                        <a:lnSpc>
                          <a:spcPct val="90000"/>
                        </a:lnSpc>
                        <a:spcBef>
                          <a:spcPct val="0"/>
                        </a:spcBef>
                        <a:spcAft>
                          <a:spcPct val="0"/>
                        </a:spcAft>
                        <a:buClr>
                          <a:schemeClr val="accent1"/>
                        </a:buClr>
                        <a:buSzPct val="80000"/>
                        <a:buFont typeface="Arial" panose="020B0604020202020204" pitchFamily="34" charset="0"/>
                        <a:buNone/>
                      </a:pPr>
                      <a:r>
                        <a:rPr kumimoji="0" lang="en-US" altLang="zh-CN" sz="1600" b="0" i="0" u="none" strike="noStrike" cap="none" normalizeH="0" baseline="0" dirty="0">
                          <a:ln>
                            <a:noFill/>
                          </a:ln>
                          <a:solidFill>
                            <a:srgbClr val="F23633"/>
                          </a:solidFill>
                          <a:effectLst/>
                          <a:latin typeface="宋体" panose="02010600030101010101" pitchFamily="2" charset="-122"/>
                          <a:ea typeface="微软雅黑" panose="020B0503020204020204" pitchFamily="34" charset="-122"/>
                        </a:rPr>
                        <a:t>- </a:t>
                      </a:r>
                      <a:r>
                        <a:rPr kumimoji="0" lang="zh-CN" altLang="en-US" sz="1600" b="0" i="0" u="none" strike="noStrike" cap="none" normalizeH="0" baseline="0" dirty="0">
                          <a:ln>
                            <a:noFill/>
                          </a:ln>
                          <a:solidFill>
                            <a:srgbClr val="F23633"/>
                          </a:solidFill>
                          <a:effectLst/>
                          <a:latin typeface="宋体" panose="02010600030101010101" pitchFamily="2" charset="-122"/>
                          <a:ea typeface="微软雅黑" panose="020B0503020204020204" pitchFamily="34" charset="-122"/>
                        </a:rPr>
                        <a:t>在约定的时间、按照约定的或通常运输的线路将旅客、或者货物安全运输到约定地点</a:t>
                      </a:r>
                      <a:endParaRPr kumimoji="0" lang="zh-CN" altLang="en-US" sz="1600" b="0" i="0" u="none" strike="noStrike" cap="none" normalizeH="0" baseline="0" dirty="0">
                        <a:ln>
                          <a:noFill/>
                        </a:ln>
                        <a:solidFill>
                          <a:srgbClr val="F23633"/>
                        </a:solidFill>
                        <a:effectLst/>
                        <a:latin typeface="Arial" panose="020B0604020202020204" pitchFamily="34" charset="0"/>
                        <a:ea typeface="微软雅黑" panose="020B0503020204020204" pitchFamily="34" charset="-122"/>
                      </a:endParaRPr>
                    </a:p>
                  </a:txBody>
                  <a:tcPr marL="91441" marR="91441"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512169">
                <a:tc rowSpan="3">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ctr" defTabSz="914400" rtl="0" eaLnBrk="1" fontAlgn="base" latinLnBrk="0" hangingPunct="1">
                        <a:lnSpc>
                          <a:spcPct val="90000"/>
                        </a:lnSpc>
                        <a:spcBef>
                          <a:spcPct val="0"/>
                        </a:spcBef>
                        <a:spcAft>
                          <a:spcPct val="0"/>
                        </a:spcAft>
                        <a:buClr>
                          <a:schemeClr val="accent1"/>
                        </a:buClr>
                        <a:buSzPct val="80000"/>
                        <a:buFont typeface="Arial" panose="020B0604020202020204" pitchFamily="34" charset="0"/>
                        <a:buNone/>
                      </a:pPr>
                      <a:r>
                        <a:rPr kumimoji="0" lang="zh-CN" altLang="zh-CN" sz="1600" b="1" i="0" u="none" strike="noStrike" cap="none" normalizeH="0" baseline="0">
                          <a:ln>
                            <a:noFill/>
                          </a:ln>
                          <a:solidFill>
                            <a:srgbClr val="F23633"/>
                          </a:solidFill>
                          <a:effectLst/>
                          <a:latin typeface="宋体" panose="02010600030101010101" pitchFamily="2" charset="-122"/>
                          <a:ea typeface="微软雅黑" panose="020B0503020204020204" pitchFamily="34" charset="-122"/>
                        </a:rPr>
                        <a:t>道路旅客运输</a:t>
                      </a:r>
                      <a:endParaRPr kumimoji="0" lang="zh-CN" altLang="zh-CN" sz="1600" b="0" i="0" u="none" strike="noStrike" cap="none" normalizeH="0" baseline="0">
                        <a:ln>
                          <a:noFill/>
                        </a:ln>
                        <a:solidFill>
                          <a:srgbClr val="F23633"/>
                        </a:solidFill>
                        <a:effectLst/>
                        <a:latin typeface="Arial" panose="020B0604020202020204" pitchFamily="34" charset="0"/>
                        <a:ea typeface="微软雅黑" panose="020B0503020204020204" pitchFamily="34" charset="-122"/>
                      </a:endParaRPr>
                    </a:p>
                  </a:txBody>
                  <a:tcPr marL="91441" marR="91441"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ctr" defTabSz="914400" rtl="0" eaLnBrk="1" fontAlgn="base" latinLnBrk="0" hangingPunct="1">
                        <a:lnSpc>
                          <a:spcPct val="90000"/>
                        </a:lnSpc>
                        <a:spcBef>
                          <a:spcPct val="0"/>
                        </a:spcBef>
                        <a:spcAft>
                          <a:spcPct val="0"/>
                        </a:spcAft>
                        <a:buClr>
                          <a:schemeClr val="accent1"/>
                        </a:buClr>
                        <a:buSzPct val="80000"/>
                        <a:buFont typeface="Arial" panose="020B0604020202020204" pitchFamily="34" charset="0"/>
                        <a:buNone/>
                      </a:pPr>
                      <a:r>
                        <a:rPr kumimoji="0" lang="zh-CN" altLang="zh-CN" sz="1600" b="1" i="0" u="none" strike="noStrike" cap="none" normalizeH="0" baseline="0" dirty="0">
                          <a:ln>
                            <a:noFill/>
                          </a:ln>
                          <a:solidFill>
                            <a:srgbClr val="F23633"/>
                          </a:solidFill>
                          <a:effectLst/>
                          <a:latin typeface="宋体" panose="02010600030101010101" pitchFamily="2" charset="-122"/>
                          <a:ea typeface="微软雅黑" panose="020B0503020204020204" pitchFamily="34" charset="-122"/>
                        </a:rPr>
                        <a:t>保证旅客</a:t>
                      </a:r>
                      <a:endParaRPr kumimoji="0" lang="zh-CN" altLang="zh-CN" sz="1600" b="0" i="0" u="none" strike="noStrike" cap="none" normalizeH="0" baseline="0" dirty="0">
                        <a:ln>
                          <a:noFill/>
                        </a:ln>
                        <a:solidFill>
                          <a:srgbClr val="F23633"/>
                        </a:solidFill>
                        <a:effectLst/>
                        <a:latin typeface="Arial" panose="020B0604020202020204" pitchFamily="34" charset="0"/>
                        <a:ea typeface="微软雅黑" panose="020B0503020204020204" pitchFamily="34" charset="-122"/>
                      </a:endParaRPr>
                    </a:p>
                    <a:p>
                      <a:pPr marL="0" marR="0" lvl="0" indent="0" algn="ctr" defTabSz="914400" rtl="0" eaLnBrk="1" fontAlgn="base" latinLnBrk="0" hangingPunct="1">
                        <a:lnSpc>
                          <a:spcPct val="90000"/>
                        </a:lnSpc>
                        <a:spcBef>
                          <a:spcPct val="0"/>
                        </a:spcBef>
                        <a:spcAft>
                          <a:spcPct val="0"/>
                        </a:spcAft>
                        <a:buClr>
                          <a:schemeClr val="accent1"/>
                        </a:buClr>
                        <a:buSzPct val="80000"/>
                        <a:buFont typeface="Arial" panose="020B0604020202020204" pitchFamily="34" charset="0"/>
                        <a:buNone/>
                      </a:pPr>
                      <a:r>
                        <a:rPr kumimoji="0" lang="zh-CN" altLang="zh-CN" sz="1600" b="1" i="0" u="none" strike="noStrike" cap="none" normalizeH="0" baseline="0" dirty="0">
                          <a:ln>
                            <a:noFill/>
                          </a:ln>
                          <a:solidFill>
                            <a:srgbClr val="F23633"/>
                          </a:solidFill>
                          <a:effectLst/>
                          <a:latin typeface="宋体" panose="02010600030101010101" pitchFamily="2" charset="-122"/>
                          <a:ea typeface="微软雅黑" panose="020B0503020204020204" pitchFamily="34" charset="-122"/>
                        </a:rPr>
                        <a:t>安全</a:t>
                      </a:r>
                      <a:endParaRPr kumimoji="0" lang="zh-CN" altLang="zh-CN" sz="1600" b="0" i="0" u="none" strike="noStrike" cap="none" normalizeH="0" baseline="0" dirty="0">
                        <a:ln>
                          <a:noFill/>
                        </a:ln>
                        <a:solidFill>
                          <a:srgbClr val="F23633"/>
                        </a:solidFill>
                        <a:effectLst/>
                        <a:latin typeface="Arial" panose="020B0604020202020204" pitchFamily="34" charset="0"/>
                        <a:ea typeface="微软雅黑" panose="020B0503020204020204" pitchFamily="34" charset="-122"/>
                      </a:endParaRPr>
                    </a:p>
                  </a:txBody>
                  <a:tcPr marL="91441" marR="91441"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l" defTabSz="914400" rtl="0" eaLnBrk="1" fontAlgn="base" latinLnBrk="0" hangingPunct="1">
                        <a:lnSpc>
                          <a:spcPct val="120000"/>
                        </a:lnSpc>
                        <a:spcBef>
                          <a:spcPct val="0"/>
                        </a:spcBef>
                        <a:spcAft>
                          <a:spcPct val="0"/>
                        </a:spcAft>
                        <a:buClr>
                          <a:schemeClr val="accent1"/>
                        </a:buClr>
                        <a:buSzPct val="80000"/>
                        <a:buFont typeface="Arial" panose="020B0604020202020204" pitchFamily="34" charset="0"/>
                        <a:buNone/>
                      </a:pPr>
                      <a:r>
                        <a:rPr kumimoji="0" lang="en-US" altLang="zh-CN" sz="1600" b="0" i="0" u="none" strike="noStrike" cap="none" normalizeH="0" baseline="0" dirty="0">
                          <a:ln>
                            <a:noFill/>
                          </a:ln>
                          <a:solidFill>
                            <a:srgbClr val="F23633"/>
                          </a:solidFill>
                          <a:effectLst/>
                          <a:latin typeface="宋体" panose="02010600030101010101" pitchFamily="2" charset="-122"/>
                          <a:ea typeface="微软雅黑" panose="020B0503020204020204" pitchFamily="34" charset="-122"/>
                        </a:rPr>
                        <a:t>- </a:t>
                      </a:r>
                      <a:r>
                        <a:rPr kumimoji="0" lang="zh-CN" altLang="en-US" sz="1600" b="0" i="0" u="none" strike="noStrike" cap="none" normalizeH="0" baseline="0" dirty="0">
                          <a:ln>
                            <a:noFill/>
                          </a:ln>
                          <a:solidFill>
                            <a:srgbClr val="F23633"/>
                          </a:solidFill>
                          <a:effectLst/>
                          <a:latin typeface="宋体" panose="02010600030101010101" pitchFamily="2" charset="-122"/>
                          <a:ea typeface="微软雅黑" panose="020B0503020204020204" pitchFamily="34" charset="-122"/>
                        </a:rPr>
                        <a:t>救助患有急病、分娩、遇险的乘客；</a:t>
                      </a:r>
                      <a:endParaRPr kumimoji="0" lang="zh-CN" altLang="en-US" sz="1600" b="0" i="0" u="none" strike="noStrike" cap="none" normalizeH="0" baseline="0" dirty="0">
                        <a:ln>
                          <a:noFill/>
                        </a:ln>
                        <a:solidFill>
                          <a:srgbClr val="F23633"/>
                        </a:solidFill>
                        <a:effectLst/>
                        <a:latin typeface="Arial" panose="020B0604020202020204" pitchFamily="34" charset="0"/>
                        <a:ea typeface="微软雅黑" panose="020B0503020204020204" pitchFamily="34" charset="-122"/>
                      </a:endParaRPr>
                    </a:p>
                    <a:p>
                      <a:pPr marL="0" marR="0" lvl="0" indent="0" algn="l" defTabSz="914400" rtl="0" eaLnBrk="1" fontAlgn="base" latinLnBrk="0" hangingPunct="1">
                        <a:lnSpc>
                          <a:spcPct val="120000"/>
                        </a:lnSpc>
                        <a:spcBef>
                          <a:spcPct val="0"/>
                        </a:spcBef>
                        <a:spcAft>
                          <a:spcPct val="0"/>
                        </a:spcAft>
                        <a:buClr>
                          <a:schemeClr val="accent1"/>
                        </a:buClr>
                        <a:buSzPct val="80000"/>
                        <a:buFont typeface="Arial" panose="020B0604020202020204" pitchFamily="34" charset="0"/>
                        <a:buNone/>
                      </a:pPr>
                      <a:r>
                        <a:rPr kumimoji="0" lang="en-US" altLang="zh-CN" sz="1600" b="0" i="0" u="none" strike="noStrike" cap="none" normalizeH="0" baseline="0" dirty="0">
                          <a:ln>
                            <a:noFill/>
                          </a:ln>
                          <a:solidFill>
                            <a:srgbClr val="F23633"/>
                          </a:solidFill>
                          <a:effectLst/>
                          <a:latin typeface="宋体" panose="02010600030101010101" pitchFamily="2" charset="-122"/>
                          <a:ea typeface="微软雅黑" panose="020B0503020204020204" pitchFamily="34" charset="-122"/>
                        </a:rPr>
                        <a:t>- </a:t>
                      </a:r>
                      <a:r>
                        <a:rPr kumimoji="0" lang="zh-CN" altLang="en-US" sz="1600" b="0" i="0" u="none" strike="noStrike" cap="none" normalizeH="0" baseline="0" dirty="0">
                          <a:ln>
                            <a:noFill/>
                          </a:ln>
                          <a:solidFill>
                            <a:srgbClr val="F23633"/>
                          </a:solidFill>
                          <a:effectLst/>
                          <a:latin typeface="宋体" panose="02010600030101010101" pitchFamily="2" charset="-122"/>
                          <a:ea typeface="微软雅黑" panose="020B0503020204020204" pitchFamily="34" charset="-122"/>
                        </a:rPr>
                        <a:t>发现旅客携带违禁危险品上车时，应将违禁物品卸下、销毁或送交有关部门；</a:t>
                      </a:r>
                      <a:endParaRPr kumimoji="0" lang="zh-CN" altLang="en-US" sz="1600" b="0" i="0" u="none" strike="noStrike" cap="none" normalizeH="0" baseline="0" dirty="0">
                        <a:ln>
                          <a:noFill/>
                        </a:ln>
                        <a:solidFill>
                          <a:srgbClr val="F23633"/>
                        </a:solidFill>
                        <a:effectLst/>
                        <a:latin typeface="Arial" panose="020B0604020202020204" pitchFamily="34" charset="0"/>
                        <a:ea typeface="微软雅黑" panose="020B0503020204020204" pitchFamily="34" charset="-122"/>
                      </a:endParaRPr>
                    </a:p>
                    <a:p>
                      <a:pPr marL="0" marR="0" lvl="0" indent="0" algn="l" defTabSz="914400" rtl="0" eaLnBrk="1" fontAlgn="base" latinLnBrk="0" hangingPunct="1">
                        <a:lnSpc>
                          <a:spcPct val="120000"/>
                        </a:lnSpc>
                        <a:spcBef>
                          <a:spcPct val="0"/>
                        </a:spcBef>
                        <a:spcAft>
                          <a:spcPct val="0"/>
                        </a:spcAft>
                        <a:buClr>
                          <a:schemeClr val="accent1"/>
                        </a:buClr>
                        <a:buSzPct val="80000"/>
                        <a:buFont typeface="Arial" panose="020B0604020202020204" pitchFamily="34" charset="0"/>
                        <a:buNone/>
                      </a:pPr>
                      <a:r>
                        <a:rPr kumimoji="0" lang="en-US" altLang="zh-CN" sz="1600" b="0" i="0" u="none" strike="noStrike" cap="none" normalizeH="0" baseline="0" dirty="0">
                          <a:ln>
                            <a:noFill/>
                          </a:ln>
                          <a:solidFill>
                            <a:srgbClr val="F23633"/>
                          </a:solidFill>
                          <a:effectLst/>
                          <a:latin typeface="宋体" panose="02010600030101010101" pitchFamily="2" charset="-122"/>
                          <a:ea typeface="微软雅黑" panose="020B0503020204020204" pitchFamily="34" charset="-122"/>
                        </a:rPr>
                        <a:t>- </a:t>
                      </a:r>
                      <a:r>
                        <a:rPr kumimoji="0" lang="zh-CN" altLang="en-US" sz="1600" b="0" i="0" u="none" strike="noStrike" cap="none" normalizeH="0" baseline="0" dirty="0">
                          <a:ln>
                            <a:noFill/>
                          </a:ln>
                          <a:solidFill>
                            <a:srgbClr val="F23633"/>
                          </a:solidFill>
                          <a:effectLst/>
                          <a:latin typeface="宋体" panose="02010600030101010101" pitchFamily="2" charset="-122"/>
                          <a:ea typeface="微软雅黑" panose="020B0503020204020204" pitchFamily="34" charset="-122"/>
                        </a:rPr>
                        <a:t>旅客坚持携带或者夹带违禁物品的，为了保证其他旅客的安全，驾驶员应当拒绝运输；</a:t>
                      </a:r>
                      <a:endParaRPr kumimoji="0" lang="zh-CN" altLang="en-US" sz="1600" b="0" i="0" u="none" strike="noStrike" cap="none" normalizeH="0" baseline="0" dirty="0">
                        <a:ln>
                          <a:noFill/>
                        </a:ln>
                        <a:solidFill>
                          <a:srgbClr val="F23633"/>
                        </a:solidFill>
                        <a:effectLst/>
                        <a:latin typeface="Arial" panose="020B0604020202020204" pitchFamily="34" charset="0"/>
                        <a:ea typeface="微软雅黑" panose="020B0503020204020204" pitchFamily="34" charset="-122"/>
                      </a:endParaRPr>
                    </a:p>
                    <a:p>
                      <a:pPr marL="0" marR="0" lvl="0" indent="0" algn="l" defTabSz="914400" rtl="0" eaLnBrk="1" fontAlgn="base" latinLnBrk="0" hangingPunct="1">
                        <a:lnSpc>
                          <a:spcPct val="120000"/>
                        </a:lnSpc>
                        <a:spcBef>
                          <a:spcPct val="0"/>
                        </a:spcBef>
                        <a:spcAft>
                          <a:spcPct val="0"/>
                        </a:spcAft>
                        <a:buClr>
                          <a:schemeClr val="accent1"/>
                        </a:buClr>
                        <a:buSzPct val="80000"/>
                        <a:buFont typeface="Arial" panose="020B0604020202020204" pitchFamily="34" charset="0"/>
                        <a:buNone/>
                      </a:pPr>
                      <a:r>
                        <a:rPr kumimoji="0" lang="en-US" altLang="zh-CN" sz="1600" b="0" i="0" u="none" strike="noStrike" cap="none" normalizeH="0" baseline="0" dirty="0">
                          <a:ln>
                            <a:noFill/>
                          </a:ln>
                          <a:solidFill>
                            <a:srgbClr val="F23633"/>
                          </a:solidFill>
                          <a:effectLst/>
                          <a:latin typeface="宋体" panose="02010600030101010101" pitchFamily="2" charset="-122"/>
                          <a:ea typeface="微软雅黑" panose="020B0503020204020204" pitchFamily="34" charset="-122"/>
                        </a:rPr>
                        <a:t>- </a:t>
                      </a:r>
                      <a:r>
                        <a:rPr kumimoji="0" lang="zh-CN" altLang="en-US" sz="1600" b="0" i="0" u="none" strike="noStrike" cap="none" normalizeH="0" baseline="0" dirty="0">
                          <a:ln>
                            <a:noFill/>
                          </a:ln>
                          <a:solidFill>
                            <a:srgbClr val="F23633"/>
                          </a:solidFill>
                          <a:effectLst/>
                          <a:latin typeface="宋体" panose="02010600030101010101" pitchFamily="2" charset="-122"/>
                          <a:ea typeface="微软雅黑" panose="020B0503020204020204" pitchFamily="34" charset="-122"/>
                        </a:rPr>
                        <a:t>除规定免责原因外，发生旅客伤亡事故，承运人应承担赔偿责任</a:t>
                      </a:r>
                      <a:endParaRPr kumimoji="0" lang="zh-CN" altLang="en-US" sz="1600" b="0" i="0" u="none" strike="noStrike" cap="none" normalizeH="0" baseline="0" dirty="0">
                        <a:ln>
                          <a:noFill/>
                        </a:ln>
                        <a:solidFill>
                          <a:srgbClr val="F23633"/>
                        </a:solidFill>
                        <a:effectLst/>
                        <a:latin typeface="Arial" panose="020B0604020202020204" pitchFamily="34" charset="0"/>
                        <a:ea typeface="微软雅黑" panose="020B0503020204020204" pitchFamily="34" charset="-122"/>
                      </a:endParaRPr>
                    </a:p>
                  </a:txBody>
                  <a:tcPr marL="91441" marR="91441"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60693">
                <a:tc vMerge="1">
                  <a:txBody>
                    <a:bodyPr/>
                    <a:lstStyle/>
                    <a:p>
                      <a:endParaRPr lang="zh-CN"/>
                    </a:p>
                  </a:txBody>
                  <a:tcPr/>
                </a:tc>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ctr" defTabSz="914400" rtl="0" eaLnBrk="1" fontAlgn="base" latinLnBrk="0" hangingPunct="1">
                        <a:lnSpc>
                          <a:spcPct val="90000"/>
                        </a:lnSpc>
                        <a:spcBef>
                          <a:spcPct val="0"/>
                        </a:spcBef>
                        <a:spcAft>
                          <a:spcPct val="0"/>
                        </a:spcAft>
                        <a:buClr>
                          <a:schemeClr val="accent1"/>
                        </a:buClr>
                        <a:buSzPct val="80000"/>
                        <a:buFont typeface="Arial" panose="020B0604020202020204" pitchFamily="34" charset="0"/>
                        <a:buNone/>
                      </a:pPr>
                      <a:r>
                        <a:rPr kumimoji="0" lang="zh-CN" altLang="zh-CN" sz="1600" b="1" i="0" u="none" strike="noStrike" cap="none" normalizeH="0" baseline="0">
                          <a:ln>
                            <a:noFill/>
                          </a:ln>
                          <a:solidFill>
                            <a:srgbClr val="F23633"/>
                          </a:solidFill>
                          <a:effectLst/>
                          <a:latin typeface="宋体" panose="02010600030101010101" pitchFamily="2" charset="-122"/>
                          <a:ea typeface="微软雅黑" panose="020B0503020204020204" pitchFamily="34" charset="-122"/>
                        </a:rPr>
                        <a:t>告知旅客乘车重要事项</a:t>
                      </a:r>
                      <a:endParaRPr kumimoji="0" lang="zh-CN" altLang="zh-CN" sz="1600" b="0" i="0" u="none" strike="noStrike" cap="none" normalizeH="0" baseline="0">
                        <a:ln>
                          <a:noFill/>
                        </a:ln>
                        <a:solidFill>
                          <a:srgbClr val="F23633"/>
                        </a:solidFill>
                        <a:effectLst/>
                        <a:latin typeface="Arial" panose="020B0604020202020204" pitchFamily="34" charset="0"/>
                        <a:ea typeface="微软雅黑" panose="020B0503020204020204" pitchFamily="34" charset="-122"/>
                      </a:endParaRPr>
                    </a:p>
                  </a:txBody>
                  <a:tcPr marL="91441" marR="91441"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l" defTabSz="914400" rtl="0" eaLnBrk="1" fontAlgn="base" latinLnBrk="0" hangingPunct="1">
                        <a:lnSpc>
                          <a:spcPct val="120000"/>
                        </a:lnSpc>
                        <a:spcBef>
                          <a:spcPct val="0"/>
                        </a:spcBef>
                        <a:spcAft>
                          <a:spcPct val="0"/>
                        </a:spcAft>
                        <a:buClr>
                          <a:schemeClr val="accent1"/>
                        </a:buClr>
                        <a:buSzPct val="80000"/>
                        <a:buFont typeface="Arial" panose="020B0604020202020204" pitchFamily="34" charset="0"/>
                        <a:buNone/>
                      </a:pPr>
                      <a:r>
                        <a:rPr kumimoji="0" lang="en-US" altLang="zh-CN" sz="1600" b="0" i="0" u="none" strike="noStrike" kern="1200" cap="none" normalizeH="0" baseline="0" dirty="0">
                          <a:ln>
                            <a:noFill/>
                          </a:ln>
                          <a:solidFill>
                            <a:srgbClr val="F23633"/>
                          </a:solidFill>
                          <a:effectLst/>
                          <a:latin typeface="宋体" panose="02010600030101010101" pitchFamily="2" charset="-122"/>
                          <a:ea typeface="微软雅黑" panose="020B0503020204020204" pitchFamily="34" charset="-122"/>
                          <a:cs typeface="+mn-cs"/>
                        </a:rPr>
                        <a:t>- 免费资料关注公众号:安全生产管理；</a:t>
                      </a:r>
                      <a:r>
                        <a:rPr kumimoji="0" lang="zh-CN" altLang="en-US" sz="1600" b="0" i="0" u="none" strike="noStrike" kern="1200" cap="none" normalizeH="0" baseline="0" dirty="0">
                          <a:ln>
                            <a:noFill/>
                          </a:ln>
                          <a:solidFill>
                            <a:srgbClr val="F23633"/>
                          </a:solidFill>
                          <a:effectLst/>
                          <a:latin typeface="宋体" panose="02010600030101010101" pitchFamily="2" charset="-122"/>
                          <a:ea typeface="微软雅黑" panose="020B0503020204020204" pitchFamily="34" charset="-122"/>
                          <a:cs typeface="+mn-cs"/>
                        </a:rPr>
                        <a:t>告知运输行为不能正常进行的事由；</a:t>
                      </a:r>
                    </a:p>
                    <a:p>
                      <a:pPr marL="0" marR="0" lvl="0" indent="0" algn="l" defTabSz="914400" rtl="0" eaLnBrk="1" fontAlgn="base" latinLnBrk="0" hangingPunct="1">
                        <a:lnSpc>
                          <a:spcPct val="120000"/>
                        </a:lnSpc>
                        <a:spcBef>
                          <a:spcPct val="0"/>
                        </a:spcBef>
                        <a:spcAft>
                          <a:spcPct val="0"/>
                        </a:spcAft>
                        <a:buClr>
                          <a:schemeClr val="accent1"/>
                        </a:buClr>
                        <a:buSzPct val="80000"/>
                        <a:buFont typeface="Arial" panose="020B0604020202020204" pitchFamily="34" charset="0"/>
                        <a:buNone/>
                      </a:pPr>
                      <a:r>
                        <a:rPr kumimoji="0" lang="en-US" altLang="zh-CN" sz="1600" b="0" i="0" u="none" strike="noStrike" kern="1200" cap="none" normalizeH="0" baseline="0" dirty="0">
                          <a:ln>
                            <a:noFill/>
                          </a:ln>
                          <a:solidFill>
                            <a:srgbClr val="F23633"/>
                          </a:solidFill>
                          <a:effectLst/>
                          <a:latin typeface="宋体" panose="02010600030101010101" pitchFamily="2" charset="-122"/>
                          <a:ea typeface="微软雅黑" panose="020B0503020204020204" pitchFamily="34" charset="-122"/>
                          <a:cs typeface="+mn-cs"/>
                        </a:rPr>
                        <a:t>- </a:t>
                      </a:r>
                      <a:r>
                        <a:rPr kumimoji="0" lang="zh-CN" altLang="en-US" sz="1600" b="0" i="0" u="none" strike="noStrike" kern="1200" cap="none" normalizeH="0" baseline="0" dirty="0">
                          <a:ln>
                            <a:noFill/>
                          </a:ln>
                          <a:solidFill>
                            <a:srgbClr val="F23633"/>
                          </a:solidFill>
                          <a:effectLst/>
                          <a:latin typeface="宋体" panose="02010600030101010101" pitchFamily="2" charset="-122"/>
                          <a:ea typeface="微软雅黑" panose="020B0503020204020204" pitchFamily="34" charset="-122"/>
                          <a:cs typeface="+mn-cs"/>
                        </a:rPr>
                        <a:t>告知旅客正确佩戴安全带，不许将头、胳膊伸出窗外等注意事项</a:t>
                      </a:r>
                    </a:p>
                  </a:txBody>
                  <a:tcPr marL="91441" marR="91441"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48964">
                <a:tc vMerge="1">
                  <a:txBody>
                    <a:bodyPr/>
                    <a:lstStyle/>
                    <a:p>
                      <a:endParaRPr lang="zh-CN"/>
                    </a:p>
                  </a:txBody>
                  <a:tcPr/>
                </a:tc>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ctr" defTabSz="914400" rtl="0" eaLnBrk="1" fontAlgn="base" latinLnBrk="0" hangingPunct="1">
                        <a:lnSpc>
                          <a:spcPct val="90000"/>
                        </a:lnSpc>
                        <a:spcBef>
                          <a:spcPct val="0"/>
                        </a:spcBef>
                        <a:spcAft>
                          <a:spcPct val="0"/>
                        </a:spcAft>
                        <a:buClr>
                          <a:schemeClr val="accent1"/>
                        </a:buClr>
                        <a:buSzPct val="80000"/>
                        <a:buFont typeface="Arial" panose="020B0604020202020204" pitchFamily="34" charset="0"/>
                        <a:buNone/>
                      </a:pPr>
                      <a:r>
                        <a:rPr kumimoji="0" lang="zh-CN" altLang="zh-CN" sz="1600" b="1" i="0" u="none" strike="noStrike" cap="none" normalizeH="0" baseline="0">
                          <a:ln>
                            <a:noFill/>
                          </a:ln>
                          <a:solidFill>
                            <a:srgbClr val="F23633"/>
                          </a:solidFill>
                          <a:effectLst/>
                          <a:latin typeface="宋体" panose="02010600030101010101" pitchFamily="2" charset="-122"/>
                          <a:ea typeface="微软雅黑" panose="020B0503020204020204" pitchFamily="34" charset="-122"/>
                        </a:rPr>
                        <a:t>其他义务</a:t>
                      </a:r>
                      <a:endParaRPr kumimoji="0" lang="zh-CN" altLang="zh-CN" sz="1600" b="0" i="0" u="none" strike="noStrike" cap="none" normalizeH="0" baseline="0">
                        <a:ln>
                          <a:noFill/>
                        </a:ln>
                        <a:solidFill>
                          <a:srgbClr val="F23633"/>
                        </a:solidFill>
                        <a:effectLst/>
                        <a:latin typeface="Arial" panose="020B0604020202020204" pitchFamily="34" charset="0"/>
                        <a:ea typeface="微软雅黑" panose="020B0503020204020204" pitchFamily="34" charset="-122"/>
                      </a:endParaRPr>
                    </a:p>
                  </a:txBody>
                  <a:tcPr marL="91441" marR="91441"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l" defTabSz="914400" rtl="0" eaLnBrk="1" fontAlgn="base" latinLnBrk="0" hangingPunct="1">
                        <a:lnSpc>
                          <a:spcPct val="90000"/>
                        </a:lnSpc>
                        <a:spcBef>
                          <a:spcPct val="0"/>
                        </a:spcBef>
                        <a:spcAft>
                          <a:spcPct val="0"/>
                        </a:spcAft>
                        <a:buClr>
                          <a:schemeClr val="accent1"/>
                        </a:buClr>
                        <a:buSzPct val="80000"/>
                        <a:buFont typeface="Arial" panose="020B0604020202020204" pitchFamily="34" charset="0"/>
                        <a:buNone/>
                      </a:pPr>
                      <a:r>
                        <a:rPr kumimoji="0" lang="en-US" altLang="zh-CN" sz="1600" b="0" i="0" u="none" strike="noStrike" cap="none" normalizeH="0" baseline="0" dirty="0">
                          <a:ln>
                            <a:noFill/>
                          </a:ln>
                          <a:solidFill>
                            <a:srgbClr val="F23633"/>
                          </a:solidFill>
                          <a:effectLst/>
                          <a:latin typeface="宋体" panose="02010600030101010101" pitchFamily="2" charset="-122"/>
                          <a:ea typeface="微软雅黑" panose="020B0503020204020204" pitchFamily="34" charset="-122"/>
                        </a:rPr>
                        <a:t>- </a:t>
                      </a:r>
                      <a:r>
                        <a:rPr kumimoji="0" lang="zh-CN" altLang="en-US" sz="1600" b="0" i="0" u="none" strike="noStrike" cap="none" normalizeH="0" baseline="0" dirty="0">
                          <a:ln>
                            <a:noFill/>
                          </a:ln>
                          <a:solidFill>
                            <a:srgbClr val="F23633"/>
                          </a:solidFill>
                          <a:effectLst/>
                          <a:latin typeface="宋体" panose="02010600030101010101" pitchFamily="2" charset="-122"/>
                          <a:ea typeface="微软雅黑" panose="020B0503020204020204" pitchFamily="34" charset="-122"/>
                        </a:rPr>
                        <a:t>发生运输延迟或擅自变更运输工具标准时，应根据旅客要求改乘、退票或者减收票款</a:t>
                      </a:r>
                      <a:endParaRPr kumimoji="0" lang="zh-CN" altLang="en-US" sz="1600" b="0" i="0" u="none" strike="noStrike" cap="none" normalizeH="0" baseline="0" dirty="0">
                        <a:ln>
                          <a:noFill/>
                        </a:ln>
                        <a:solidFill>
                          <a:srgbClr val="F23633"/>
                        </a:solidFill>
                        <a:effectLst/>
                        <a:latin typeface="Arial" panose="020B0604020202020204" pitchFamily="34" charset="0"/>
                        <a:ea typeface="微软雅黑" panose="020B0503020204020204" pitchFamily="34" charset="-122"/>
                      </a:endParaRPr>
                    </a:p>
                  </a:txBody>
                  <a:tcPr marL="91441" marR="91441"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62648">
                <a:tc rowSpan="2">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ctr" defTabSz="914400" rtl="0" eaLnBrk="1" fontAlgn="base" latinLnBrk="0" hangingPunct="1">
                        <a:lnSpc>
                          <a:spcPct val="90000"/>
                        </a:lnSpc>
                        <a:spcBef>
                          <a:spcPct val="0"/>
                        </a:spcBef>
                        <a:spcAft>
                          <a:spcPct val="0"/>
                        </a:spcAft>
                        <a:buClr>
                          <a:schemeClr val="accent1"/>
                        </a:buClr>
                        <a:buSzPct val="80000"/>
                        <a:buFont typeface="Arial" panose="020B0604020202020204" pitchFamily="34" charset="0"/>
                        <a:buNone/>
                      </a:pPr>
                      <a:r>
                        <a:rPr kumimoji="0" lang="zh-CN" altLang="zh-CN" sz="1600" b="1" i="0" u="none" strike="noStrike" cap="none" normalizeH="0" baseline="0">
                          <a:ln>
                            <a:noFill/>
                          </a:ln>
                          <a:solidFill>
                            <a:srgbClr val="F23633"/>
                          </a:solidFill>
                          <a:effectLst/>
                          <a:latin typeface="宋体" panose="02010600030101010101" pitchFamily="2" charset="-122"/>
                          <a:ea typeface="微软雅黑" panose="020B0503020204020204" pitchFamily="34" charset="-122"/>
                        </a:rPr>
                        <a:t>道路货物运输</a:t>
                      </a:r>
                      <a:endParaRPr kumimoji="0" lang="zh-CN" altLang="zh-CN" sz="1600" b="0" i="0" u="none" strike="noStrike" cap="none" normalizeH="0" baseline="0">
                        <a:ln>
                          <a:noFill/>
                        </a:ln>
                        <a:solidFill>
                          <a:srgbClr val="F23633"/>
                        </a:solidFill>
                        <a:effectLst/>
                        <a:latin typeface="Arial" panose="020B0604020202020204" pitchFamily="34" charset="0"/>
                        <a:ea typeface="微软雅黑" panose="020B0503020204020204" pitchFamily="34" charset="-122"/>
                      </a:endParaRPr>
                    </a:p>
                  </a:txBody>
                  <a:tcPr marL="91441" marR="91441"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ctr" defTabSz="914400" rtl="0" eaLnBrk="1" fontAlgn="base" latinLnBrk="0" hangingPunct="1">
                        <a:lnSpc>
                          <a:spcPct val="90000"/>
                        </a:lnSpc>
                        <a:spcBef>
                          <a:spcPct val="0"/>
                        </a:spcBef>
                        <a:spcAft>
                          <a:spcPct val="0"/>
                        </a:spcAft>
                        <a:buClr>
                          <a:schemeClr val="accent1"/>
                        </a:buClr>
                        <a:buSzPct val="80000"/>
                        <a:buFont typeface="Arial" panose="020B0604020202020204" pitchFamily="34" charset="0"/>
                        <a:buNone/>
                      </a:pPr>
                      <a:r>
                        <a:rPr kumimoji="0" lang="zh-CN" altLang="zh-CN" sz="1600" b="1" i="0" u="none" strike="noStrike" cap="none" normalizeH="0" baseline="0">
                          <a:ln>
                            <a:noFill/>
                          </a:ln>
                          <a:solidFill>
                            <a:srgbClr val="F23633"/>
                          </a:solidFill>
                          <a:effectLst/>
                          <a:latin typeface="宋体" panose="02010600030101010101" pitchFamily="2" charset="-122"/>
                          <a:ea typeface="微软雅黑" panose="020B0503020204020204" pitchFamily="34" charset="-122"/>
                        </a:rPr>
                        <a:t>通知收货人取货</a:t>
                      </a:r>
                      <a:endParaRPr kumimoji="0" lang="zh-CN" altLang="zh-CN" sz="1600" b="0" i="0" u="none" strike="noStrike" cap="none" normalizeH="0" baseline="0">
                        <a:ln>
                          <a:noFill/>
                        </a:ln>
                        <a:solidFill>
                          <a:srgbClr val="F23633"/>
                        </a:solidFill>
                        <a:effectLst/>
                        <a:latin typeface="Arial" panose="020B0604020202020204" pitchFamily="34" charset="0"/>
                        <a:ea typeface="微软雅黑" panose="020B0503020204020204" pitchFamily="34" charset="-122"/>
                      </a:endParaRPr>
                    </a:p>
                  </a:txBody>
                  <a:tcPr marL="91441" marR="91441"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l" defTabSz="914400" rtl="0" eaLnBrk="1" fontAlgn="base" latinLnBrk="0" hangingPunct="1">
                        <a:lnSpc>
                          <a:spcPct val="120000"/>
                        </a:lnSpc>
                        <a:spcBef>
                          <a:spcPct val="0"/>
                        </a:spcBef>
                        <a:spcAft>
                          <a:spcPct val="0"/>
                        </a:spcAft>
                        <a:buClr>
                          <a:schemeClr val="accent1"/>
                        </a:buClr>
                        <a:buSzPct val="80000"/>
                        <a:buFont typeface="Arial" panose="020B0604020202020204" pitchFamily="34" charset="0"/>
                        <a:buNone/>
                      </a:pPr>
                      <a:r>
                        <a:rPr kumimoji="0" lang="en-US" altLang="zh-CN" sz="1600" b="0" i="0" u="none" strike="noStrike" kern="1200" cap="none" normalizeH="0" baseline="0" dirty="0">
                          <a:ln>
                            <a:noFill/>
                          </a:ln>
                          <a:solidFill>
                            <a:srgbClr val="F23633"/>
                          </a:solidFill>
                          <a:effectLst/>
                          <a:latin typeface="宋体" panose="02010600030101010101" pitchFamily="2" charset="-122"/>
                          <a:ea typeface="微软雅黑" panose="020B0503020204020204" pitchFamily="34" charset="-122"/>
                          <a:cs typeface="+mn-cs"/>
                        </a:rPr>
                        <a:t>- </a:t>
                      </a:r>
                      <a:r>
                        <a:rPr kumimoji="0" lang="zh-CN" altLang="en-US" sz="1600" b="0" i="0" u="none" strike="noStrike" kern="1200" cap="none" normalizeH="0" baseline="0" dirty="0">
                          <a:ln>
                            <a:noFill/>
                          </a:ln>
                          <a:solidFill>
                            <a:srgbClr val="F23633"/>
                          </a:solidFill>
                          <a:effectLst/>
                          <a:latin typeface="宋体" panose="02010600030101010101" pitchFamily="2" charset="-122"/>
                          <a:ea typeface="微软雅黑" panose="020B0503020204020204" pitchFamily="34" charset="-122"/>
                          <a:cs typeface="+mn-cs"/>
                        </a:rPr>
                        <a:t>承运人将货物安全运到目的地后，如果知道收货人的，应当及时通知收货人，以便于收货人及时提货</a:t>
                      </a:r>
                    </a:p>
                  </a:txBody>
                  <a:tcPr marL="91441" marR="91441"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791659">
                <a:tc vMerge="1">
                  <a:txBody>
                    <a:bodyPr/>
                    <a:lstStyle/>
                    <a:p>
                      <a:endParaRPr lang="zh-CN"/>
                    </a:p>
                  </a:txBody>
                  <a:tcPr/>
                </a:tc>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ctr" defTabSz="914400" rtl="0" eaLnBrk="1" fontAlgn="base" latinLnBrk="0" hangingPunct="1">
                        <a:lnSpc>
                          <a:spcPct val="90000"/>
                        </a:lnSpc>
                        <a:spcBef>
                          <a:spcPct val="0"/>
                        </a:spcBef>
                        <a:spcAft>
                          <a:spcPct val="0"/>
                        </a:spcAft>
                        <a:buClr>
                          <a:schemeClr val="accent1"/>
                        </a:buClr>
                        <a:buSzPct val="80000"/>
                        <a:buFont typeface="Arial" panose="020B0604020202020204" pitchFamily="34" charset="0"/>
                        <a:buNone/>
                      </a:pPr>
                      <a:r>
                        <a:rPr kumimoji="0" lang="zh-CN" altLang="zh-CN" sz="1600" b="1" i="0" u="none" strike="noStrike" cap="none" normalizeH="0" baseline="0">
                          <a:ln>
                            <a:noFill/>
                          </a:ln>
                          <a:solidFill>
                            <a:srgbClr val="F23633"/>
                          </a:solidFill>
                          <a:effectLst/>
                          <a:latin typeface="宋体" panose="02010600030101010101" pitchFamily="2" charset="-122"/>
                          <a:ea typeface="微软雅黑" panose="020B0503020204020204" pitchFamily="34" charset="-122"/>
                        </a:rPr>
                        <a:t>保证货物安全</a:t>
                      </a:r>
                      <a:endParaRPr kumimoji="0" lang="zh-CN" altLang="zh-CN" sz="1600" b="0" i="0" u="none" strike="noStrike" cap="none" normalizeH="0" baseline="0">
                        <a:ln>
                          <a:noFill/>
                        </a:ln>
                        <a:solidFill>
                          <a:srgbClr val="F23633"/>
                        </a:solidFill>
                        <a:effectLst/>
                        <a:latin typeface="Arial" panose="020B0604020202020204" pitchFamily="34" charset="0"/>
                        <a:ea typeface="微软雅黑" panose="020B0503020204020204" pitchFamily="34" charset="-122"/>
                      </a:endParaRPr>
                    </a:p>
                  </a:txBody>
                  <a:tcPr marL="91441" marR="91441"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l" defTabSz="914400" rtl="0" eaLnBrk="1" fontAlgn="base" latinLnBrk="0" hangingPunct="1">
                        <a:lnSpc>
                          <a:spcPct val="120000"/>
                        </a:lnSpc>
                        <a:spcBef>
                          <a:spcPct val="0"/>
                        </a:spcBef>
                        <a:spcAft>
                          <a:spcPct val="0"/>
                        </a:spcAft>
                        <a:buClr>
                          <a:schemeClr val="accent1"/>
                        </a:buClr>
                        <a:buSzPct val="80000"/>
                        <a:buFont typeface="Arial" panose="020B0604020202020204" pitchFamily="34" charset="0"/>
                        <a:buNone/>
                      </a:pPr>
                      <a:r>
                        <a:rPr kumimoji="0" lang="en-US" altLang="zh-CN" sz="1600" b="0" i="0" u="none" strike="noStrike" kern="1200" cap="none" normalizeH="0" baseline="0" dirty="0">
                          <a:ln>
                            <a:noFill/>
                          </a:ln>
                          <a:solidFill>
                            <a:srgbClr val="F23633"/>
                          </a:solidFill>
                          <a:effectLst/>
                          <a:latin typeface="宋体" panose="02010600030101010101" pitchFamily="2" charset="-122"/>
                          <a:ea typeface="微软雅黑" panose="020B0503020204020204" pitchFamily="34" charset="-122"/>
                          <a:cs typeface="+mn-cs"/>
                        </a:rPr>
                        <a:t>- </a:t>
                      </a:r>
                      <a:r>
                        <a:rPr kumimoji="0" lang="zh-CN" altLang="en-US" sz="1600" b="0" i="0" u="none" strike="noStrike" kern="1200" cap="none" normalizeH="0" baseline="0" dirty="0">
                          <a:ln>
                            <a:noFill/>
                          </a:ln>
                          <a:solidFill>
                            <a:srgbClr val="F23633"/>
                          </a:solidFill>
                          <a:effectLst/>
                          <a:latin typeface="宋体" panose="02010600030101010101" pitchFamily="2" charset="-122"/>
                          <a:ea typeface="微软雅黑" panose="020B0503020204020204" pitchFamily="34" charset="-122"/>
                          <a:cs typeface="+mn-cs"/>
                        </a:rPr>
                        <a:t>承运人应当将货物安全运输到目的地，在运输过程中，除规定免责原因外，发生货物损毁、灭失，承运人应当承担损害赔偿责任</a:t>
                      </a:r>
                    </a:p>
                  </a:txBody>
                  <a:tcPr marL="91441" marR="91441"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49053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4905375"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sym typeface="Impact" panose="020B0806030902050204" pitchFamily="34" charset="0"/>
              </a:rPr>
              <a:t>机动车安全</a:t>
            </a:r>
            <a:r>
              <a:rPr lang="en-US" altLang="zh-CN" dirty="0">
                <a:sym typeface="Impact" panose="020B0806030902050204" pitchFamily="34" charset="0"/>
              </a:rPr>
              <a:t>---</a:t>
            </a:r>
            <a:r>
              <a:rPr lang="zh-CN" altLang="en-US" dirty="0">
                <a:sym typeface="Impact" panose="020B0806030902050204" pitchFamily="34" charset="0"/>
              </a:rPr>
              <a:t>开车时（行车盲区） </a:t>
            </a:r>
          </a:p>
        </p:txBody>
      </p:sp>
      <p:pic>
        <p:nvPicPr>
          <p:cNvPr id="104454" name="图片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713" y="2093913"/>
            <a:ext cx="4945062"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图片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50" y="2082800"/>
            <a:ext cx="5541963"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文本框 23"/>
          <p:cNvSpPr txBox="1">
            <a:spLocks noChangeArrowheads="1"/>
          </p:cNvSpPr>
          <p:nvPr/>
        </p:nvSpPr>
        <p:spPr bwMode="auto">
          <a:xfrm>
            <a:off x="3048000" y="1306513"/>
            <a:ext cx="609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b="1">
                <a:latin typeface="微软雅黑" panose="020B0503020204020204" pitchFamily="34" charset="-122"/>
                <a:ea typeface="微软雅黑" panose="020B0503020204020204" pitchFamily="34" charset="-122"/>
              </a:rPr>
              <a:t>大货车死亡弯月</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49053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457200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sym typeface="Impact" panose="020B0806030902050204" pitchFamily="34" charset="0"/>
              </a:rPr>
              <a:t>机动车安全</a:t>
            </a:r>
            <a:r>
              <a:rPr lang="en-US" altLang="zh-CN" dirty="0">
                <a:sym typeface="Impact" panose="020B0806030902050204" pitchFamily="34" charset="0"/>
              </a:rPr>
              <a:t>---</a:t>
            </a:r>
            <a:r>
              <a:rPr lang="zh-CN" altLang="en-US" dirty="0">
                <a:sym typeface="Impact" panose="020B0806030902050204" pitchFamily="34" charset="0"/>
              </a:rPr>
              <a:t>开车通过路口时 </a:t>
            </a:r>
          </a:p>
        </p:txBody>
      </p:sp>
      <p:sp>
        <p:nvSpPr>
          <p:cNvPr id="106502" name="文本框 12"/>
          <p:cNvSpPr txBox="1">
            <a:spLocks noChangeArrowheads="1"/>
          </p:cNvSpPr>
          <p:nvPr/>
        </p:nvSpPr>
        <p:spPr bwMode="auto">
          <a:xfrm>
            <a:off x="514350" y="2073275"/>
            <a:ext cx="5945188"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buFont typeface="Wingdings" panose="05000000000000000000" pitchFamily="2" charset="2"/>
              <a:buChar char="Ø"/>
            </a:pPr>
            <a:r>
              <a:rPr lang="zh-CN" altLang="en-US">
                <a:latin typeface="微软雅黑" panose="020B0503020204020204" pitchFamily="34" charset="-122"/>
                <a:ea typeface="微软雅黑" panose="020B0503020204020204" pitchFamily="34" charset="-122"/>
                <a:sym typeface="Impact" panose="020B0806030902050204" pitchFamily="34" charset="0"/>
              </a:rPr>
              <a:t>遵守交通信号灯，红灯停、绿灯行，严禁闯红灯。</a:t>
            </a:r>
          </a:p>
          <a:p>
            <a:pPr algn="just" eaLnBrk="1" hangingPunct="1">
              <a:lnSpc>
                <a:spcPct val="150000"/>
              </a:lnSpc>
              <a:buFont typeface="Wingdings" panose="05000000000000000000" pitchFamily="2" charset="2"/>
              <a:buChar char="Ø"/>
            </a:pPr>
            <a:r>
              <a:rPr lang="zh-CN" altLang="en-US">
                <a:latin typeface="微软雅黑" panose="020B0503020204020204" pitchFamily="34" charset="-122"/>
                <a:ea typeface="微软雅黑" panose="020B0503020204020204" pitchFamily="34" charset="-122"/>
                <a:sym typeface="Impact" panose="020B0806030902050204" pitchFamily="34" charset="0"/>
              </a:rPr>
              <a:t>通过路口减速慢行，驾驶人在接近路口时要减速慢行，并观察前方的交通情况，确认安全后谨慎通过路口；</a:t>
            </a:r>
          </a:p>
          <a:p>
            <a:pPr algn="just" eaLnBrk="1" hangingPunct="1">
              <a:lnSpc>
                <a:spcPct val="150000"/>
              </a:lnSpc>
              <a:buFont typeface="Wingdings" panose="05000000000000000000" pitchFamily="2" charset="2"/>
              <a:buChar char="Ø"/>
            </a:pPr>
            <a:r>
              <a:rPr lang="zh-CN" altLang="en-US">
                <a:latin typeface="微软雅黑" panose="020B0503020204020204" pitchFamily="34" charset="-122"/>
                <a:ea typeface="微软雅黑" panose="020B0503020204020204" pitchFamily="34" charset="-122"/>
                <a:sym typeface="Impact" panose="020B0806030902050204" pitchFamily="34" charset="0"/>
              </a:rPr>
              <a:t>通过学校门口或人行道，减速行驶，遇行人正在通过人行横道，应当停车让行；</a:t>
            </a:r>
          </a:p>
          <a:p>
            <a:pPr algn="just" eaLnBrk="1" hangingPunct="1">
              <a:lnSpc>
                <a:spcPct val="150000"/>
              </a:lnSpc>
              <a:buFont typeface="Wingdings" panose="05000000000000000000" pitchFamily="2" charset="2"/>
              <a:buChar char="Ø"/>
            </a:pPr>
            <a:r>
              <a:rPr lang="zh-CN" altLang="en-US">
                <a:latin typeface="微软雅黑" panose="020B0503020204020204" pitchFamily="34" charset="-122"/>
                <a:ea typeface="微软雅黑" panose="020B0503020204020204" pitchFamily="34" charset="-122"/>
                <a:sym typeface="Impact" panose="020B0806030902050204" pitchFamily="34" charset="0"/>
              </a:rPr>
              <a:t>通过弯道时，车辆驶近急弯安全视距不足的路段，应当在本方车道内行驶，提前减速，勿超车，必要时鸣喇叭示意。</a:t>
            </a:r>
          </a:p>
        </p:txBody>
      </p:sp>
      <p:pic>
        <p:nvPicPr>
          <p:cNvPr id="16" name="Picture 5" descr="1281059777520"/>
          <p:cNvPicPr preferRelativeResize="0">
            <a:picLocks noChangeArrowheads="1"/>
          </p:cNvPicPr>
          <p:nvPr/>
        </p:nvPicPr>
        <p:blipFill>
          <a:blip r:embed="rId3"/>
          <a:srcRect/>
          <a:stretch>
            <a:fillRect/>
          </a:stretch>
        </p:blipFill>
        <p:spPr bwMode="auto">
          <a:xfrm>
            <a:off x="6879772" y="1740697"/>
            <a:ext cx="4593025" cy="3963417"/>
          </a:xfrm>
          <a:prstGeom prst="roundRect">
            <a:avLst>
              <a:gd name="adj" fmla="val 0"/>
            </a:avLst>
          </a:prstGeom>
          <a:ln>
            <a:noFill/>
          </a:ln>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4005263"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375920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sym typeface="Impact" panose="020B0806030902050204" pitchFamily="34" charset="0"/>
              </a:rPr>
              <a:t>机动车安全</a:t>
            </a:r>
            <a:r>
              <a:rPr lang="en-US" altLang="zh-CN" dirty="0">
                <a:sym typeface="Impact" panose="020B0806030902050204" pitchFamily="34" charset="0"/>
              </a:rPr>
              <a:t>---</a:t>
            </a:r>
            <a:r>
              <a:rPr lang="zh-CN" altLang="en-US" dirty="0">
                <a:sym typeface="Impact" panose="020B0806030902050204" pitchFamily="34" charset="0"/>
              </a:rPr>
              <a:t>雨雪天气 </a:t>
            </a:r>
          </a:p>
        </p:txBody>
      </p:sp>
      <p:sp>
        <p:nvSpPr>
          <p:cNvPr id="108550" name="文本框 8"/>
          <p:cNvSpPr txBox="1">
            <a:spLocks noChangeArrowheads="1"/>
          </p:cNvSpPr>
          <p:nvPr/>
        </p:nvSpPr>
        <p:spPr bwMode="auto">
          <a:xfrm>
            <a:off x="665163" y="1738313"/>
            <a:ext cx="2586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rgbClr val="F23633"/>
                </a:solidFill>
                <a:latin typeface="微软雅黑" panose="020B0503020204020204" pitchFamily="34" charset="-122"/>
                <a:ea typeface="微软雅黑" panose="020B0503020204020204" pitchFamily="34" charset="-122"/>
              </a:rPr>
              <a:t>减速慢行无害处</a:t>
            </a:r>
          </a:p>
        </p:txBody>
      </p:sp>
      <p:sp>
        <p:nvSpPr>
          <p:cNvPr id="108551" name="文本框 10"/>
          <p:cNvSpPr txBox="1">
            <a:spLocks noChangeArrowheads="1"/>
          </p:cNvSpPr>
          <p:nvPr/>
        </p:nvSpPr>
        <p:spPr bwMode="auto">
          <a:xfrm>
            <a:off x="514350" y="2401888"/>
            <a:ext cx="1109662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20000"/>
              </a:spcBef>
              <a:buClr>
                <a:schemeClr val="hlink"/>
              </a:buClr>
              <a:buSzPct val="75000"/>
            </a:pPr>
            <a:r>
              <a:rPr lang="zh-CN" altLang="en-US">
                <a:latin typeface="微软雅黑" panose="020B0503020204020204" pitchFamily="34" charset="-122"/>
                <a:ea typeface="微软雅黑" panose="020B0503020204020204" pitchFamily="34" charset="-122"/>
                <a:sym typeface="Impact" panose="020B0806030902050204" pitchFamily="34" charset="0"/>
              </a:rPr>
              <a:t>交通法规中明确规定，一旦出现雨雪天道路湿滑的情况，车辆最高的行驶速度是不能超过每小时</a:t>
            </a:r>
            <a:r>
              <a:rPr lang="en-US" altLang="zh-CN">
                <a:latin typeface="微软雅黑" panose="020B0503020204020204" pitchFamily="34" charset="-122"/>
                <a:ea typeface="微软雅黑" panose="020B0503020204020204" pitchFamily="34" charset="-122"/>
                <a:sym typeface="Impact" panose="020B0806030902050204" pitchFamily="34" charset="0"/>
              </a:rPr>
              <a:t>30</a:t>
            </a:r>
            <a:r>
              <a:rPr lang="zh-CN" altLang="en-US">
                <a:latin typeface="微软雅黑" panose="020B0503020204020204" pitchFamily="34" charset="-122"/>
                <a:ea typeface="微软雅黑" panose="020B0503020204020204" pitchFamily="34" charset="-122"/>
                <a:sym typeface="Impact" panose="020B0806030902050204" pitchFamily="34" charset="0"/>
              </a:rPr>
              <a:t>公里的，这其中就包括了雨雪等特殊天气和道路状况下的时速要求。</a:t>
            </a:r>
            <a:endParaRPr lang="en-US" altLang="zh-CN">
              <a:latin typeface="微软雅黑" panose="020B0503020204020204" pitchFamily="34" charset="-122"/>
              <a:ea typeface="微软雅黑" panose="020B0503020204020204" pitchFamily="34" charset="-122"/>
              <a:sym typeface="Impact" panose="020B0806030902050204" pitchFamily="34" charset="0"/>
            </a:endParaRPr>
          </a:p>
        </p:txBody>
      </p:sp>
      <p:sp>
        <p:nvSpPr>
          <p:cNvPr id="4" name="矩形 3"/>
          <p:cNvSpPr/>
          <p:nvPr/>
        </p:nvSpPr>
        <p:spPr>
          <a:xfrm>
            <a:off x="514350" y="1668463"/>
            <a:ext cx="3405188" cy="595312"/>
          </a:xfrm>
          <a:prstGeom prst="rect">
            <a:avLst/>
          </a:prstGeom>
          <a:noFill/>
          <a:ln w="22225">
            <a:solidFill>
              <a:srgbClr val="3843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7" name="矩形 16"/>
          <p:cNvSpPr/>
          <p:nvPr/>
        </p:nvSpPr>
        <p:spPr>
          <a:xfrm>
            <a:off x="514350" y="3705225"/>
            <a:ext cx="3405188" cy="593725"/>
          </a:xfrm>
          <a:prstGeom prst="rect">
            <a:avLst/>
          </a:prstGeom>
          <a:noFill/>
          <a:ln w="22225">
            <a:solidFill>
              <a:srgbClr val="3843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8554" name="文本框 17"/>
          <p:cNvSpPr txBox="1">
            <a:spLocks noChangeArrowheads="1"/>
          </p:cNvSpPr>
          <p:nvPr/>
        </p:nvSpPr>
        <p:spPr bwMode="auto">
          <a:xfrm>
            <a:off x="673100" y="3776663"/>
            <a:ext cx="3246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rgbClr val="F23633"/>
                </a:solidFill>
                <a:latin typeface="微软雅黑" panose="020B0503020204020204" pitchFamily="34" charset="-122"/>
                <a:ea typeface="微软雅黑" panose="020B0503020204020204" pitchFamily="34" charset="-122"/>
              </a:rPr>
              <a:t>脚下请勿 “拖泥带水”</a:t>
            </a:r>
          </a:p>
        </p:txBody>
      </p:sp>
      <p:sp>
        <p:nvSpPr>
          <p:cNvPr id="108555" name="文本框 18"/>
          <p:cNvSpPr txBox="1">
            <a:spLocks noChangeArrowheads="1"/>
          </p:cNvSpPr>
          <p:nvPr/>
        </p:nvSpPr>
        <p:spPr bwMode="auto">
          <a:xfrm>
            <a:off x="514350" y="4500563"/>
            <a:ext cx="1109662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20000"/>
              </a:spcBef>
              <a:buClr>
                <a:schemeClr val="hlink"/>
              </a:buClr>
              <a:buSzPct val="75000"/>
            </a:pPr>
            <a:r>
              <a:rPr lang="zh-CN" altLang="en-US">
                <a:latin typeface="微软雅黑" panose="020B0503020204020204" pitchFamily="34" charset="-122"/>
                <a:ea typeface="微软雅黑" panose="020B0503020204020204" pitchFamily="34" charset="-122"/>
                <a:sym typeface="Impact" panose="020B0806030902050204" pitchFamily="34" charset="0"/>
              </a:rPr>
              <a:t>脚底下冰雪一旦带进车里，踩油门刹车的时候就很有可能会出现滑脚的情况，自然也会对车辆操控带来不小的风险，因此这也是需要司机特别留意的，最好将脚下的水擦干后再驾车上路。</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4005263"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375920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sym typeface="Impact" panose="020B0806030902050204" pitchFamily="34" charset="0"/>
              </a:rPr>
              <a:t>机动车安全</a:t>
            </a:r>
            <a:r>
              <a:rPr lang="en-US" altLang="zh-CN" dirty="0">
                <a:sym typeface="Impact" panose="020B0806030902050204" pitchFamily="34" charset="0"/>
              </a:rPr>
              <a:t>---</a:t>
            </a:r>
            <a:r>
              <a:rPr lang="zh-CN" altLang="en-US" dirty="0">
                <a:sym typeface="Impact" panose="020B0806030902050204" pitchFamily="34" charset="0"/>
              </a:rPr>
              <a:t>雨雪天气 </a:t>
            </a:r>
          </a:p>
        </p:txBody>
      </p:sp>
      <p:sp>
        <p:nvSpPr>
          <p:cNvPr id="110598" name="文本框 8"/>
          <p:cNvSpPr txBox="1">
            <a:spLocks noChangeArrowheads="1"/>
          </p:cNvSpPr>
          <p:nvPr/>
        </p:nvSpPr>
        <p:spPr bwMode="auto">
          <a:xfrm>
            <a:off x="665163" y="1738313"/>
            <a:ext cx="2586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rgbClr val="F23633"/>
                </a:solidFill>
                <a:latin typeface="微软雅黑" panose="020B0503020204020204" pitchFamily="34" charset="-122"/>
                <a:ea typeface="微软雅黑" panose="020B0503020204020204" pitchFamily="34" charset="-122"/>
                <a:sym typeface="Impact" panose="020B0806030902050204" pitchFamily="34" charset="0"/>
              </a:rPr>
              <a:t>车距适当拉大</a:t>
            </a:r>
            <a:endParaRPr lang="zh-CN" altLang="en-US" sz="2400" b="1">
              <a:solidFill>
                <a:srgbClr val="F23633"/>
              </a:solidFill>
              <a:latin typeface="微软雅黑" panose="020B0503020204020204" pitchFamily="34" charset="-122"/>
              <a:ea typeface="微软雅黑" panose="020B0503020204020204" pitchFamily="34" charset="-122"/>
            </a:endParaRPr>
          </a:p>
        </p:txBody>
      </p:sp>
      <p:sp>
        <p:nvSpPr>
          <p:cNvPr id="110599" name="文本框 10"/>
          <p:cNvSpPr txBox="1">
            <a:spLocks noChangeArrowheads="1"/>
          </p:cNvSpPr>
          <p:nvPr/>
        </p:nvSpPr>
        <p:spPr bwMode="auto">
          <a:xfrm>
            <a:off x="514350" y="2401888"/>
            <a:ext cx="110966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ct val="20000"/>
              </a:spcBef>
              <a:buClr>
                <a:schemeClr val="hlink"/>
              </a:buClr>
              <a:buSzPct val="75000"/>
            </a:pPr>
            <a:r>
              <a:rPr lang="zh-CN" altLang="en-US">
                <a:latin typeface="Impact" panose="020B0806030902050204" pitchFamily="34" charset="0"/>
                <a:ea typeface="方正正中黑简体"/>
                <a:cs typeface="方正正中黑简体"/>
                <a:sym typeface="Impact" panose="020B0806030902050204" pitchFamily="34" charset="0"/>
              </a:rPr>
              <a:t>雨雪天最忌讳的就是路面湿滑从而导致追尾等事故的发生，所以适当拉大车距不失为一项有效的预防措施。</a:t>
            </a:r>
          </a:p>
        </p:txBody>
      </p:sp>
      <p:sp>
        <p:nvSpPr>
          <p:cNvPr id="4" name="矩形 3"/>
          <p:cNvSpPr/>
          <p:nvPr/>
        </p:nvSpPr>
        <p:spPr>
          <a:xfrm>
            <a:off x="514350" y="1668463"/>
            <a:ext cx="3405188" cy="595312"/>
          </a:xfrm>
          <a:prstGeom prst="rect">
            <a:avLst/>
          </a:prstGeom>
          <a:noFill/>
          <a:ln w="22225">
            <a:solidFill>
              <a:srgbClr val="3843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7" name="矩形 16"/>
          <p:cNvSpPr/>
          <p:nvPr/>
        </p:nvSpPr>
        <p:spPr>
          <a:xfrm>
            <a:off x="514350" y="3705225"/>
            <a:ext cx="3405188" cy="593725"/>
          </a:xfrm>
          <a:prstGeom prst="rect">
            <a:avLst/>
          </a:prstGeom>
          <a:noFill/>
          <a:ln w="22225">
            <a:solidFill>
              <a:srgbClr val="38436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0602" name="文本框 17"/>
          <p:cNvSpPr txBox="1">
            <a:spLocks noChangeArrowheads="1"/>
          </p:cNvSpPr>
          <p:nvPr/>
        </p:nvSpPr>
        <p:spPr bwMode="auto">
          <a:xfrm>
            <a:off x="673100" y="3776663"/>
            <a:ext cx="3246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rgbClr val="F23633"/>
                </a:solidFill>
                <a:latin typeface="微软雅黑" panose="020B0503020204020204" pitchFamily="34" charset="-122"/>
                <a:ea typeface="微软雅黑" panose="020B0503020204020204" pitchFamily="34" charset="-122"/>
              </a:rPr>
              <a:t> 刹车要“温柔”</a:t>
            </a:r>
          </a:p>
        </p:txBody>
      </p:sp>
      <p:sp>
        <p:nvSpPr>
          <p:cNvPr id="110603" name="文本框 18"/>
          <p:cNvSpPr txBox="1">
            <a:spLocks noChangeArrowheads="1"/>
          </p:cNvSpPr>
          <p:nvPr/>
        </p:nvSpPr>
        <p:spPr bwMode="auto">
          <a:xfrm>
            <a:off x="514350" y="4500563"/>
            <a:ext cx="11096625"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20000"/>
              </a:spcBef>
              <a:buClr>
                <a:schemeClr val="hlink"/>
              </a:buClr>
              <a:buSzPct val="75000"/>
            </a:pPr>
            <a:r>
              <a:rPr lang="zh-CN" altLang="en-US">
                <a:latin typeface="微软雅黑" panose="020B0503020204020204" pitchFamily="34" charset="-122"/>
                <a:ea typeface="微软雅黑" panose="020B0503020204020204" pitchFamily="34" charset="-122"/>
                <a:sym typeface="Impact" panose="020B0806030902050204" pitchFamily="34" charset="0"/>
              </a:rPr>
              <a:t>在冰雪路面，通过发动机制动来维持车轮与路之间附着力要比使用脚制动好得多。如果要低速行驶，那么就要考虑用较低挡行驶，并使发动机保持稍大的转速。如果逐渐地抬起油门，立刻就能获得发动机制动。</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4005263"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375920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sym typeface="Impact" panose="020B0806030902050204" pitchFamily="34" charset="0"/>
              </a:rPr>
              <a:t>机动车安全</a:t>
            </a:r>
            <a:r>
              <a:rPr lang="en-US" altLang="zh-CN" dirty="0">
                <a:sym typeface="Impact" panose="020B0806030902050204" pitchFamily="34" charset="0"/>
              </a:rPr>
              <a:t>---</a:t>
            </a:r>
            <a:r>
              <a:rPr lang="zh-CN" altLang="en-US" dirty="0">
                <a:sym typeface="Impact" panose="020B0806030902050204" pitchFamily="34" charset="0"/>
              </a:rPr>
              <a:t>雾天气</a:t>
            </a:r>
          </a:p>
        </p:txBody>
      </p:sp>
      <p:sp>
        <p:nvSpPr>
          <p:cNvPr id="2" name="矩形: 圆角 1"/>
          <p:cNvSpPr/>
          <p:nvPr/>
        </p:nvSpPr>
        <p:spPr>
          <a:xfrm>
            <a:off x="623888" y="1668463"/>
            <a:ext cx="2960687" cy="625475"/>
          </a:xfrm>
          <a:prstGeom prst="roundRect">
            <a:avLst>
              <a:gd name="adj" fmla="val 50000"/>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2647" name="文本框 15"/>
          <p:cNvSpPr txBox="1">
            <a:spLocks noChangeArrowheads="1"/>
          </p:cNvSpPr>
          <p:nvPr/>
        </p:nvSpPr>
        <p:spPr bwMode="auto">
          <a:xfrm>
            <a:off x="977900" y="1797050"/>
            <a:ext cx="214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微软雅黑" panose="020B0503020204020204" pitchFamily="34" charset="-122"/>
                <a:ea typeface="微软雅黑" panose="020B0503020204020204" pitchFamily="34" charset="-122"/>
                <a:sym typeface="Impact" panose="020B0806030902050204" pitchFamily="34" charset="0"/>
              </a:rPr>
              <a:t>注意</a:t>
            </a:r>
            <a:r>
              <a:rPr lang="en-US" altLang="zh-CN" sz="2000" b="1">
                <a:solidFill>
                  <a:schemeClr val="bg1"/>
                </a:solidFill>
                <a:latin typeface="微软雅黑" panose="020B0503020204020204" pitchFamily="34" charset="-122"/>
                <a:ea typeface="微软雅黑" panose="020B0503020204020204" pitchFamily="34" charset="-122"/>
                <a:sym typeface="Impact" panose="020B0806030902050204" pitchFamily="34" charset="0"/>
              </a:rPr>
              <a:t>1</a:t>
            </a:r>
            <a:r>
              <a:rPr lang="zh-CN" altLang="en-US" sz="2000" b="1">
                <a:solidFill>
                  <a:schemeClr val="bg1"/>
                </a:solidFill>
                <a:latin typeface="微软雅黑" panose="020B0503020204020204" pitchFamily="34" charset="-122"/>
                <a:ea typeface="微软雅黑" panose="020B0503020204020204" pitchFamily="34" charset="-122"/>
                <a:sym typeface="Impact" panose="020B0806030902050204" pitchFamily="34" charset="0"/>
              </a:rPr>
              <a:t>：出门前</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112648" name="文本框 19"/>
          <p:cNvSpPr txBox="1">
            <a:spLocks noChangeArrowheads="1"/>
          </p:cNvSpPr>
          <p:nvPr/>
        </p:nvSpPr>
        <p:spPr bwMode="auto">
          <a:xfrm>
            <a:off x="623888" y="2420938"/>
            <a:ext cx="936148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30000"/>
              </a:lnSpc>
              <a:spcBef>
                <a:spcPct val="20000"/>
              </a:spcBef>
              <a:buClr>
                <a:schemeClr val="hlink"/>
              </a:buClr>
              <a:buSzPct val="75000"/>
            </a:pPr>
            <a:r>
              <a:rPr lang="zh-CN" altLang="en-US">
                <a:latin typeface="Impact" panose="020B0806030902050204" pitchFamily="34" charset="0"/>
                <a:ea typeface="方正正中黑简体"/>
                <a:cs typeface="方正正中黑简体"/>
                <a:sym typeface="Impact" panose="020B0806030902050204" pitchFamily="34" charset="0"/>
              </a:rPr>
              <a:t>应当将挡风玻璃、车头灯和尾灯擦拭干净，检查车辆灯光、制动等安全设施是否齐全有效。</a:t>
            </a:r>
          </a:p>
        </p:txBody>
      </p:sp>
      <p:sp>
        <p:nvSpPr>
          <p:cNvPr id="21" name="矩形: 圆角 20"/>
          <p:cNvSpPr/>
          <p:nvPr/>
        </p:nvSpPr>
        <p:spPr>
          <a:xfrm>
            <a:off x="623888" y="3414713"/>
            <a:ext cx="2960687" cy="623887"/>
          </a:xfrm>
          <a:prstGeom prst="roundRect">
            <a:avLst>
              <a:gd name="adj" fmla="val 50000"/>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2650" name="文本框 21"/>
          <p:cNvSpPr txBox="1">
            <a:spLocks noChangeArrowheads="1"/>
          </p:cNvSpPr>
          <p:nvPr/>
        </p:nvSpPr>
        <p:spPr bwMode="auto">
          <a:xfrm>
            <a:off x="906463" y="3527425"/>
            <a:ext cx="2395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微软雅黑" panose="020B0503020204020204" pitchFamily="34" charset="-122"/>
                <a:ea typeface="微软雅黑" panose="020B0503020204020204" pitchFamily="34" charset="-122"/>
                <a:sym typeface="Impact" panose="020B0806030902050204" pitchFamily="34" charset="0"/>
              </a:rPr>
              <a:t>注意</a:t>
            </a:r>
            <a:r>
              <a:rPr lang="en-US" altLang="zh-CN" sz="2000" b="1">
                <a:solidFill>
                  <a:schemeClr val="bg1"/>
                </a:solidFill>
                <a:latin typeface="微软雅黑" panose="020B0503020204020204" pitchFamily="34" charset="-122"/>
                <a:ea typeface="微软雅黑" panose="020B0503020204020204" pitchFamily="34" charset="-122"/>
                <a:sym typeface="Impact" panose="020B0806030902050204" pitchFamily="34" charset="0"/>
              </a:rPr>
              <a:t>2</a:t>
            </a:r>
            <a:r>
              <a:rPr lang="zh-CN" altLang="en-US" sz="2000" b="1">
                <a:solidFill>
                  <a:schemeClr val="bg1"/>
                </a:solidFill>
                <a:latin typeface="微软雅黑" panose="020B0503020204020204" pitchFamily="34" charset="-122"/>
                <a:ea typeface="微软雅黑" panose="020B0503020204020204" pitchFamily="34" charset="-122"/>
                <a:sym typeface="Impact" panose="020B0806030902050204" pitchFamily="34" charset="0"/>
              </a:rPr>
              <a:t>：雾中行车时</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112651" name="文本框 22"/>
          <p:cNvSpPr txBox="1">
            <a:spLocks noChangeArrowheads="1"/>
          </p:cNvSpPr>
          <p:nvPr/>
        </p:nvSpPr>
        <p:spPr bwMode="auto">
          <a:xfrm>
            <a:off x="623888" y="4175125"/>
            <a:ext cx="10944225"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20000"/>
              </a:spcBef>
              <a:buClr>
                <a:schemeClr val="hlink"/>
              </a:buClr>
              <a:buSzPct val="75000"/>
            </a:pPr>
            <a:r>
              <a:rPr lang="zh-CN" altLang="en-US">
                <a:latin typeface="微软雅黑" panose="020B0503020204020204" pitchFamily="34" charset="-122"/>
                <a:ea typeface="微软雅黑" panose="020B0503020204020204" pitchFamily="34" charset="-122"/>
                <a:sym typeface="Impact" panose="020B0806030902050204" pitchFamily="34" charset="0"/>
              </a:rPr>
              <a:t>一定要严格遵守交通规则限速行驶，千万不可开快车。雾越大，可视距离越短，车速就必须越低。专家建议当能见度小于</a:t>
            </a:r>
            <a:r>
              <a:rPr lang="en-US" altLang="zh-CN">
                <a:latin typeface="微软雅黑" panose="020B0503020204020204" pitchFamily="34" charset="-122"/>
                <a:ea typeface="微软雅黑" panose="020B0503020204020204" pitchFamily="34" charset="-122"/>
                <a:sym typeface="Impact" panose="020B0806030902050204" pitchFamily="34" charset="0"/>
              </a:rPr>
              <a:t>200</a:t>
            </a:r>
            <a:r>
              <a:rPr lang="zh-CN" altLang="en-US">
                <a:latin typeface="微软雅黑" panose="020B0503020204020204" pitchFamily="34" charset="-122"/>
                <a:ea typeface="微软雅黑" panose="020B0503020204020204" pitchFamily="34" charset="-122"/>
                <a:sym typeface="Impact" panose="020B0806030902050204" pitchFamily="34" charset="0"/>
              </a:rPr>
              <a:t>米大于</a:t>
            </a:r>
            <a:r>
              <a:rPr lang="en-US" altLang="zh-CN">
                <a:latin typeface="微软雅黑" panose="020B0503020204020204" pitchFamily="34" charset="-122"/>
                <a:ea typeface="微软雅黑" panose="020B0503020204020204" pitchFamily="34" charset="-122"/>
                <a:sym typeface="Impact" panose="020B0806030902050204" pitchFamily="34" charset="0"/>
              </a:rPr>
              <a:t>100</a:t>
            </a:r>
            <a:r>
              <a:rPr lang="zh-CN" altLang="en-US">
                <a:latin typeface="微软雅黑" panose="020B0503020204020204" pitchFamily="34" charset="-122"/>
                <a:ea typeface="微软雅黑" panose="020B0503020204020204" pitchFamily="34" charset="-122"/>
                <a:sym typeface="Impact" panose="020B0806030902050204" pitchFamily="34" charset="0"/>
              </a:rPr>
              <a:t>米时，时速不得超过</a:t>
            </a:r>
            <a:r>
              <a:rPr lang="en-US" altLang="zh-CN">
                <a:latin typeface="微软雅黑" panose="020B0503020204020204" pitchFamily="34" charset="-122"/>
                <a:ea typeface="微软雅黑" panose="020B0503020204020204" pitchFamily="34" charset="-122"/>
                <a:sym typeface="Impact" panose="020B0806030902050204" pitchFamily="34" charset="0"/>
              </a:rPr>
              <a:t>60</a:t>
            </a:r>
            <a:r>
              <a:rPr lang="zh-CN" altLang="en-US">
                <a:latin typeface="微软雅黑" panose="020B0503020204020204" pitchFamily="34" charset="-122"/>
                <a:ea typeface="微软雅黑" panose="020B0503020204020204" pitchFamily="34" charset="-122"/>
                <a:sym typeface="Impact" panose="020B0806030902050204" pitchFamily="34" charset="0"/>
              </a:rPr>
              <a:t>公里</a:t>
            </a:r>
            <a:r>
              <a:rPr lang="en-US" altLang="zh-CN">
                <a:latin typeface="微软雅黑" panose="020B0503020204020204" pitchFamily="34" charset="-122"/>
                <a:ea typeface="微软雅黑" panose="020B0503020204020204" pitchFamily="34" charset="-122"/>
                <a:sym typeface="Impact" panose="020B0806030902050204" pitchFamily="34" charset="0"/>
              </a:rPr>
              <a:t>;</a:t>
            </a:r>
            <a:r>
              <a:rPr lang="zh-CN" altLang="en-US">
                <a:latin typeface="微软雅黑" panose="020B0503020204020204" pitchFamily="34" charset="-122"/>
                <a:ea typeface="微软雅黑" panose="020B0503020204020204" pitchFamily="34" charset="-122"/>
                <a:sym typeface="Impact" panose="020B0806030902050204" pitchFamily="34" charset="0"/>
              </a:rPr>
              <a:t>能见度小于</a:t>
            </a:r>
            <a:r>
              <a:rPr lang="en-US" altLang="zh-CN">
                <a:latin typeface="微软雅黑" panose="020B0503020204020204" pitchFamily="34" charset="-122"/>
                <a:ea typeface="微软雅黑" panose="020B0503020204020204" pitchFamily="34" charset="-122"/>
                <a:sym typeface="Impact" panose="020B0806030902050204" pitchFamily="34" charset="0"/>
              </a:rPr>
              <a:t>100</a:t>
            </a:r>
            <a:r>
              <a:rPr lang="zh-CN" altLang="en-US">
                <a:latin typeface="微软雅黑" panose="020B0503020204020204" pitchFamily="34" charset="-122"/>
                <a:ea typeface="微软雅黑" panose="020B0503020204020204" pitchFamily="34" charset="-122"/>
                <a:sym typeface="Impact" panose="020B0806030902050204" pitchFamily="34" charset="0"/>
              </a:rPr>
              <a:t>米大于</a:t>
            </a:r>
            <a:r>
              <a:rPr lang="en-US" altLang="zh-CN">
                <a:latin typeface="微软雅黑" panose="020B0503020204020204" pitchFamily="34" charset="-122"/>
                <a:ea typeface="微软雅黑" panose="020B0503020204020204" pitchFamily="34" charset="-122"/>
                <a:sym typeface="Impact" panose="020B0806030902050204" pitchFamily="34" charset="0"/>
              </a:rPr>
              <a:t>50</a:t>
            </a:r>
            <a:r>
              <a:rPr lang="zh-CN" altLang="en-US">
                <a:latin typeface="微软雅黑" panose="020B0503020204020204" pitchFamily="34" charset="-122"/>
                <a:ea typeface="微软雅黑" panose="020B0503020204020204" pitchFamily="34" charset="-122"/>
                <a:sym typeface="Impact" panose="020B0806030902050204" pitchFamily="34" charset="0"/>
              </a:rPr>
              <a:t>米时，时速不得超过</a:t>
            </a:r>
            <a:r>
              <a:rPr lang="en-US" altLang="zh-CN">
                <a:latin typeface="微软雅黑" panose="020B0503020204020204" pitchFamily="34" charset="-122"/>
                <a:ea typeface="微软雅黑" panose="020B0503020204020204" pitchFamily="34" charset="-122"/>
                <a:sym typeface="Impact" panose="020B0806030902050204" pitchFamily="34" charset="0"/>
              </a:rPr>
              <a:t>40</a:t>
            </a:r>
            <a:r>
              <a:rPr lang="zh-CN" altLang="en-US">
                <a:latin typeface="微软雅黑" panose="020B0503020204020204" pitchFamily="34" charset="-122"/>
                <a:ea typeface="微软雅黑" panose="020B0503020204020204" pitchFamily="34" charset="-122"/>
                <a:sym typeface="Impact" panose="020B0806030902050204" pitchFamily="34" charset="0"/>
              </a:rPr>
              <a:t>公里</a:t>
            </a:r>
            <a:r>
              <a:rPr lang="en-US" altLang="zh-CN">
                <a:latin typeface="微软雅黑" panose="020B0503020204020204" pitchFamily="34" charset="-122"/>
                <a:ea typeface="微软雅黑" panose="020B0503020204020204" pitchFamily="34" charset="-122"/>
                <a:sym typeface="Impact" panose="020B0806030902050204" pitchFamily="34" charset="0"/>
              </a:rPr>
              <a:t>;</a:t>
            </a:r>
            <a:r>
              <a:rPr lang="zh-CN" altLang="en-US">
                <a:latin typeface="微软雅黑" panose="020B0503020204020204" pitchFamily="34" charset="-122"/>
                <a:ea typeface="微软雅黑" panose="020B0503020204020204" pitchFamily="34" charset="-122"/>
                <a:sym typeface="Impact" panose="020B0806030902050204" pitchFamily="34" charset="0"/>
              </a:rPr>
              <a:t>能见度在</a:t>
            </a:r>
            <a:r>
              <a:rPr lang="en-US" altLang="zh-CN">
                <a:latin typeface="微软雅黑" panose="020B0503020204020204" pitchFamily="34" charset="-122"/>
                <a:ea typeface="微软雅黑" panose="020B0503020204020204" pitchFamily="34" charset="-122"/>
                <a:sym typeface="Impact" panose="020B0806030902050204" pitchFamily="34" charset="0"/>
              </a:rPr>
              <a:t>30</a:t>
            </a:r>
            <a:r>
              <a:rPr lang="zh-CN" altLang="en-US">
                <a:latin typeface="微软雅黑" panose="020B0503020204020204" pitchFamily="34" charset="-122"/>
                <a:ea typeface="微软雅黑" panose="020B0503020204020204" pitchFamily="34" charset="-122"/>
                <a:sym typeface="Impact" panose="020B0806030902050204" pitchFamily="34" charset="0"/>
              </a:rPr>
              <a:t>米以内时，时速应控制在</a:t>
            </a:r>
            <a:r>
              <a:rPr lang="en-US" altLang="zh-CN">
                <a:latin typeface="微软雅黑" panose="020B0503020204020204" pitchFamily="34" charset="-122"/>
                <a:ea typeface="微软雅黑" panose="020B0503020204020204" pitchFamily="34" charset="-122"/>
                <a:sym typeface="Impact" panose="020B0806030902050204" pitchFamily="34" charset="0"/>
              </a:rPr>
              <a:t>20</a:t>
            </a:r>
            <a:r>
              <a:rPr lang="zh-CN" altLang="en-US">
                <a:latin typeface="微软雅黑" panose="020B0503020204020204" pitchFamily="34" charset="-122"/>
                <a:ea typeface="微软雅黑" panose="020B0503020204020204" pitchFamily="34" charset="-122"/>
                <a:sym typeface="Impact" panose="020B0806030902050204" pitchFamily="34" charset="0"/>
              </a:rPr>
              <a:t>公里以下。</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4005263"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3759200"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sym typeface="Impact" panose="020B0806030902050204" pitchFamily="34" charset="0"/>
              </a:rPr>
              <a:t>机动车安全</a:t>
            </a:r>
            <a:r>
              <a:rPr lang="en-US" altLang="zh-CN" dirty="0">
                <a:sym typeface="Impact" panose="020B0806030902050204" pitchFamily="34" charset="0"/>
              </a:rPr>
              <a:t>---</a:t>
            </a:r>
            <a:r>
              <a:rPr lang="zh-CN" altLang="en-US" dirty="0">
                <a:sym typeface="Impact" panose="020B0806030902050204" pitchFamily="34" charset="0"/>
              </a:rPr>
              <a:t>雾天气</a:t>
            </a:r>
          </a:p>
        </p:txBody>
      </p:sp>
      <p:sp>
        <p:nvSpPr>
          <p:cNvPr id="2" name="矩形: 圆角 1"/>
          <p:cNvSpPr/>
          <p:nvPr/>
        </p:nvSpPr>
        <p:spPr>
          <a:xfrm>
            <a:off x="623888" y="1335088"/>
            <a:ext cx="2960687" cy="623887"/>
          </a:xfrm>
          <a:prstGeom prst="roundRect">
            <a:avLst>
              <a:gd name="adj" fmla="val 50000"/>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4695" name="文本框 15"/>
          <p:cNvSpPr txBox="1">
            <a:spLocks noChangeArrowheads="1"/>
          </p:cNvSpPr>
          <p:nvPr/>
        </p:nvSpPr>
        <p:spPr bwMode="auto">
          <a:xfrm>
            <a:off x="774700" y="1447800"/>
            <a:ext cx="2960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微软雅黑" panose="020B0503020204020204" pitchFamily="34" charset="-122"/>
                <a:ea typeface="微软雅黑" panose="020B0503020204020204" pitchFamily="34" charset="-122"/>
                <a:sym typeface="Impact" panose="020B0806030902050204" pitchFamily="34" charset="0"/>
              </a:rPr>
              <a:t>注意</a:t>
            </a:r>
            <a:r>
              <a:rPr lang="en-US" altLang="zh-CN" sz="2000" b="1">
                <a:solidFill>
                  <a:schemeClr val="bg1"/>
                </a:solidFill>
                <a:latin typeface="微软雅黑" panose="020B0503020204020204" pitchFamily="34" charset="-122"/>
                <a:ea typeface="微软雅黑" panose="020B0503020204020204" pitchFamily="34" charset="-122"/>
                <a:sym typeface="Impact" panose="020B0806030902050204" pitchFamily="34" charset="0"/>
              </a:rPr>
              <a:t>3</a:t>
            </a:r>
            <a:r>
              <a:rPr lang="zh-CN" altLang="en-US" sz="2000" b="1">
                <a:solidFill>
                  <a:schemeClr val="bg1"/>
                </a:solidFill>
                <a:latin typeface="微软雅黑" panose="020B0503020204020204" pitchFamily="34" charset="-122"/>
                <a:ea typeface="微软雅黑" panose="020B0503020204020204" pitchFamily="34" charset="-122"/>
                <a:sym typeface="Impact" panose="020B0806030902050204" pitchFamily="34" charset="0"/>
              </a:rPr>
              <a:t>：不要用远光灯</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114696" name="文本框 19"/>
          <p:cNvSpPr txBox="1">
            <a:spLocks noChangeArrowheads="1"/>
          </p:cNvSpPr>
          <p:nvPr/>
        </p:nvSpPr>
        <p:spPr bwMode="auto">
          <a:xfrm>
            <a:off x="623888" y="1912938"/>
            <a:ext cx="1094422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20000"/>
              </a:spcBef>
              <a:buClr>
                <a:schemeClr val="hlink"/>
              </a:buClr>
              <a:buSzPct val="75000"/>
            </a:pPr>
            <a:r>
              <a:rPr lang="zh-CN" altLang="en-US">
                <a:latin typeface="微软雅黑" panose="020B0503020204020204" pitchFamily="34" charset="-122"/>
                <a:ea typeface="微软雅黑" panose="020B0503020204020204" pitchFamily="34" charset="-122"/>
                <a:sym typeface="Impact" panose="020B0806030902050204" pitchFamily="34" charset="0"/>
              </a:rPr>
              <a:t>雾天行驶，一定要使用防雾灯，要遵守灯光使用规定</a:t>
            </a:r>
            <a:r>
              <a:rPr lang="en-US" altLang="zh-CN">
                <a:latin typeface="微软雅黑" panose="020B0503020204020204" pitchFamily="34" charset="-122"/>
                <a:ea typeface="微软雅黑" panose="020B0503020204020204" pitchFamily="34" charset="-122"/>
                <a:sym typeface="Impact" panose="020B0806030902050204" pitchFamily="34" charset="0"/>
              </a:rPr>
              <a:t>:</a:t>
            </a:r>
            <a:r>
              <a:rPr lang="zh-CN" altLang="en-US">
                <a:latin typeface="微软雅黑" panose="020B0503020204020204" pitchFamily="34" charset="-122"/>
                <a:ea typeface="微软雅黑" panose="020B0503020204020204" pitchFamily="34" charset="-122"/>
                <a:sym typeface="Impact" panose="020B0806030902050204" pitchFamily="34" charset="0"/>
              </a:rPr>
              <a:t>打开前后防雾灯、尾灯、示宽灯和近光灯，利用灯光来提高能见度，看清前方车辆及行人与路况，也让别人容易看到自己。</a:t>
            </a:r>
          </a:p>
        </p:txBody>
      </p:sp>
      <p:sp>
        <p:nvSpPr>
          <p:cNvPr id="21" name="矩形: 圆角 20"/>
          <p:cNvSpPr/>
          <p:nvPr/>
        </p:nvSpPr>
        <p:spPr>
          <a:xfrm>
            <a:off x="623888" y="3081338"/>
            <a:ext cx="2960687" cy="623887"/>
          </a:xfrm>
          <a:prstGeom prst="roundRect">
            <a:avLst>
              <a:gd name="adj" fmla="val 50000"/>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4698" name="文本框 21"/>
          <p:cNvSpPr txBox="1">
            <a:spLocks noChangeArrowheads="1"/>
          </p:cNvSpPr>
          <p:nvPr/>
        </p:nvSpPr>
        <p:spPr bwMode="auto">
          <a:xfrm>
            <a:off x="774700" y="3173413"/>
            <a:ext cx="2678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Impact" panose="020B0806030902050204" pitchFamily="34" charset="0"/>
                <a:ea typeface="方正正中黑简体"/>
                <a:cs typeface="方正正中黑简体"/>
                <a:sym typeface="Impact" panose="020B0806030902050204" pitchFamily="34" charset="0"/>
              </a:rPr>
              <a:t>注意</a:t>
            </a:r>
            <a:r>
              <a:rPr lang="en-US" altLang="zh-CN" sz="2000" b="1">
                <a:solidFill>
                  <a:schemeClr val="bg1"/>
                </a:solidFill>
                <a:latin typeface="Impact" panose="020B0806030902050204" pitchFamily="34" charset="0"/>
                <a:ea typeface="方正正中黑简体"/>
                <a:cs typeface="方正正中黑简体"/>
                <a:sym typeface="Impact" panose="020B0806030902050204" pitchFamily="34" charset="0"/>
              </a:rPr>
              <a:t>4</a:t>
            </a:r>
            <a:r>
              <a:rPr lang="zh-CN" altLang="en-US" sz="2000" b="1">
                <a:solidFill>
                  <a:schemeClr val="bg1"/>
                </a:solidFill>
                <a:latin typeface="Impact" panose="020B0806030902050204" pitchFamily="34" charset="0"/>
                <a:ea typeface="方正正中黑简体"/>
                <a:cs typeface="方正正中黑简体"/>
                <a:sym typeface="Impact" panose="020B0806030902050204" pitchFamily="34" charset="0"/>
              </a:rPr>
              <a:t>：适时靠边停车</a:t>
            </a:r>
            <a:endParaRPr lang="zh-CN" altLang="en-US" sz="2000" b="1">
              <a:solidFill>
                <a:schemeClr val="bg1"/>
              </a:solidFill>
              <a:latin typeface="微软雅黑" panose="020B0503020204020204" pitchFamily="34" charset="-122"/>
              <a:ea typeface="微软雅黑" panose="020B0503020204020204" pitchFamily="34" charset="-122"/>
            </a:endParaRPr>
          </a:p>
        </p:txBody>
      </p:sp>
      <p:sp>
        <p:nvSpPr>
          <p:cNvPr id="114699" name="文本框 22"/>
          <p:cNvSpPr txBox="1">
            <a:spLocks noChangeArrowheads="1"/>
          </p:cNvSpPr>
          <p:nvPr/>
        </p:nvSpPr>
        <p:spPr bwMode="auto">
          <a:xfrm>
            <a:off x="623888" y="3840163"/>
            <a:ext cx="1094422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30000"/>
              </a:lnSpc>
              <a:spcBef>
                <a:spcPct val="20000"/>
              </a:spcBef>
              <a:buClr>
                <a:schemeClr val="hlink"/>
              </a:buClr>
              <a:buSzPct val="75000"/>
            </a:pPr>
            <a:r>
              <a:rPr lang="zh-CN" altLang="en-US">
                <a:latin typeface="Impact" panose="020B0806030902050204" pitchFamily="34" charset="0"/>
                <a:ea typeface="方正正中黑简体"/>
                <a:cs typeface="方正正中黑简体"/>
                <a:sym typeface="Impact" panose="020B0806030902050204" pitchFamily="34" charset="0"/>
              </a:rPr>
              <a:t>如果雾太大，可以将车靠边停放，同时打开近光灯和应急灯。</a:t>
            </a:r>
          </a:p>
        </p:txBody>
      </p:sp>
      <p:sp>
        <p:nvSpPr>
          <p:cNvPr id="13" name="矩形: 圆角 12"/>
          <p:cNvSpPr/>
          <p:nvPr/>
        </p:nvSpPr>
        <p:spPr>
          <a:xfrm>
            <a:off x="623888" y="4694238"/>
            <a:ext cx="2960687" cy="625475"/>
          </a:xfrm>
          <a:prstGeom prst="roundRect">
            <a:avLst>
              <a:gd name="adj" fmla="val 50000"/>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4701" name="文本框 16"/>
          <p:cNvSpPr txBox="1">
            <a:spLocks noChangeArrowheads="1"/>
          </p:cNvSpPr>
          <p:nvPr/>
        </p:nvSpPr>
        <p:spPr bwMode="auto">
          <a:xfrm>
            <a:off x="774700" y="4806950"/>
            <a:ext cx="2678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Impact" panose="020B0806030902050204" pitchFamily="34" charset="0"/>
                <a:ea typeface="方正正中黑简体"/>
                <a:cs typeface="方正正中黑简体"/>
                <a:sym typeface="Impact" panose="020B0806030902050204" pitchFamily="34" charset="0"/>
              </a:rPr>
              <a:t>注意</a:t>
            </a:r>
            <a:r>
              <a:rPr lang="en-US" altLang="zh-CN" sz="2000" b="1">
                <a:solidFill>
                  <a:schemeClr val="bg1"/>
                </a:solidFill>
                <a:latin typeface="Impact" panose="020B0806030902050204" pitchFamily="34" charset="0"/>
                <a:ea typeface="方正正中黑简体"/>
                <a:cs typeface="方正正中黑简体"/>
                <a:sym typeface="Impact" panose="020B0806030902050204" pitchFamily="34" charset="0"/>
              </a:rPr>
              <a:t>5</a:t>
            </a:r>
            <a:r>
              <a:rPr lang="zh-CN" altLang="en-US" sz="2000" b="1">
                <a:solidFill>
                  <a:schemeClr val="bg1"/>
                </a:solidFill>
                <a:latin typeface="Impact" panose="020B0806030902050204" pitchFamily="34" charset="0"/>
                <a:ea typeface="方正正中黑简体"/>
                <a:cs typeface="方正正中黑简体"/>
                <a:sym typeface="Impact" panose="020B0806030902050204" pitchFamily="34" charset="0"/>
              </a:rPr>
              <a:t>：勤用喇叭</a:t>
            </a:r>
            <a:endParaRPr lang="zh-CN" altLang="en-US" sz="2000" b="1">
              <a:solidFill>
                <a:schemeClr val="bg1"/>
              </a:solidFill>
              <a:latin typeface="Impact" panose="020B0806030902050204" pitchFamily="34" charset="0"/>
              <a:ea typeface="方正正中黑简体"/>
              <a:cs typeface="方正正中黑简体"/>
            </a:endParaRPr>
          </a:p>
        </p:txBody>
      </p:sp>
      <p:sp>
        <p:nvSpPr>
          <p:cNvPr id="18" name="矩形: 圆角 17"/>
          <p:cNvSpPr/>
          <p:nvPr/>
        </p:nvSpPr>
        <p:spPr>
          <a:xfrm>
            <a:off x="5646738" y="4694238"/>
            <a:ext cx="2960687" cy="625475"/>
          </a:xfrm>
          <a:prstGeom prst="roundRect">
            <a:avLst>
              <a:gd name="adj" fmla="val 50000"/>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4703" name="文本框 18"/>
          <p:cNvSpPr txBox="1">
            <a:spLocks noChangeArrowheads="1"/>
          </p:cNvSpPr>
          <p:nvPr/>
        </p:nvSpPr>
        <p:spPr bwMode="auto">
          <a:xfrm>
            <a:off x="5797550" y="4806950"/>
            <a:ext cx="2678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Impact" panose="020B0806030902050204" pitchFamily="34" charset="0"/>
                <a:ea typeface="方正正中黑简体"/>
                <a:cs typeface="方正正中黑简体"/>
                <a:sym typeface="Impact" panose="020B0806030902050204" pitchFamily="34" charset="0"/>
              </a:rPr>
              <a:t>注意</a:t>
            </a:r>
            <a:r>
              <a:rPr lang="en-US" altLang="zh-CN" sz="2000" b="1">
                <a:solidFill>
                  <a:schemeClr val="bg1"/>
                </a:solidFill>
                <a:latin typeface="Impact" panose="020B0806030902050204" pitchFamily="34" charset="0"/>
                <a:ea typeface="方正正中黑简体"/>
                <a:cs typeface="方正正中黑简体"/>
                <a:sym typeface="Impact" panose="020B0806030902050204" pitchFamily="34" charset="0"/>
              </a:rPr>
              <a:t>6</a:t>
            </a:r>
            <a:r>
              <a:rPr lang="zh-CN" altLang="en-US" sz="2000" b="1">
                <a:solidFill>
                  <a:schemeClr val="bg1"/>
                </a:solidFill>
                <a:latin typeface="Impact" panose="020B0806030902050204" pitchFamily="34" charset="0"/>
                <a:ea typeface="方正正中黑简体"/>
                <a:cs typeface="方正正中黑简体"/>
                <a:sym typeface="Impact" panose="020B0806030902050204" pitchFamily="34" charset="0"/>
              </a:rPr>
              <a:t>：保持车距</a:t>
            </a:r>
            <a:endParaRPr lang="zh-CN" altLang="en-US" sz="2000" b="1">
              <a:solidFill>
                <a:schemeClr val="bg1"/>
              </a:solidFill>
              <a:latin typeface="Impact" panose="020B0806030902050204" pitchFamily="34" charset="0"/>
              <a:ea typeface="方正正中黑简体"/>
              <a:cs typeface="方正正中黑简体"/>
            </a:endParaRPr>
          </a:p>
        </p:txBody>
      </p:sp>
      <p:sp>
        <p:nvSpPr>
          <p:cNvPr id="24" name="矩形: 圆角 23"/>
          <p:cNvSpPr/>
          <p:nvPr/>
        </p:nvSpPr>
        <p:spPr>
          <a:xfrm>
            <a:off x="623888" y="5756275"/>
            <a:ext cx="2960687" cy="623888"/>
          </a:xfrm>
          <a:prstGeom prst="roundRect">
            <a:avLst>
              <a:gd name="adj" fmla="val 50000"/>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4705" name="文本框 24"/>
          <p:cNvSpPr txBox="1">
            <a:spLocks noChangeArrowheads="1"/>
          </p:cNvSpPr>
          <p:nvPr/>
        </p:nvSpPr>
        <p:spPr bwMode="auto">
          <a:xfrm>
            <a:off x="774700" y="5868988"/>
            <a:ext cx="2678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a:solidFill>
                  <a:schemeClr val="bg1"/>
                </a:solidFill>
                <a:latin typeface="Impact" panose="020B0806030902050204" pitchFamily="34" charset="0"/>
                <a:ea typeface="方正正中黑简体"/>
                <a:cs typeface="方正正中黑简体"/>
                <a:sym typeface="Impact" panose="020B0806030902050204" pitchFamily="34" charset="0"/>
              </a:rPr>
              <a:t>注意</a:t>
            </a:r>
            <a:r>
              <a:rPr lang="en-US" altLang="zh-CN" sz="2000" b="1">
                <a:solidFill>
                  <a:schemeClr val="bg1"/>
                </a:solidFill>
                <a:latin typeface="Impact" panose="020B0806030902050204" pitchFamily="34" charset="0"/>
                <a:ea typeface="方正正中黑简体"/>
                <a:cs typeface="方正正中黑简体"/>
                <a:sym typeface="Impact" panose="020B0806030902050204" pitchFamily="34" charset="0"/>
              </a:rPr>
              <a:t>7</a:t>
            </a:r>
            <a:r>
              <a:rPr lang="zh-CN" altLang="en-US" sz="2000" b="1">
                <a:solidFill>
                  <a:schemeClr val="bg1"/>
                </a:solidFill>
                <a:latin typeface="Impact" panose="020B0806030902050204" pitchFamily="34" charset="0"/>
                <a:ea typeface="方正正中黑简体"/>
                <a:cs typeface="方正正中黑简体"/>
                <a:sym typeface="Impact" panose="020B0806030902050204" pitchFamily="34" charset="0"/>
              </a:rPr>
              <a:t>：切忌盲目超车</a:t>
            </a:r>
          </a:p>
        </p:txBody>
      </p:sp>
      <p:sp>
        <p:nvSpPr>
          <p:cNvPr id="26" name="矩形: 圆角 25"/>
          <p:cNvSpPr/>
          <p:nvPr/>
        </p:nvSpPr>
        <p:spPr>
          <a:xfrm>
            <a:off x="5646738" y="5756275"/>
            <a:ext cx="2960687" cy="623888"/>
          </a:xfrm>
          <a:prstGeom prst="roundRect">
            <a:avLst>
              <a:gd name="adj" fmla="val 50000"/>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4707" name="文本框 26"/>
          <p:cNvSpPr txBox="1">
            <a:spLocks noChangeArrowheads="1"/>
          </p:cNvSpPr>
          <p:nvPr/>
        </p:nvSpPr>
        <p:spPr bwMode="auto">
          <a:xfrm>
            <a:off x="5797550" y="5868988"/>
            <a:ext cx="2678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Impact" panose="020B0806030902050204" pitchFamily="34" charset="0"/>
                <a:ea typeface="方正正中黑简体"/>
                <a:cs typeface="方正正中黑简体"/>
                <a:sym typeface="Impact" panose="020B0806030902050204" pitchFamily="34" charset="0"/>
              </a:rPr>
              <a:t>注意</a:t>
            </a:r>
            <a:r>
              <a:rPr lang="en-US" altLang="zh-CN" sz="2000" b="1">
                <a:solidFill>
                  <a:schemeClr val="bg1"/>
                </a:solidFill>
                <a:latin typeface="Impact" panose="020B0806030902050204" pitchFamily="34" charset="0"/>
                <a:ea typeface="方正正中黑简体"/>
                <a:cs typeface="方正正中黑简体"/>
                <a:sym typeface="Impact" panose="020B0806030902050204" pitchFamily="34" charset="0"/>
              </a:rPr>
              <a:t>8</a:t>
            </a:r>
            <a:r>
              <a:rPr lang="zh-CN" altLang="en-US" sz="2000" b="1">
                <a:solidFill>
                  <a:schemeClr val="bg1"/>
                </a:solidFill>
                <a:latin typeface="Impact" panose="020B0806030902050204" pitchFamily="34" charset="0"/>
                <a:ea typeface="方正正中黑简体"/>
                <a:cs typeface="方正正中黑简体"/>
                <a:sym typeface="Impact" panose="020B0806030902050204" pitchFamily="34" charset="0"/>
              </a:rPr>
              <a:t>：不要急刹车</a:t>
            </a:r>
            <a:endParaRPr lang="zh-CN" altLang="en-US" sz="2000" b="1">
              <a:solidFill>
                <a:schemeClr val="bg1"/>
              </a:solidFill>
              <a:latin typeface="Impact" panose="020B0806030902050204" pitchFamily="34" charset="0"/>
              <a:ea typeface="方正正中黑简体"/>
              <a:cs typeface="方正正中黑简体"/>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4005263"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2974975"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latin typeface="Impact" panose="020B0806030902050204" pitchFamily="34" charset="0"/>
                <a:ea typeface="方正正中黑简体" panose="02000000000000000000" pitchFamily="2" charset="-122"/>
                <a:sym typeface="Impact" panose="020B0806030902050204" pitchFamily="34" charset="0"/>
              </a:rPr>
              <a:t>机动车安全</a:t>
            </a:r>
            <a:r>
              <a:rPr lang="en-US" altLang="zh-CN" dirty="0">
                <a:latin typeface="Impact" panose="020B0806030902050204" pitchFamily="34" charset="0"/>
                <a:ea typeface="方正正中黑简体" panose="02000000000000000000" pitchFamily="2" charset="-122"/>
                <a:sym typeface="Impact" panose="020B0806030902050204" pitchFamily="34" charset="0"/>
              </a:rPr>
              <a:t>---</a:t>
            </a:r>
            <a:r>
              <a:rPr lang="zh-CN" altLang="en-US" dirty="0">
                <a:latin typeface="Impact" panose="020B0806030902050204" pitchFamily="34" charset="0"/>
                <a:ea typeface="方正正中黑简体" panose="02000000000000000000" pitchFamily="2" charset="-122"/>
                <a:sym typeface="Impact" panose="020B0806030902050204" pitchFamily="34" charset="0"/>
              </a:rPr>
              <a:t>夜间</a:t>
            </a:r>
          </a:p>
        </p:txBody>
      </p:sp>
      <p:pic>
        <p:nvPicPr>
          <p:cNvPr id="28" name="Picture 6" descr="20085410185"/>
          <p:cNvPicPr>
            <a:picLocks noChangeAspect="1" noChangeArrowheads="1"/>
          </p:cNvPicPr>
          <p:nvPr/>
        </p:nvPicPr>
        <p:blipFill>
          <a:blip r:embed="rId3"/>
          <a:srcRect/>
          <a:stretch>
            <a:fillRect/>
          </a:stretch>
        </p:blipFill>
        <p:spPr bwMode="auto">
          <a:xfrm>
            <a:off x="7173888" y="2068582"/>
            <a:ext cx="4504114" cy="3377609"/>
          </a:xfrm>
          <a:prstGeom prst="roundRect">
            <a:avLst>
              <a:gd name="adj" fmla="val 0"/>
            </a:avLst>
          </a:prstGeom>
          <a:ln w="38100">
            <a:solidFill>
              <a:srgbClr val="F23633"/>
            </a:solidFill>
            <a:miter lim="800000"/>
            <a:headEnd/>
            <a:tailEnd/>
          </a:ln>
          <a:effectLst/>
        </p:spPr>
      </p:pic>
      <p:sp>
        <p:nvSpPr>
          <p:cNvPr id="3" name="矩形 2"/>
          <p:cNvSpPr/>
          <p:nvPr/>
        </p:nvSpPr>
        <p:spPr>
          <a:xfrm>
            <a:off x="514350" y="2082800"/>
            <a:ext cx="2919413" cy="6381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9" name="矩形 28"/>
          <p:cNvSpPr/>
          <p:nvPr/>
        </p:nvSpPr>
        <p:spPr>
          <a:xfrm>
            <a:off x="514350" y="2949575"/>
            <a:ext cx="2919413" cy="639763"/>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0" name="矩形 29"/>
          <p:cNvSpPr/>
          <p:nvPr/>
        </p:nvSpPr>
        <p:spPr>
          <a:xfrm>
            <a:off x="514350" y="3816350"/>
            <a:ext cx="2919413" cy="639763"/>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1" name="矩形 30"/>
          <p:cNvSpPr/>
          <p:nvPr/>
        </p:nvSpPr>
        <p:spPr>
          <a:xfrm>
            <a:off x="514350" y="4683125"/>
            <a:ext cx="2919413" cy="639763"/>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2" name="矩形 31"/>
          <p:cNvSpPr/>
          <p:nvPr/>
        </p:nvSpPr>
        <p:spPr>
          <a:xfrm>
            <a:off x="3716338" y="2619375"/>
            <a:ext cx="2919412" cy="639763"/>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3" name="矩形 32"/>
          <p:cNvSpPr/>
          <p:nvPr/>
        </p:nvSpPr>
        <p:spPr>
          <a:xfrm>
            <a:off x="3716338" y="3487738"/>
            <a:ext cx="2919412" cy="6381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4" name="矩形 33"/>
          <p:cNvSpPr/>
          <p:nvPr/>
        </p:nvSpPr>
        <p:spPr>
          <a:xfrm>
            <a:off x="3716338" y="4354513"/>
            <a:ext cx="2919412" cy="6381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5" name="文本框 34"/>
          <p:cNvSpPr txBox="1"/>
          <p:nvPr/>
        </p:nvSpPr>
        <p:spPr>
          <a:xfrm>
            <a:off x="573088" y="2219325"/>
            <a:ext cx="2801937" cy="400050"/>
          </a:xfrm>
          <a:prstGeom prst="rect">
            <a:avLst/>
          </a:prstGeom>
          <a:noFill/>
        </p:spPr>
        <p:txBody>
          <a:bodyPr>
            <a:spAutoFit/>
          </a:bodyPr>
          <a:lstStyle/>
          <a:p>
            <a:pPr algn="ctr" defTabSz="685800" eaLnBrk="1" fontAlgn="auto" hangingPunct="1">
              <a:spcBef>
                <a:spcPts val="0"/>
              </a:spcBef>
              <a:spcAft>
                <a:spcPts val="0"/>
              </a:spcAft>
              <a:defRPr/>
            </a:pPr>
            <a:r>
              <a:rPr lang="zh-CN" altLang="en-US" sz="2000" b="1" kern="0" dirty="0">
                <a:ln w="12700">
                  <a:noFill/>
                </a:ln>
                <a:solidFill>
                  <a:schemeClr val="bg1"/>
                </a:solidFill>
                <a:latin typeface="微软雅黑" panose="020B0503020204020204" pitchFamily="34" charset="-122"/>
                <a:ea typeface="微软雅黑" panose="020B0503020204020204" pitchFamily="34" charset="-122"/>
              </a:rPr>
              <a:t>会车注意右侧非机动车</a:t>
            </a:r>
          </a:p>
        </p:txBody>
      </p:sp>
      <p:sp>
        <p:nvSpPr>
          <p:cNvPr id="116751" name="文本框 35"/>
          <p:cNvSpPr txBox="1">
            <a:spLocks noChangeArrowheads="1"/>
          </p:cNvSpPr>
          <p:nvPr/>
        </p:nvSpPr>
        <p:spPr bwMode="auto">
          <a:xfrm>
            <a:off x="1109663" y="3059113"/>
            <a:ext cx="172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530">
              <a:defRPr>
                <a:solidFill>
                  <a:schemeClr val="tx1"/>
                </a:solidFill>
                <a:latin typeface="Calibri" panose="020F0502020204030204" pitchFamily="34" charset="0"/>
                <a:ea typeface="宋体" panose="02010600030101010101" pitchFamily="2" charset="-122"/>
              </a:defRPr>
            </a:lvl1pPr>
            <a:lvl2pPr marL="742950" indent="-285750" defTabSz="684530">
              <a:defRPr>
                <a:solidFill>
                  <a:schemeClr val="tx1"/>
                </a:solidFill>
                <a:latin typeface="Calibri" panose="020F0502020204030204" pitchFamily="34" charset="0"/>
                <a:ea typeface="宋体" panose="02010600030101010101" pitchFamily="2" charset="-122"/>
              </a:defRPr>
            </a:lvl2pPr>
            <a:lvl3pPr marL="1143000" indent="-228600" defTabSz="684530">
              <a:defRPr>
                <a:solidFill>
                  <a:schemeClr val="tx1"/>
                </a:solidFill>
                <a:latin typeface="Calibri" panose="020F0502020204030204" pitchFamily="34" charset="0"/>
                <a:ea typeface="宋体" panose="02010600030101010101" pitchFamily="2" charset="-122"/>
              </a:defRPr>
            </a:lvl3pPr>
            <a:lvl4pPr marL="1600200" indent="-228600" defTabSz="684530">
              <a:defRPr>
                <a:solidFill>
                  <a:schemeClr val="tx1"/>
                </a:solidFill>
                <a:latin typeface="Calibri" panose="020F0502020204030204" pitchFamily="34" charset="0"/>
                <a:ea typeface="宋体" panose="02010600030101010101" pitchFamily="2" charset="-122"/>
              </a:defRPr>
            </a:lvl4pPr>
            <a:lvl5pPr marL="2057400" indent="-228600" defTabSz="684530">
              <a:defRPr>
                <a:solidFill>
                  <a:schemeClr val="tx1"/>
                </a:solidFill>
                <a:latin typeface="Calibri" panose="020F0502020204030204" pitchFamily="34" charset="0"/>
                <a:ea typeface="宋体" panose="02010600030101010101" pitchFamily="2" charset="-122"/>
              </a:defRPr>
            </a:lvl5pPr>
            <a:lvl6pPr marL="25146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a:solidFill>
                  <a:schemeClr val="bg1"/>
                </a:solidFill>
                <a:latin typeface="微软雅黑" panose="020B0503020204020204" pitchFamily="34" charset="-122"/>
                <a:ea typeface="微软雅黑" panose="020B0503020204020204" pitchFamily="34" charset="-122"/>
              </a:rPr>
              <a:t>控制车速</a:t>
            </a:r>
          </a:p>
        </p:txBody>
      </p:sp>
      <p:sp>
        <p:nvSpPr>
          <p:cNvPr id="116752" name="文本框 36"/>
          <p:cNvSpPr txBox="1">
            <a:spLocks noChangeArrowheads="1"/>
          </p:cNvSpPr>
          <p:nvPr/>
        </p:nvSpPr>
        <p:spPr bwMode="auto">
          <a:xfrm>
            <a:off x="725488" y="3925888"/>
            <a:ext cx="2468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530">
              <a:defRPr>
                <a:solidFill>
                  <a:schemeClr val="tx1"/>
                </a:solidFill>
                <a:latin typeface="Calibri" panose="020F0502020204030204" pitchFamily="34" charset="0"/>
                <a:ea typeface="宋体" panose="02010600030101010101" pitchFamily="2" charset="-122"/>
              </a:defRPr>
            </a:lvl1pPr>
            <a:lvl2pPr marL="742950" indent="-285750" defTabSz="684530">
              <a:defRPr>
                <a:solidFill>
                  <a:schemeClr val="tx1"/>
                </a:solidFill>
                <a:latin typeface="Calibri" panose="020F0502020204030204" pitchFamily="34" charset="0"/>
                <a:ea typeface="宋体" panose="02010600030101010101" pitchFamily="2" charset="-122"/>
              </a:defRPr>
            </a:lvl2pPr>
            <a:lvl3pPr marL="1143000" indent="-228600" defTabSz="684530">
              <a:defRPr>
                <a:solidFill>
                  <a:schemeClr val="tx1"/>
                </a:solidFill>
                <a:latin typeface="Calibri" panose="020F0502020204030204" pitchFamily="34" charset="0"/>
                <a:ea typeface="宋体" panose="02010600030101010101" pitchFamily="2" charset="-122"/>
              </a:defRPr>
            </a:lvl3pPr>
            <a:lvl4pPr marL="1600200" indent="-228600" defTabSz="684530">
              <a:defRPr>
                <a:solidFill>
                  <a:schemeClr val="tx1"/>
                </a:solidFill>
                <a:latin typeface="Calibri" panose="020F0502020204030204" pitchFamily="34" charset="0"/>
                <a:ea typeface="宋体" panose="02010600030101010101" pitchFamily="2" charset="-122"/>
              </a:defRPr>
            </a:lvl4pPr>
            <a:lvl5pPr marL="2057400" indent="-228600" defTabSz="684530">
              <a:defRPr>
                <a:solidFill>
                  <a:schemeClr val="tx1"/>
                </a:solidFill>
                <a:latin typeface="Calibri" panose="020F0502020204030204" pitchFamily="34" charset="0"/>
                <a:ea typeface="宋体" panose="02010600030101010101" pitchFamily="2" charset="-122"/>
              </a:defRPr>
            </a:lvl5pPr>
            <a:lvl6pPr marL="25146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a:solidFill>
                  <a:schemeClr val="bg1"/>
                </a:solidFill>
                <a:latin typeface="微软雅黑" panose="020B0503020204020204" pitchFamily="34" charset="-122"/>
                <a:ea typeface="微软雅黑" panose="020B0503020204020204" pitchFamily="34" charset="-122"/>
              </a:rPr>
              <a:t>增大跟车距离</a:t>
            </a:r>
          </a:p>
        </p:txBody>
      </p:sp>
      <p:sp>
        <p:nvSpPr>
          <p:cNvPr id="116753" name="文本框 37"/>
          <p:cNvSpPr txBox="1">
            <a:spLocks noChangeArrowheads="1"/>
          </p:cNvSpPr>
          <p:nvPr/>
        </p:nvSpPr>
        <p:spPr bwMode="auto">
          <a:xfrm>
            <a:off x="798513" y="4803775"/>
            <a:ext cx="2322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530">
              <a:defRPr>
                <a:solidFill>
                  <a:schemeClr val="tx1"/>
                </a:solidFill>
                <a:latin typeface="Calibri" panose="020F0502020204030204" pitchFamily="34" charset="0"/>
                <a:ea typeface="宋体" panose="02010600030101010101" pitchFamily="2" charset="-122"/>
              </a:defRPr>
            </a:lvl1pPr>
            <a:lvl2pPr marL="742950" indent="-285750" defTabSz="684530">
              <a:defRPr>
                <a:solidFill>
                  <a:schemeClr val="tx1"/>
                </a:solidFill>
                <a:latin typeface="Calibri" panose="020F0502020204030204" pitchFamily="34" charset="0"/>
                <a:ea typeface="宋体" panose="02010600030101010101" pitchFamily="2" charset="-122"/>
              </a:defRPr>
            </a:lvl2pPr>
            <a:lvl3pPr marL="1143000" indent="-228600" defTabSz="684530">
              <a:defRPr>
                <a:solidFill>
                  <a:schemeClr val="tx1"/>
                </a:solidFill>
                <a:latin typeface="Calibri" panose="020F0502020204030204" pitchFamily="34" charset="0"/>
                <a:ea typeface="宋体" panose="02010600030101010101" pitchFamily="2" charset="-122"/>
              </a:defRPr>
            </a:lvl3pPr>
            <a:lvl4pPr marL="1600200" indent="-228600" defTabSz="684530">
              <a:defRPr>
                <a:solidFill>
                  <a:schemeClr val="tx1"/>
                </a:solidFill>
                <a:latin typeface="Calibri" panose="020F0502020204030204" pitchFamily="34" charset="0"/>
                <a:ea typeface="宋体" panose="02010600030101010101" pitchFamily="2" charset="-122"/>
              </a:defRPr>
            </a:lvl4pPr>
            <a:lvl5pPr marL="2057400" indent="-228600" defTabSz="684530">
              <a:defRPr>
                <a:solidFill>
                  <a:schemeClr val="tx1"/>
                </a:solidFill>
                <a:latin typeface="Calibri" panose="020F0502020204030204" pitchFamily="34" charset="0"/>
                <a:ea typeface="宋体" panose="02010600030101010101" pitchFamily="2" charset="-122"/>
              </a:defRPr>
            </a:lvl5pPr>
            <a:lvl6pPr marL="25146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a:solidFill>
                  <a:schemeClr val="bg1"/>
                </a:solidFill>
                <a:latin typeface="微软雅黑" panose="020B0503020204020204" pitchFamily="34" charset="-122"/>
                <a:ea typeface="微软雅黑" panose="020B0503020204020204" pitchFamily="34" charset="-122"/>
              </a:rPr>
              <a:t>尽量避免超车</a:t>
            </a:r>
          </a:p>
        </p:txBody>
      </p:sp>
      <p:sp>
        <p:nvSpPr>
          <p:cNvPr id="116754" name="文本框 38"/>
          <p:cNvSpPr txBox="1">
            <a:spLocks noChangeArrowheads="1"/>
          </p:cNvSpPr>
          <p:nvPr/>
        </p:nvSpPr>
        <p:spPr bwMode="auto">
          <a:xfrm>
            <a:off x="3565525" y="2749550"/>
            <a:ext cx="3221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530">
              <a:defRPr>
                <a:solidFill>
                  <a:schemeClr val="tx1"/>
                </a:solidFill>
                <a:latin typeface="Calibri" panose="020F0502020204030204" pitchFamily="34" charset="0"/>
                <a:ea typeface="宋体" panose="02010600030101010101" pitchFamily="2" charset="-122"/>
              </a:defRPr>
            </a:lvl1pPr>
            <a:lvl2pPr marL="742950" indent="-285750" defTabSz="684530">
              <a:defRPr>
                <a:solidFill>
                  <a:schemeClr val="tx1"/>
                </a:solidFill>
                <a:latin typeface="Calibri" panose="020F0502020204030204" pitchFamily="34" charset="0"/>
                <a:ea typeface="宋体" panose="02010600030101010101" pitchFamily="2" charset="-122"/>
              </a:defRPr>
            </a:lvl2pPr>
            <a:lvl3pPr marL="1143000" indent="-228600" defTabSz="684530">
              <a:defRPr>
                <a:solidFill>
                  <a:schemeClr val="tx1"/>
                </a:solidFill>
                <a:latin typeface="Calibri" panose="020F0502020204030204" pitchFamily="34" charset="0"/>
                <a:ea typeface="宋体" panose="02010600030101010101" pitchFamily="2" charset="-122"/>
              </a:defRPr>
            </a:lvl3pPr>
            <a:lvl4pPr marL="1600200" indent="-228600" defTabSz="684530">
              <a:defRPr>
                <a:solidFill>
                  <a:schemeClr val="tx1"/>
                </a:solidFill>
                <a:latin typeface="Calibri" panose="020F0502020204030204" pitchFamily="34" charset="0"/>
                <a:ea typeface="宋体" panose="02010600030101010101" pitchFamily="2" charset="-122"/>
              </a:defRPr>
            </a:lvl4pPr>
            <a:lvl5pPr marL="2057400" indent="-228600" defTabSz="684530">
              <a:defRPr>
                <a:solidFill>
                  <a:schemeClr val="tx1"/>
                </a:solidFill>
                <a:latin typeface="Calibri" panose="020F0502020204030204" pitchFamily="34" charset="0"/>
                <a:ea typeface="宋体" panose="02010600030101010101" pitchFamily="2" charset="-122"/>
              </a:defRPr>
            </a:lvl5pPr>
            <a:lvl6pPr marL="25146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a:solidFill>
                  <a:schemeClr val="bg1"/>
                </a:solidFill>
                <a:latin typeface="微软雅黑" panose="020B0503020204020204" pitchFamily="34" charset="-122"/>
                <a:ea typeface="微软雅黑" panose="020B0503020204020204" pitchFamily="34" charset="-122"/>
              </a:rPr>
              <a:t>克服驾驶疲劳</a:t>
            </a:r>
          </a:p>
        </p:txBody>
      </p:sp>
      <p:sp>
        <p:nvSpPr>
          <p:cNvPr id="116755" name="文本框 39"/>
          <p:cNvSpPr txBox="1">
            <a:spLocks noChangeArrowheads="1"/>
          </p:cNvSpPr>
          <p:nvPr/>
        </p:nvSpPr>
        <p:spPr bwMode="auto">
          <a:xfrm>
            <a:off x="3927475" y="3616325"/>
            <a:ext cx="2497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530">
              <a:defRPr>
                <a:solidFill>
                  <a:schemeClr val="tx1"/>
                </a:solidFill>
                <a:latin typeface="Calibri" panose="020F0502020204030204" pitchFamily="34" charset="0"/>
                <a:ea typeface="宋体" panose="02010600030101010101" pitchFamily="2" charset="-122"/>
              </a:defRPr>
            </a:lvl1pPr>
            <a:lvl2pPr marL="742950" indent="-285750" defTabSz="684530">
              <a:defRPr>
                <a:solidFill>
                  <a:schemeClr val="tx1"/>
                </a:solidFill>
                <a:latin typeface="Calibri" panose="020F0502020204030204" pitchFamily="34" charset="0"/>
                <a:ea typeface="宋体" panose="02010600030101010101" pitchFamily="2" charset="-122"/>
              </a:defRPr>
            </a:lvl2pPr>
            <a:lvl3pPr marL="1143000" indent="-228600" defTabSz="684530">
              <a:defRPr>
                <a:solidFill>
                  <a:schemeClr val="tx1"/>
                </a:solidFill>
                <a:latin typeface="Calibri" panose="020F0502020204030204" pitchFamily="34" charset="0"/>
                <a:ea typeface="宋体" panose="02010600030101010101" pitchFamily="2" charset="-122"/>
              </a:defRPr>
            </a:lvl3pPr>
            <a:lvl4pPr marL="1600200" indent="-228600" defTabSz="684530">
              <a:defRPr>
                <a:solidFill>
                  <a:schemeClr val="tx1"/>
                </a:solidFill>
                <a:latin typeface="Calibri" panose="020F0502020204030204" pitchFamily="34" charset="0"/>
                <a:ea typeface="宋体" panose="02010600030101010101" pitchFamily="2" charset="-122"/>
              </a:defRPr>
            </a:lvl4pPr>
            <a:lvl5pPr marL="2057400" indent="-228600" defTabSz="684530">
              <a:defRPr>
                <a:solidFill>
                  <a:schemeClr val="tx1"/>
                </a:solidFill>
                <a:latin typeface="Calibri" panose="020F0502020204030204" pitchFamily="34" charset="0"/>
                <a:ea typeface="宋体" panose="02010600030101010101" pitchFamily="2" charset="-122"/>
              </a:defRPr>
            </a:lvl5pPr>
            <a:lvl6pPr marL="25146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a:solidFill>
                  <a:schemeClr val="bg1"/>
                </a:solidFill>
                <a:latin typeface="微软雅黑" panose="020B0503020204020204" pitchFamily="34" charset="-122"/>
                <a:ea typeface="微软雅黑" panose="020B0503020204020204" pitchFamily="34" charset="-122"/>
              </a:rPr>
              <a:t>准确判断路况</a:t>
            </a:r>
          </a:p>
        </p:txBody>
      </p:sp>
      <p:sp>
        <p:nvSpPr>
          <p:cNvPr id="116756" name="文本框 40"/>
          <p:cNvSpPr txBox="1">
            <a:spLocks noChangeArrowheads="1"/>
          </p:cNvSpPr>
          <p:nvPr/>
        </p:nvSpPr>
        <p:spPr bwMode="auto">
          <a:xfrm>
            <a:off x="4384675" y="4454525"/>
            <a:ext cx="15827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530">
              <a:defRPr>
                <a:solidFill>
                  <a:schemeClr val="tx1"/>
                </a:solidFill>
                <a:latin typeface="Calibri" panose="020F0502020204030204" pitchFamily="34" charset="0"/>
                <a:ea typeface="宋体" panose="02010600030101010101" pitchFamily="2" charset="-122"/>
              </a:defRPr>
            </a:lvl1pPr>
            <a:lvl2pPr marL="742950" indent="-285750" defTabSz="684530">
              <a:defRPr>
                <a:solidFill>
                  <a:schemeClr val="tx1"/>
                </a:solidFill>
                <a:latin typeface="Calibri" panose="020F0502020204030204" pitchFamily="34" charset="0"/>
                <a:ea typeface="宋体" panose="02010600030101010101" pitchFamily="2" charset="-122"/>
              </a:defRPr>
            </a:lvl2pPr>
            <a:lvl3pPr marL="1143000" indent="-228600" defTabSz="684530">
              <a:defRPr>
                <a:solidFill>
                  <a:schemeClr val="tx1"/>
                </a:solidFill>
                <a:latin typeface="Calibri" panose="020F0502020204030204" pitchFamily="34" charset="0"/>
                <a:ea typeface="宋体" panose="02010600030101010101" pitchFamily="2" charset="-122"/>
              </a:defRPr>
            </a:lvl3pPr>
            <a:lvl4pPr marL="1600200" indent="-228600" defTabSz="684530">
              <a:defRPr>
                <a:solidFill>
                  <a:schemeClr val="tx1"/>
                </a:solidFill>
                <a:latin typeface="Calibri" panose="020F0502020204030204" pitchFamily="34" charset="0"/>
                <a:ea typeface="宋体" panose="02010600030101010101" pitchFamily="2" charset="-122"/>
              </a:defRPr>
            </a:lvl4pPr>
            <a:lvl5pPr marL="2057400" indent="-228600" defTabSz="684530">
              <a:defRPr>
                <a:solidFill>
                  <a:schemeClr val="tx1"/>
                </a:solidFill>
                <a:latin typeface="Calibri" panose="020F0502020204030204" pitchFamily="34" charset="0"/>
                <a:ea typeface="宋体" panose="02010600030101010101" pitchFamily="2" charset="-122"/>
              </a:defRPr>
            </a:lvl5pPr>
            <a:lvl6pPr marL="25146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68453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a:solidFill>
                  <a:schemeClr val="bg1"/>
                </a:solidFill>
                <a:latin typeface="微软雅黑" panose="020B0503020204020204" pitchFamily="34" charset="-122"/>
                <a:ea typeface="微软雅黑" panose="020B0503020204020204" pitchFamily="34" charset="-122"/>
              </a:rPr>
              <a:t>准备应急灯</a:t>
            </a:r>
          </a:p>
        </p:txBody>
      </p:sp>
      <p:sp>
        <p:nvSpPr>
          <p:cNvPr id="4" name="文本框 3"/>
          <p:cNvSpPr txBox="1"/>
          <p:nvPr/>
        </p:nvSpPr>
        <p:spPr>
          <a:xfrm>
            <a:off x="9138920" y="83820"/>
            <a:ext cx="2934335" cy="306705"/>
          </a:xfrm>
          <a:prstGeom prst="rect">
            <a:avLst/>
          </a:prstGeom>
          <a:noFill/>
        </p:spPr>
        <p:txBody>
          <a:bodyPr wrap="square" rtlCol="0" anchor="t">
            <a:spAutoFit/>
          </a:bodyPr>
          <a:lstStyle/>
          <a:p>
            <a:r>
              <a:rPr lang="zh-CN" altLang="en-US" sz="1400">
                <a:solidFill>
                  <a:srgbClr val="F8F8F8"/>
                </a:solidFill>
              </a:rPr>
              <a:t>免费资料关注公众号:安全生产管理</a:t>
            </a:r>
          </a:p>
        </p:txBody>
      </p:sp>
      <p:pic>
        <p:nvPicPr>
          <p:cNvPr id="8" name="图片 7" descr="浅灰--公众号：安全生产管理二维码"/>
          <p:cNvPicPr>
            <a:picLocks noChangeAspect="1"/>
          </p:cNvPicPr>
          <p:nvPr/>
        </p:nvPicPr>
        <p:blipFill>
          <a:blip r:embed="rId4"/>
          <a:stretch>
            <a:fillRect/>
          </a:stretch>
        </p:blipFill>
        <p:spPr>
          <a:xfrm>
            <a:off x="10891520" y="2068830"/>
            <a:ext cx="786130" cy="78613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圆角矩形 6"/>
          <p:cNvSpPr/>
          <p:nvPr/>
        </p:nvSpPr>
        <p:spPr>
          <a:xfrm>
            <a:off x="1685925" y="5194300"/>
            <a:ext cx="9813925" cy="981075"/>
          </a:xfrm>
          <a:prstGeom prst="roundRect">
            <a:avLst>
              <a:gd name="adj" fmla="val 11892"/>
            </a:avLst>
          </a:prstGeom>
          <a:solidFill>
            <a:schemeClr val="bg1">
              <a:lumMod val="95000"/>
            </a:schemeClr>
          </a:solidFill>
          <a:ln>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圆角矩形 6"/>
          <p:cNvSpPr/>
          <p:nvPr/>
        </p:nvSpPr>
        <p:spPr>
          <a:xfrm>
            <a:off x="1685925" y="2730500"/>
            <a:ext cx="9813925" cy="982663"/>
          </a:xfrm>
          <a:prstGeom prst="roundRect">
            <a:avLst>
              <a:gd name="adj" fmla="val 11892"/>
            </a:avLst>
          </a:prstGeom>
          <a:solidFill>
            <a:schemeClr val="bg1">
              <a:lumMod val="95000"/>
            </a:schemeClr>
          </a:solidFill>
          <a:ln>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圆角矩形 6"/>
          <p:cNvSpPr/>
          <p:nvPr/>
        </p:nvSpPr>
        <p:spPr>
          <a:xfrm>
            <a:off x="1685925" y="1497013"/>
            <a:ext cx="9813925" cy="981075"/>
          </a:xfrm>
          <a:prstGeom prst="roundRect">
            <a:avLst>
              <a:gd name="adj" fmla="val 11892"/>
            </a:avLst>
          </a:prstGeom>
          <a:solidFill>
            <a:schemeClr val="bg1">
              <a:lumMod val="95000"/>
            </a:schemeClr>
          </a:solidFill>
          <a:ln>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9"/>
          <p:cNvSpPr txBox="1">
            <a:spLocks noChangeArrowheads="1"/>
          </p:cNvSpPr>
          <p:nvPr/>
        </p:nvSpPr>
        <p:spPr bwMode="auto">
          <a:xfrm>
            <a:off x="1190625" y="442913"/>
            <a:ext cx="4440238"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4440238"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Impact" panose="020B0806030902050204" pitchFamily="34" charset="0"/>
                <a:ea typeface="方正正中黑简体" panose="02000000000000000000" pitchFamily="2" charset="-122"/>
              </a:defRPr>
            </a:lvl1pPr>
          </a:lstStyle>
          <a:p>
            <a:pPr eaLnBrk="1" hangingPunct="1">
              <a:defRPr/>
            </a:pPr>
            <a:r>
              <a:rPr lang="zh-CN" altLang="en-US">
                <a:sym typeface="Impact" panose="020B0806030902050204" pitchFamily="34" charset="0"/>
              </a:rPr>
              <a:t>机动车安全</a:t>
            </a:r>
            <a:r>
              <a:rPr lang="en-US" altLang="zh-CN" dirty="0">
                <a:sym typeface="Impact" panose="020B0806030902050204" pitchFamily="34" charset="0"/>
              </a:rPr>
              <a:t>---</a:t>
            </a:r>
            <a:r>
              <a:rPr lang="zh-CN" altLang="en-US" dirty="0">
                <a:sym typeface="Impact" panose="020B0806030902050204" pitchFamily="34" charset="0"/>
              </a:rPr>
              <a:t>高速公路行驶时</a:t>
            </a:r>
          </a:p>
        </p:txBody>
      </p:sp>
      <p:sp>
        <p:nvSpPr>
          <p:cNvPr id="118793" name="文本框 21"/>
          <p:cNvSpPr txBox="1">
            <a:spLocks noChangeArrowheads="1"/>
          </p:cNvSpPr>
          <p:nvPr/>
        </p:nvSpPr>
        <p:spPr bwMode="auto">
          <a:xfrm>
            <a:off x="1892300" y="1550988"/>
            <a:ext cx="9399588"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a:latin typeface="微软雅黑" panose="020B0503020204020204" pitchFamily="34" charset="-122"/>
                <a:ea typeface="微软雅黑" panose="020B0503020204020204" pitchFamily="34" charset="-122"/>
                <a:sym typeface="Impact" panose="020B0806030902050204" pitchFamily="34" charset="0"/>
              </a:rPr>
              <a:t>高速公路上行驶的小型载客汽车最高车速不得超过每小时</a:t>
            </a:r>
            <a:r>
              <a:rPr lang="en-US" altLang="zh-CN">
                <a:latin typeface="微软雅黑" panose="020B0503020204020204" pitchFamily="34" charset="-122"/>
                <a:ea typeface="微软雅黑" panose="020B0503020204020204" pitchFamily="34" charset="-122"/>
                <a:sym typeface="Impact" panose="020B0806030902050204" pitchFamily="34" charset="0"/>
              </a:rPr>
              <a:t>120</a:t>
            </a:r>
            <a:r>
              <a:rPr lang="zh-CN" altLang="en-US">
                <a:latin typeface="微软雅黑" panose="020B0503020204020204" pitchFamily="34" charset="-122"/>
                <a:ea typeface="微软雅黑" panose="020B0503020204020204" pitchFamily="34" charset="-122"/>
                <a:sym typeface="Impact" panose="020B0806030902050204" pitchFamily="34" charset="0"/>
              </a:rPr>
              <a:t>公里，其他机动车不得超过每小时</a:t>
            </a:r>
            <a:r>
              <a:rPr lang="en-US" altLang="zh-CN">
                <a:latin typeface="微软雅黑" panose="020B0503020204020204" pitchFamily="34" charset="-122"/>
                <a:ea typeface="微软雅黑" panose="020B0503020204020204" pitchFamily="34" charset="-122"/>
                <a:sym typeface="Impact" panose="020B0806030902050204" pitchFamily="34" charset="0"/>
              </a:rPr>
              <a:t>100</a:t>
            </a:r>
            <a:r>
              <a:rPr lang="zh-CN" altLang="en-US">
                <a:latin typeface="微软雅黑" panose="020B0503020204020204" pitchFamily="34" charset="-122"/>
                <a:ea typeface="微软雅黑" panose="020B0503020204020204" pitchFamily="34" charset="-122"/>
                <a:sym typeface="Impact" panose="020B0806030902050204" pitchFamily="34" charset="0"/>
              </a:rPr>
              <a:t>公里。</a:t>
            </a:r>
            <a:endParaRPr lang="zh-CN" altLang="zh-CN">
              <a:latin typeface="微软雅黑" panose="020B0503020204020204" pitchFamily="34" charset="-122"/>
              <a:ea typeface="微软雅黑" panose="020B0503020204020204" pitchFamily="34" charset="-122"/>
              <a:sym typeface="Impact" panose="020B0806030902050204" pitchFamily="34" charset="0"/>
            </a:endParaRPr>
          </a:p>
        </p:txBody>
      </p:sp>
      <p:sp>
        <p:nvSpPr>
          <p:cNvPr id="118794" name="文本框 23"/>
          <p:cNvSpPr txBox="1">
            <a:spLocks noChangeArrowheads="1"/>
          </p:cNvSpPr>
          <p:nvPr/>
        </p:nvSpPr>
        <p:spPr bwMode="auto">
          <a:xfrm>
            <a:off x="1892300" y="2784475"/>
            <a:ext cx="9399588"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a:latin typeface="微软雅黑" panose="020B0503020204020204" pitchFamily="34" charset="-122"/>
                <a:ea typeface="微软雅黑" panose="020B0503020204020204" pitchFamily="34" charset="-122"/>
                <a:sym typeface="Impact" panose="020B0806030902050204" pitchFamily="34" charset="0"/>
              </a:rPr>
              <a:t>匝道上路进入主线车道时，当入口有加速车道时，应通过车道，将车速提高到一定的速度。合流时，应不妨碍在主线车道行驶的车辆。</a:t>
            </a:r>
          </a:p>
        </p:txBody>
      </p:sp>
      <p:sp>
        <p:nvSpPr>
          <p:cNvPr id="118795" name="文本框 41"/>
          <p:cNvSpPr txBox="1">
            <a:spLocks noChangeArrowheads="1"/>
          </p:cNvSpPr>
          <p:nvPr/>
        </p:nvSpPr>
        <p:spPr bwMode="auto">
          <a:xfrm>
            <a:off x="1892300" y="5149850"/>
            <a:ext cx="9399588"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a:latin typeface="微软雅黑" panose="020B0503020204020204" pitchFamily="34" charset="-122"/>
                <a:ea typeface="微软雅黑" panose="020B0503020204020204" pitchFamily="34" charset="-122"/>
                <a:sym typeface="Impact" panose="020B0806030902050204" pitchFamily="34" charset="0"/>
              </a:rPr>
              <a:t>行车时随时注意路上标线和道路路边、上空的标志，并适当靠右行驶，但不能辗压右侧车道分道线，以利于后车超车有足够的侧向距离。</a:t>
            </a:r>
          </a:p>
        </p:txBody>
      </p:sp>
      <p:sp>
        <p:nvSpPr>
          <p:cNvPr id="47" name="圆角矩形 6"/>
          <p:cNvSpPr/>
          <p:nvPr/>
        </p:nvSpPr>
        <p:spPr>
          <a:xfrm>
            <a:off x="1685925" y="3962400"/>
            <a:ext cx="9813925" cy="981075"/>
          </a:xfrm>
          <a:prstGeom prst="roundRect">
            <a:avLst>
              <a:gd name="adj" fmla="val 11892"/>
            </a:avLst>
          </a:prstGeom>
          <a:solidFill>
            <a:schemeClr val="bg1">
              <a:lumMod val="95000"/>
            </a:schemeClr>
          </a:solidFill>
          <a:ln>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8797" name="文本框 25"/>
          <p:cNvSpPr txBox="1">
            <a:spLocks noChangeArrowheads="1"/>
          </p:cNvSpPr>
          <p:nvPr/>
        </p:nvSpPr>
        <p:spPr bwMode="auto">
          <a:xfrm>
            <a:off x="1892300" y="4294188"/>
            <a:ext cx="8447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a:latin typeface="Impact" panose="020B0806030902050204" pitchFamily="34" charset="0"/>
                <a:ea typeface="方正正中黑简体"/>
                <a:cs typeface="方正正中黑简体"/>
                <a:sym typeface="Impact" panose="020B0806030902050204" pitchFamily="34" charset="0"/>
              </a:rPr>
              <a:t>严格区分车道的职能，分车道行驶，只有超车时，才能用超车道，保证车流畅通。</a:t>
            </a:r>
          </a:p>
        </p:txBody>
      </p:sp>
      <p:sp>
        <p:nvSpPr>
          <p:cNvPr id="7" name="椭圆 6"/>
          <p:cNvSpPr/>
          <p:nvPr/>
        </p:nvSpPr>
        <p:spPr>
          <a:xfrm>
            <a:off x="774700" y="1690688"/>
            <a:ext cx="596900" cy="595312"/>
          </a:xfrm>
          <a:prstGeom prst="ellipse">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9" name="椭圆 48"/>
          <p:cNvSpPr/>
          <p:nvPr/>
        </p:nvSpPr>
        <p:spPr>
          <a:xfrm>
            <a:off x="774700" y="2862263"/>
            <a:ext cx="596900" cy="596900"/>
          </a:xfrm>
          <a:prstGeom prst="ellipse">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0" name="椭圆 49"/>
          <p:cNvSpPr/>
          <p:nvPr/>
        </p:nvSpPr>
        <p:spPr>
          <a:xfrm>
            <a:off x="774700" y="4086225"/>
            <a:ext cx="596900" cy="595313"/>
          </a:xfrm>
          <a:prstGeom prst="ellipse">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1" name="椭圆 50"/>
          <p:cNvSpPr/>
          <p:nvPr/>
        </p:nvSpPr>
        <p:spPr>
          <a:xfrm>
            <a:off x="774700" y="5387975"/>
            <a:ext cx="596900" cy="595313"/>
          </a:xfrm>
          <a:prstGeom prst="ellipse">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18802" name="文本框 7"/>
          <p:cNvSpPr txBox="1">
            <a:spLocks noChangeArrowheads="1"/>
          </p:cNvSpPr>
          <p:nvPr/>
        </p:nvSpPr>
        <p:spPr bwMode="auto">
          <a:xfrm>
            <a:off x="774700" y="1757363"/>
            <a:ext cx="595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400">
                <a:solidFill>
                  <a:schemeClr val="bg1"/>
                </a:solidFill>
                <a:latin typeface="Arial" panose="020B0604020202020204" pitchFamily="34" charset="0"/>
                <a:cs typeface="Arial" panose="020B0604020202020204" pitchFamily="34" charset="0"/>
              </a:rPr>
              <a:t>1</a:t>
            </a:r>
            <a:endParaRPr lang="zh-CN" altLang="en-US" sz="2400">
              <a:solidFill>
                <a:schemeClr val="bg1"/>
              </a:solidFill>
              <a:latin typeface="Arial" panose="020B0604020202020204" pitchFamily="34" charset="0"/>
              <a:cs typeface="Arial" panose="020B0604020202020204" pitchFamily="34" charset="0"/>
            </a:endParaRPr>
          </a:p>
        </p:txBody>
      </p:sp>
      <p:sp>
        <p:nvSpPr>
          <p:cNvPr id="118803" name="文本框 51"/>
          <p:cNvSpPr txBox="1">
            <a:spLocks noChangeArrowheads="1"/>
          </p:cNvSpPr>
          <p:nvPr/>
        </p:nvSpPr>
        <p:spPr bwMode="auto">
          <a:xfrm>
            <a:off x="777875" y="2913063"/>
            <a:ext cx="59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400">
                <a:solidFill>
                  <a:schemeClr val="bg1"/>
                </a:solidFill>
                <a:latin typeface="Arial" panose="020B0604020202020204" pitchFamily="34" charset="0"/>
                <a:cs typeface="Arial" panose="020B0604020202020204" pitchFamily="34" charset="0"/>
              </a:rPr>
              <a:t>2</a:t>
            </a:r>
            <a:endParaRPr lang="zh-CN" altLang="en-US" sz="2400">
              <a:solidFill>
                <a:schemeClr val="bg1"/>
              </a:solidFill>
              <a:latin typeface="Arial" panose="020B0604020202020204" pitchFamily="34" charset="0"/>
              <a:cs typeface="Arial" panose="020B0604020202020204" pitchFamily="34" charset="0"/>
            </a:endParaRPr>
          </a:p>
        </p:txBody>
      </p:sp>
      <p:sp>
        <p:nvSpPr>
          <p:cNvPr id="118804" name="文本框 52"/>
          <p:cNvSpPr txBox="1">
            <a:spLocks noChangeArrowheads="1"/>
          </p:cNvSpPr>
          <p:nvPr/>
        </p:nvSpPr>
        <p:spPr bwMode="auto">
          <a:xfrm>
            <a:off x="774700" y="4149725"/>
            <a:ext cx="595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400">
                <a:solidFill>
                  <a:schemeClr val="bg1"/>
                </a:solidFill>
                <a:latin typeface="Arial" panose="020B0604020202020204" pitchFamily="34" charset="0"/>
                <a:cs typeface="Arial" panose="020B0604020202020204" pitchFamily="34" charset="0"/>
              </a:rPr>
              <a:t>3</a:t>
            </a:r>
            <a:endParaRPr lang="zh-CN" altLang="en-US" sz="2400">
              <a:solidFill>
                <a:schemeClr val="bg1"/>
              </a:solidFill>
              <a:latin typeface="Arial" panose="020B0604020202020204" pitchFamily="34" charset="0"/>
              <a:cs typeface="Arial" panose="020B0604020202020204" pitchFamily="34" charset="0"/>
            </a:endParaRPr>
          </a:p>
        </p:txBody>
      </p:sp>
      <p:sp>
        <p:nvSpPr>
          <p:cNvPr id="118805" name="文本框 53"/>
          <p:cNvSpPr txBox="1">
            <a:spLocks noChangeArrowheads="1"/>
          </p:cNvSpPr>
          <p:nvPr/>
        </p:nvSpPr>
        <p:spPr bwMode="auto">
          <a:xfrm>
            <a:off x="766763" y="5454650"/>
            <a:ext cx="593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400">
                <a:solidFill>
                  <a:schemeClr val="bg1"/>
                </a:solidFill>
                <a:latin typeface="Arial" panose="020B0604020202020204" pitchFamily="34" charset="0"/>
                <a:cs typeface="Arial" panose="020B0604020202020204" pitchFamily="34" charset="0"/>
              </a:rPr>
              <a:t>4</a:t>
            </a:r>
            <a:endParaRPr lang="zh-CN" altLang="en-US" sz="240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圆角矩形 6"/>
          <p:cNvSpPr/>
          <p:nvPr/>
        </p:nvSpPr>
        <p:spPr>
          <a:xfrm>
            <a:off x="1685925" y="5383213"/>
            <a:ext cx="9813925" cy="981075"/>
          </a:xfrm>
          <a:prstGeom prst="roundRect">
            <a:avLst>
              <a:gd name="adj" fmla="val 11892"/>
            </a:avLst>
          </a:prstGeom>
          <a:solidFill>
            <a:schemeClr val="bg1">
              <a:lumMod val="95000"/>
            </a:schemeClr>
          </a:solidFill>
          <a:ln>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圆角矩形 6"/>
          <p:cNvSpPr/>
          <p:nvPr/>
        </p:nvSpPr>
        <p:spPr>
          <a:xfrm>
            <a:off x="1685925" y="2484438"/>
            <a:ext cx="9813925" cy="1471612"/>
          </a:xfrm>
          <a:prstGeom prst="roundRect">
            <a:avLst>
              <a:gd name="adj" fmla="val 11892"/>
            </a:avLst>
          </a:prstGeom>
          <a:solidFill>
            <a:schemeClr val="bg1">
              <a:lumMod val="95000"/>
            </a:schemeClr>
          </a:solidFill>
          <a:ln>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圆角矩形 6"/>
          <p:cNvSpPr/>
          <p:nvPr/>
        </p:nvSpPr>
        <p:spPr>
          <a:xfrm>
            <a:off x="1685925" y="1250950"/>
            <a:ext cx="9813925" cy="981075"/>
          </a:xfrm>
          <a:prstGeom prst="roundRect">
            <a:avLst>
              <a:gd name="adj" fmla="val 11892"/>
            </a:avLst>
          </a:prstGeom>
          <a:solidFill>
            <a:schemeClr val="bg1">
              <a:lumMod val="95000"/>
            </a:schemeClr>
          </a:solidFill>
          <a:ln>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9"/>
          <p:cNvSpPr txBox="1">
            <a:spLocks noChangeArrowheads="1"/>
          </p:cNvSpPr>
          <p:nvPr/>
        </p:nvSpPr>
        <p:spPr bwMode="auto">
          <a:xfrm>
            <a:off x="1190625" y="442913"/>
            <a:ext cx="4440238"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4440238"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Impact" panose="020B0806030902050204" pitchFamily="34" charset="0"/>
                <a:ea typeface="方正正中黑简体" panose="02000000000000000000" pitchFamily="2" charset="-122"/>
              </a:defRPr>
            </a:lvl1pPr>
          </a:lstStyle>
          <a:p>
            <a:pPr eaLnBrk="1" hangingPunct="1">
              <a:defRPr/>
            </a:pPr>
            <a:r>
              <a:rPr lang="zh-CN" altLang="en-US">
                <a:sym typeface="Impact" panose="020B0806030902050204" pitchFamily="34" charset="0"/>
              </a:rPr>
              <a:t>机动车安全</a:t>
            </a:r>
            <a:r>
              <a:rPr lang="en-US" altLang="zh-CN" dirty="0">
                <a:sym typeface="Impact" panose="020B0806030902050204" pitchFamily="34" charset="0"/>
              </a:rPr>
              <a:t>---</a:t>
            </a:r>
            <a:r>
              <a:rPr lang="zh-CN" altLang="en-US" dirty="0">
                <a:sym typeface="Impact" panose="020B0806030902050204" pitchFamily="34" charset="0"/>
              </a:rPr>
              <a:t>高速公路行驶时</a:t>
            </a:r>
          </a:p>
        </p:txBody>
      </p:sp>
      <p:sp>
        <p:nvSpPr>
          <p:cNvPr id="120841" name="文本框 21"/>
          <p:cNvSpPr txBox="1">
            <a:spLocks noChangeArrowheads="1"/>
          </p:cNvSpPr>
          <p:nvPr/>
        </p:nvSpPr>
        <p:spPr bwMode="auto">
          <a:xfrm>
            <a:off x="1892300" y="1303338"/>
            <a:ext cx="9399588"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a:latin typeface="微软雅黑" panose="020B0503020204020204" pitchFamily="34" charset="-122"/>
                <a:ea typeface="微软雅黑" panose="020B0503020204020204" pitchFamily="34" charset="-122"/>
                <a:sym typeface="Impact" panose="020B0806030902050204" pitchFamily="34" charset="0"/>
              </a:rPr>
              <a:t>严格遵守速度限制规定，超速行驶易酿成事故。车速太低妨碍其他车辆正常行驶。在雨天、冰雪天行车，车速应相应降低。 </a:t>
            </a:r>
            <a:endParaRPr lang="zh-CN" altLang="zh-CN">
              <a:latin typeface="微软雅黑" panose="020B0503020204020204" pitchFamily="34" charset="-122"/>
              <a:ea typeface="微软雅黑" panose="020B0503020204020204" pitchFamily="34" charset="-122"/>
              <a:sym typeface="Impact" panose="020B0806030902050204" pitchFamily="34" charset="0"/>
            </a:endParaRPr>
          </a:p>
        </p:txBody>
      </p:sp>
      <p:sp>
        <p:nvSpPr>
          <p:cNvPr id="120842" name="文本框 23"/>
          <p:cNvSpPr txBox="1">
            <a:spLocks noChangeArrowheads="1"/>
          </p:cNvSpPr>
          <p:nvPr/>
        </p:nvSpPr>
        <p:spPr bwMode="auto">
          <a:xfrm>
            <a:off x="1892300" y="2538413"/>
            <a:ext cx="9399588"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a:latin typeface="微软雅黑" panose="020B0503020204020204" pitchFamily="34" charset="-122"/>
                <a:ea typeface="微软雅黑" panose="020B0503020204020204" pitchFamily="34" charset="-122"/>
                <a:sym typeface="Impact" panose="020B0806030902050204" pitchFamily="34" charset="0"/>
              </a:rPr>
              <a:t>应保持纵向车间距离。一般情况下，在路面干燥、制动良好的情况下，车间距离</a:t>
            </a:r>
            <a:r>
              <a:rPr lang="en-US" altLang="zh-CN">
                <a:latin typeface="微软雅黑" panose="020B0503020204020204" pitchFamily="34" charset="-122"/>
                <a:ea typeface="微软雅黑" panose="020B0503020204020204" pitchFamily="34" charset="-122"/>
                <a:sym typeface="Impact" panose="020B0806030902050204" pitchFamily="34" charset="0"/>
              </a:rPr>
              <a:t>(m)</a:t>
            </a:r>
            <a:r>
              <a:rPr lang="zh-CN" altLang="en-US">
                <a:latin typeface="微软雅黑" panose="020B0503020204020204" pitchFamily="34" charset="-122"/>
                <a:ea typeface="微软雅黑" panose="020B0503020204020204" pitchFamily="34" charset="-122"/>
                <a:sym typeface="Impact" panose="020B0806030902050204" pitchFamily="34" charset="0"/>
              </a:rPr>
              <a:t>不小于车速</a:t>
            </a:r>
            <a:r>
              <a:rPr lang="en-US" altLang="zh-CN">
                <a:latin typeface="微软雅黑" panose="020B0503020204020204" pitchFamily="34" charset="-122"/>
                <a:ea typeface="微软雅黑" panose="020B0503020204020204" pitchFamily="34" charset="-122"/>
                <a:sym typeface="Impact" panose="020B0806030902050204" pitchFamily="34" charset="0"/>
              </a:rPr>
              <a:t>(km</a:t>
            </a:r>
            <a:r>
              <a:rPr lang="zh-CN" altLang="en-US">
                <a:latin typeface="微软雅黑" panose="020B0503020204020204" pitchFamily="34" charset="-122"/>
                <a:ea typeface="微软雅黑" panose="020B0503020204020204" pitchFamily="34" charset="-122"/>
                <a:sym typeface="Impact" panose="020B0806030902050204" pitchFamily="34" charset="0"/>
              </a:rPr>
              <a:t>／</a:t>
            </a:r>
            <a:r>
              <a:rPr lang="en-US" altLang="zh-CN">
                <a:latin typeface="微软雅黑" panose="020B0503020204020204" pitchFamily="34" charset="-122"/>
                <a:ea typeface="微软雅黑" panose="020B0503020204020204" pitchFamily="34" charset="-122"/>
                <a:sym typeface="Impact" panose="020B0806030902050204" pitchFamily="34" charset="0"/>
              </a:rPr>
              <a:t>h)</a:t>
            </a:r>
            <a:r>
              <a:rPr lang="zh-CN" altLang="en-US">
                <a:latin typeface="微软雅黑" panose="020B0503020204020204" pitchFamily="34" charset="-122"/>
                <a:ea typeface="微软雅黑" panose="020B0503020204020204" pitchFamily="34" charset="-122"/>
                <a:sym typeface="Impact" panose="020B0806030902050204" pitchFamily="34" charset="0"/>
              </a:rPr>
              <a:t>的数值。如车速</a:t>
            </a:r>
            <a:r>
              <a:rPr lang="en-US" altLang="zh-CN">
                <a:latin typeface="微软雅黑" panose="020B0503020204020204" pitchFamily="34" charset="-122"/>
                <a:ea typeface="微软雅黑" panose="020B0503020204020204" pitchFamily="34" charset="-122"/>
                <a:sym typeface="Impact" panose="020B0806030902050204" pitchFamily="34" charset="0"/>
              </a:rPr>
              <a:t>80km</a:t>
            </a:r>
            <a:r>
              <a:rPr lang="zh-CN" altLang="en-US">
                <a:latin typeface="微软雅黑" panose="020B0503020204020204" pitchFamily="34" charset="-122"/>
                <a:ea typeface="微软雅黑" panose="020B0503020204020204" pitchFamily="34" charset="-122"/>
                <a:sym typeface="Impact" panose="020B0806030902050204" pitchFamily="34" charset="0"/>
              </a:rPr>
              <a:t>／</a:t>
            </a:r>
            <a:r>
              <a:rPr lang="en-US" altLang="zh-CN">
                <a:latin typeface="微软雅黑" panose="020B0503020204020204" pitchFamily="34" charset="-122"/>
                <a:ea typeface="微软雅黑" panose="020B0503020204020204" pitchFamily="34" charset="-122"/>
                <a:sym typeface="Impact" panose="020B0806030902050204" pitchFamily="34" charset="0"/>
              </a:rPr>
              <a:t>h</a:t>
            </a:r>
            <a:r>
              <a:rPr lang="zh-CN" altLang="en-US">
                <a:latin typeface="微软雅黑" panose="020B0503020204020204" pitchFamily="34" charset="-122"/>
                <a:ea typeface="微软雅黑" panose="020B0503020204020204" pitchFamily="34" charset="-122"/>
                <a:sym typeface="Impact" panose="020B0806030902050204" pitchFamily="34" charset="0"/>
              </a:rPr>
              <a:t>时不小于</a:t>
            </a:r>
            <a:r>
              <a:rPr lang="en-US" altLang="zh-CN">
                <a:latin typeface="微软雅黑" panose="020B0503020204020204" pitchFamily="34" charset="-122"/>
                <a:ea typeface="微软雅黑" panose="020B0503020204020204" pitchFamily="34" charset="-122"/>
                <a:sym typeface="Impact" panose="020B0806030902050204" pitchFamily="34" charset="0"/>
              </a:rPr>
              <a:t>80m</a:t>
            </a:r>
            <a:r>
              <a:rPr lang="zh-CN" altLang="en-US">
                <a:latin typeface="微软雅黑" panose="020B0503020204020204" pitchFamily="34" charset="-122"/>
                <a:ea typeface="微软雅黑" panose="020B0503020204020204" pitchFamily="34" charset="-122"/>
                <a:sym typeface="Impact" panose="020B0806030902050204" pitchFamily="34" charset="0"/>
              </a:rPr>
              <a:t>，车速</a:t>
            </a:r>
            <a:r>
              <a:rPr lang="en-US" altLang="zh-CN">
                <a:latin typeface="微软雅黑" panose="020B0503020204020204" pitchFamily="34" charset="-122"/>
                <a:ea typeface="微软雅黑" panose="020B0503020204020204" pitchFamily="34" charset="-122"/>
                <a:sym typeface="Impact" panose="020B0806030902050204" pitchFamily="34" charset="0"/>
              </a:rPr>
              <a:t>lOOkm</a:t>
            </a:r>
            <a:r>
              <a:rPr lang="zh-CN" altLang="en-US">
                <a:latin typeface="微软雅黑" panose="020B0503020204020204" pitchFamily="34" charset="-122"/>
                <a:ea typeface="微软雅黑" panose="020B0503020204020204" pitchFamily="34" charset="-122"/>
                <a:sym typeface="Impact" panose="020B0806030902050204" pitchFamily="34" charset="0"/>
              </a:rPr>
              <a:t>／</a:t>
            </a:r>
            <a:r>
              <a:rPr lang="en-US" altLang="zh-CN">
                <a:latin typeface="微软雅黑" panose="020B0503020204020204" pitchFamily="34" charset="-122"/>
                <a:ea typeface="微软雅黑" panose="020B0503020204020204" pitchFamily="34" charset="-122"/>
                <a:sym typeface="Impact" panose="020B0806030902050204" pitchFamily="34" charset="0"/>
              </a:rPr>
              <a:t>h</a:t>
            </a:r>
            <a:r>
              <a:rPr lang="zh-CN" altLang="en-US">
                <a:latin typeface="微软雅黑" panose="020B0503020204020204" pitchFamily="34" charset="-122"/>
                <a:ea typeface="微软雅黑" panose="020B0503020204020204" pitchFamily="34" charset="-122"/>
                <a:sym typeface="Impact" panose="020B0806030902050204" pitchFamily="34" charset="0"/>
              </a:rPr>
              <a:t>时不小于</a:t>
            </a:r>
            <a:r>
              <a:rPr lang="en-US" altLang="zh-CN">
                <a:latin typeface="微软雅黑" panose="020B0503020204020204" pitchFamily="34" charset="-122"/>
                <a:ea typeface="微软雅黑" panose="020B0503020204020204" pitchFamily="34" charset="-122"/>
                <a:sym typeface="Impact" panose="020B0806030902050204" pitchFamily="34" charset="0"/>
              </a:rPr>
              <a:t>lOOm</a:t>
            </a:r>
            <a:r>
              <a:rPr lang="zh-CN" altLang="en-US">
                <a:latin typeface="微软雅黑" panose="020B0503020204020204" pitchFamily="34" charset="-122"/>
                <a:ea typeface="微软雅黑" panose="020B0503020204020204" pitchFamily="34" charset="-122"/>
                <a:sym typeface="Impact" panose="020B0806030902050204" pitchFamily="34" charset="0"/>
              </a:rPr>
              <a:t>。随时注意路旁车间距离标志牌。遇雨雾天、冰雪天和路面潮湿时车间距离应增加一倍以上。 </a:t>
            </a:r>
          </a:p>
        </p:txBody>
      </p:sp>
      <p:sp>
        <p:nvSpPr>
          <p:cNvPr id="120843" name="文本框 41"/>
          <p:cNvSpPr txBox="1">
            <a:spLocks noChangeArrowheads="1"/>
          </p:cNvSpPr>
          <p:nvPr/>
        </p:nvSpPr>
        <p:spPr bwMode="auto">
          <a:xfrm>
            <a:off x="1892300" y="5554663"/>
            <a:ext cx="9399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zh-CN">
                <a:latin typeface="Impact" panose="020B0806030902050204" pitchFamily="34" charset="0"/>
                <a:ea typeface="方正正中黑简体"/>
                <a:cs typeface="方正正中黑简体"/>
                <a:sym typeface="Impact" panose="020B0806030902050204" pitchFamily="34" charset="0"/>
              </a:rPr>
              <a:t>不要妨碍执行任务的消防、急救、公安、抢险等车辆的通行。</a:t>
            </a:r>
            <a:r>
              <a:rPr lang="en-US" altLang="zh-CN">
                <a:latin typeface="Impact" panose="020B0806030902050204" pitchFamily="34" charset="0"/>
                <a:ea typeface="方正正中黑简体"/>
                <a:cs typeface="方正正中黑简体"/>
                <a:sym typeface="Impact" panose="020B0806030902050204" pitchFamily="34" charset="0"/>
              </a:rPr>
              <a:t> </a:t>
            </a:r>
            <a:endParaRPr lang="zh-CN" altLang="zh-CN">
              <a:latin typeface="Impact" panose="020B0806030902050204" pitchFamily="34" charset="0"/>
              <a:ea typeface="方正正中黑简体"/>
              <a:cs typeface="方正正中黑简体"/>
              <a:sym typeface="Impact" panose="020B0806030902050204" pitchFamily="34" charset="0"/>
            </a:endParaRPr>
          </a:p>
        </p:txBody>
      </p:sp>
      <p:sp>
        <p:nvSpPr>
          <p:cNvPr id="47" name="圆角矩形 6"/>
          <p:cNvSpPr/>
          <p:nvPr/>
        </p:nvSpPr>
        <p:spPr>
          <a:xfrm>
            <a:off x="1685925" y="4151313"/>
            <a:ext cx="9813925" cy="981075"/>
          </a:xfrm>
          <a:prstGeom prst="roundRect">
            <a:avLst>
              <a:gd name="adj" fmla="val 11892"/>
            </a:avLst>
          </a:prstGeom>
          <a:solidFill>
            <a:schemeClr val="bg1">
              <a:lumMod val="95000"/>
            </a:schemeClr>
          </a:solidFill>
          <a:ln>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0845" name="文本框 25"/>
          <p:cNvSpPr txBox="1">
            <a:spLocks noChangeArrowheads="1"/>
          </p:cNvSpPr>
          <p:nvPr/>
        </p:nvSpPr>
        <p:spPr bwMode="auto">
          <a:xfrm>
            <a:off x="1892300" y="4483100"/>
            <a:ext cx="8447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a:latin typeface="Impact" panose="020B0806030902050204" pitchFamily="34" charset="0"/>
                <a:ea typeface="方正正中黑简体"/>
                <a:cs typeface="方正正中黑简体"/>
                <a:sym typeface="Impact" panose="020B0806030902050204" pitchFamily="34" charset="0"/>
              </a:rPr>
              <a:t>不准在车道上倒车、掉头、横穿，不准超过中央分隔带。</a:t>
            </a:r>
            <a:r>
              <a:rPr lang="en-US" altLang="zh-CN">
                <a:latin typeface="Impact" panose="020B0806030902050204" pitchFamily="34" charset="0"/>
                <a:ea typeface="方正正中黑简体"/>
                <a:cs typeface="方正正中黑简体"/>
                <a:sym typeface="Impact" panose="020B0806030902050204" pitchFamily="34" charset="0"/>
              </a:rPr>
              <a:t> </a:t>
            </a:r>
            <a:endParaRPr lang="zh-CN" altLang="zh-CN">
              <a:latin typeface="Impact" panose="020B0806030902050204" pitchFamily="34" charset="0"/>
              <a:ea typeface="方正正中黑简体"/>
              <a:cs typeface="方正正中黑简体"/>
              <a:sym typeface="Impact" panose="020B0806030902050204" pitchFamily="34" charset="0"/>
            </a:endParaRPr>
          </a:p>
        </p:txBody>
      </p:sp>
      <p:sp>
        <p:nvSpPr>
          <p:cNvPr id="7" name="椭圆 6"/>
          <p:cNvSpPr/>
          <p:nvPr/>
        </p:nvSpPr>
        <p:spPr>
          <a:xfrm>
            <a:off x="774700" y="1443038"/>
            <a:ext cx="596900" cy="595312"/>
          </a:xfrm>
          <a:prstGeom prst="ellipse">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9" name="椭圆 48"/>
          <p:cNvSpPr/>
          <p:nvPr/>
        </p:nvSpPr>
        <p:spPr>
          <a:xfrm>
            <a:off x="774700" y="2906713"/>
            <a:ext cx="596900" cy="595312"/>
          </a:xfrm>
          <a:prstGeom prst="ellipse">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0" name="椭圆 49"/>
          <p:cNvSpPr/>
          <p:nvPr/>
        </p:nvSpPr>
        <p:spPr>
          <a:xfrm>
            <a:off x="774700" y="4275138"/>
            <a:ext cx="596900" cy="595312"/>
          </a:xfrm>
          <a:prstGeom prst="ellipse">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1" name="椭圆 50"/>
          <p:cNvSpPr/>
          <p:nvPr/>
        </p:nvSpPr>
        <p:spPr>
          <a:xfrm>
            <a:off x="774700" y="5575300"/>
            <a:ext cx="596900" cy="596900"/>
          </a:xfrm>
          <a:prstGeom prst="ellipse">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0850" name="文本框 7"/>
          <p:cNvSpPr txBox="1">
            <a:spLocks noChangeArrowheads="1"/>
          </p:cNvSpPr>
          <p:nvPr/>
        </p:nvSpPr>
        <p:spPr bwMode="auto">
          <a:xfrm>
            <a:off x="774700" y="1509713"/>
            <a:ext cx="595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400">
                <a:solidFill>
                  <a:schemeClr val="bg1"/>
                </a:solidFill>
                <a:latin typeface="Arial" panose="020B0604020202020204" pitchFamily="34" charset="0"/>
                <a:cs typeface="Arial" panose="020B0604020202020204" pitchFamily="34" charset="0"/>
              </a:rPr>
              <a:t>5</a:t>
            </a:r>
            <a:endParaRPr lang="zh-CN" altLang="en-US" sz="2400">
              <a:solidFill>
                <a:schemeClr val="bg1"/>
              </a:solidFill>
              <a:latin typeface="Arial" panose="020B0604020202020204" pitchFamily="34" charset="0"/>
              <a:cs typeface="Arial" panose="020B0604020202020204" pitchFamily="34" charset="0"/>
            </a:endParaRPr>
          </a:p>
        </p:txBody>
      </p:sp>
      <p:sp>
        <p:nvSpPr>
          <p:cNvPr id="120851" name="文本框 51"/>
          <p:cNvSpPr txBox="1">
            <a:spLocks noChangeArrowheads="1"/>
          </p:cNvSpPr>
          <p:nvPr/>
        </p:nvSpPr>
        <p:spPr bwMode="auto">
          <a:xfrm>
            <a:off x="777875" y="2955925"/>
            <a:ext cx="593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400">
                <a:solidFill>
                  <a:schemeClr val="bg1"/>
                </a:solidFill>
                <a:latin typeface="Arial" panose="020B0604020202020204" pitchFamily="34" charset="0"/>
                <a:cs typeface="Arial" panose="020B0604020202020204" pitchFamily="34" charset="0"/>
              </a:rPr>
              <a:t>6</a:t>
            </a:r>
            <a:endParaRPr lang="zh-CN" altLang="en-US" sz="2400">
              <a:solidFill>
                <a:schemeClr val="bg1"/>
              </a:solidFill>
              <a:latin typeface="Arial" panose="020B0604020202020204" pitchFamily="34" charset="0"/>
              <a:cs typeface="Arial" panose="020B0604020202020204" pitchFamily="34" charset="0"/>
            </a:endParaRPr>
          </a:p>
        </p:txBody>
      </p:sp>
      <p:sp>
        <p:nvSpPr>
          <p:cNvPr id="120852" name="文本框 52"/>
          <p:cNvSpPr txBox="1">
            <a:spLocks noChangeArrowheads="1"/>
          </p:cNvSpPr>
          <p:nvPr/>
        </p:nvSpPr>
        <p:spPr bwMode="auto">
          <a:xfrm>
            <a:off x="774700" y="4338638"/>
            <a:ext cx="595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400">
                <a:solidFill>
                  <a:schemeClr val="bg1"/>
                </a:solidFill>
                <a:latin typeface="Arial" panose="020B0604020202020204" pitchFamily="34" charset="0"/>
                <a:cs typeface="Arial" panose="020B0604020202020204" pitchFamily="34" charset="0"/>
              </a:rPr>
              <a:t>7</a:t>
            </a:r>
            <a:endParaRPr lang="zh-CN" altLang="en-US" sz="2400">
              <a:solidFill>
                <a:schemeClr val="bg1"/>
              </a:solidFill>
              <a:latin typeface="Arial" panose="020B0604020202020204" pitchFamily="34" charset="0"/>
              <a:cs typeface="Arial" panose="020B0604020202020204" pitchFamily="34" charset="0"/>
            </a:endParaRPr>
          </a:p>
        </p:txBody>
      </p:sp>
      <p:sp>
        <p:nvSpPr>
          <p:cNvPr id="120853" name="文本框 53"/>
          <p:cNvSpPr txBox="1">
            <a:spLocks noChangeArrowheads="1"/>
          </p:cNvSpPr>
          <p:nvPr/>
        </p:nvSpPr>
        <p:spPr bwMode="auto">
          <a:xfrm>
            <a:off x="766763" y="5643563"/>
            <a:ext cx="5937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400">
                <a:solidFill>
                  <a:schemeClr val="bg1"/>
                </a:solidFill>
                <a:latin typeface="Arial" panose="020B0604020202020204" pitchFamily="34" charset="0"/>
                <a:cs typeface="Arial" panose="020B0604020202020204" pitchFamily="34" charset="0"/>
              </a:rPr>
              <a:t>8</a:t>
            </a:r>
            <a:endParaRPr lang="zh-CN" altLang="en-US" sz="240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圆角矩形 6"/>
          <p:cNvSpPr/>
          <p:nvPr/>
        </p:nvSpPr>
        <p:spPr>
          <a:xfrm>
            <a:off x="1685925" y="5194300"/>
            <a:ext cx="9813925" cy="981075"/>
          </a:xfrm>
          <a:prstGeom prst="roundRect">
            <a:avLst>
              <a:gd name="adj" fmla="val 11892"/>
            </a:avLst>
          </a:prstGeom>
          <a:solidFill>
            <a:schemeClr val="bg1">
              <a:lumMod val="95000"/>
            </a:schemeClr>
          </a:solidFill>
          <a:ln>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4" name="圆角矩形 6"/>
          <p:cNvSpPr/>
          <p:nvPr/>
        </p:nvSpPr>
        <p:spPr>
          <a:xfrm>
            <a:off x="1685925" y="2730500"/>
            <a:ext cx="9813925" cy="982663"/>
          </a:xfrm>
          <a:prstGeom prst="roundRect">
            <a:avLst>
              <a:gd name="adj" fmla="val 11892"/>
            </a:avLst>
          </a:prstGeom>
          <a:solidFill>
            <a:schemeClr val="bg1">
              <a:lumMod val="95000"/>
            </a:schemeClr>
          </a:solidFill>
          <a:ln>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圆角矩形 6"/>
          <p:cNvSpPr/>
          <p:nvPr/>
        </p:nvSpPr>
        <p:spPr>
          <a:xfrm>
            <a:off x="1685925" y="1497013"/>
            <a:ext cx="9813925" cy="981075"/>
          </a:xfrm>
          <a:prstGeom prst="roundRect">
            <a:avLst>
              <a:gd name="adj" fmla="val 11892"/>
            </a:avLst>
          </a:prstGeom>
          <a:solidFill>
            <a:schemeClr val="bg1">
              <a:lumMod val="95000"/>
            </a:schemeClr>
          </a:solidFill>
          <a:ln>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9"/>
          <p:cNvSpPr txBox="1">
            <a:spLocks noChangeArrowheads="1"/>
          </p:cNvSpPr>
          <p:nvPr/>
        </p:nvSpPr>
        <p:spPr bwMode="auto">
          <a:xfrm>
            <a:off x="1190625" y="442913"/>
            <a:ext cx="4440238"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4440238"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Impact" panose="020B0806030902050204" pitchFamily="34" charset="0"/>
                <a:ea typeface="方正正中黑简体" panose="02000000000000000000" pitchFamily="2" charset="-122"/>
              </a:defRPr>
            </a:lvl1pPr>
          </a:lstStyle>
          <a:p>
            <a:pPr eaLnBrk="1" hangingPunct="1">
              <a:defRPr/>
            </a:pPr>
            <a:r>
              <a:rPr lang="zh-CN" altLang="en-US">
                <a:sym typeface="Impact" panose="020B0806030902050204" pitchFamily="34" charset="0"/>
              </a:rPr>
              <a:t>机动车安全</a:t>
            </a:r>
            <a:r>
              <a:rPr lang="en-US" altLang="zh-CN" dirty="0">
                <a:sym typeface="Impact" panose="020B0806030902050204" pitchFamily="34" charset="0"/>
              </a:rPr>
              <a:t>---</a:t>
            </a:r>
            <a:r>
              <a:rPr lang="zh-CN" altLang="en-US" dirty="0">
                <a:sym typeface="Impact" panose="020B0806030902050204" pitchFamily="34" charset="0"/>
              </a:rPr>
              <a:t>高速公路行驶时</a:t>
            </a:r>
          </a:p>
        </p:txBody>
      </p:sp>
      <p:sp>
        <p:nvSpPr>
          <p:cNvPr id="122889" name="文本框 21"/>
          <p:cNvSpPr txBox="1">
            <a:spLocks noChangeArrowheads="1"/>
          </p:cNvSpPr>
          <p:nvPr/>
        </p:nvSpPr>
        <p:spPr bwMode="auto">
          <a:xfrm>
            <a:off x="1892300" y="1550988"/>
            <a:ext cx="9399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a:latin typeface="微软雅黑" panose="020B0503020204020204" pitchFamily="34" charset="-122"/>
                <a:ea typeface="微软雅黑" panose="020B0503020204020204" pitchFamily="34" charset="-122"/>
                <a:sym typeface="Impact" panose="020B0806030902050204" pitchFamily="34" charset="0"/>
              </a:rPr>
              <a:t>超车时，估计好距离和双方车速，情况正常时，应鸣号、开左转向灯，从超车道超越前车，不准从右侧超车。 </a:t>
            </a:r>
          </a:p>
        </p:txBody>
      </p:sp>
      <p:sp>
        <p:nvSpPr>
          <p:cNvPr id="122890" name="文本框 23"/>
          <p:cNvSpPr txBox="1">
            <a:spLocks noChangeArrowheads="1"/>
          </p:cNvSpPr>
          <p:nvPr/>
        </p:nvSpPr>
        <p:spPr bwMode="auto">
          <a:xfrm>
            <a:off x="1892300" y="2784475"/>
            <a:ext cx="9399588"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a:latin typeface="Impact" panose="020B0806030902050204" pitchFamily="34" charset="0"/>
                <a:ea typeface="方正正中黑简体"/>
                <a:cs typeface="方正正中黑简体"/>
                <a:sym typeface="Impact" panose="020B0806030902050204" pitchFamily="34" charset="0"/>
              </a:rPr>
              <a:t>高速行驶要始终握稳方向盘，改变车道或超车时，转向角度不要太大，防止车速过快车辆飘移。需要制动时，分几次制动为好，不要一脚踩死，防止车辆跑偏。</a:t>
            </a:r>
            <a:endParaRPr lang="en-US" altLang="zh-CN">
              <a:latin typeface="Impact" panose="020B0806030902050204" pitchFamily="34" charset="0"/>
              <a:ea typeface="方正正中黑简体"/>
              <a:cs typeface="方正正中黑简体"/>
              <a:sym typeface="Impact" panose="020B0806030902050204" pitchFamily="34" charset="0"/>
            </a:endParaRPr>
          </a:p>
        </p:txBody>
      </p:sp>
      <p:sp>
        <p:nvSpPr>
          <p:cNvPr id="122891" name="文本框 41"/>
          <p:cNvSpPr txBox="1">
            <a:spLocks noChangeArrowheads="1"/>
          </p:cNvSpPr>
          <p:nvPr/>
        </p:nvSpPr>
        <p:spPr bwMode="auto">
          <a:xfrm>
            <a:off x="1892300" y="5248275"/>
            <a:ext cx="9399588"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zh-CN">
                <a:latin typeface="Impact" panose="020B0806030902050204" pitchFamily="34" charset="0"/>
                <a:ea typeface="方正正中黑简体"/>
                <a:cs typeface="方正正中黑简体"/>
                <a:sym typeface="Impact" panose="020B0806030902050204" pitchFamily="34" charset="0"/>
              </a:rPr>
              <a:t>驶出高速公路时，注意路口预告牌，将车从主车道分流出来进入减速车道减速，经匝道进入一般公路。</a:t>
            </a:r>
            <a:r>
              <a:rPr lang="en-US" altLang="zh-CN">
                <a:latin typeface="Impact" panose="020B0806030902050204" pitchFamily="34" charset="0"/>
                <a:ea typeface="方正正中黑简体"/>
                <a:cs typeface="方正正中黑简体"/>
                <a:sym typeface="Impact" panose="020B0806030902050204" pitchFamily="34" charset="0"/>
              </a:rPr>
              <a:t> </a:t>
            </a:r>
            <a:endParaRPr lang="zh-CN" altLang="zh-CN">
              <a:latin typeface="Impact" panose="020B0806030902050204" pitchFamily="34" charset="0"/>
              <a:ea typeface="方正正中黑简体"/>
              <a:cs typeface="方正正中黑简体"/>
              <a:sym typeface="Impact" panose="020B0806030902050204" pitchFamily="34" charset="0"/>
            </a:endParaRPr>
          </a:p>
        </p:txBody>
      </p:sp>
      <p:sp>
        <p:nvSpPr>
          <p:cNvPr id="47" name="圆角矩形 6"/>
          <p:cNvSpPr/>
          <p:nvPr/>
        </p:nvSpPr>
        <p:spPr>
          <a:xfrm>
            <a:off x="1685925" y="3962400"/>
            <a:ext cx="9813925" cy="981075"/>
          </a:xfrm>
          <a:prstGeom prst="roundRect">
            <a:avLst>
              <a:gd name="adj" fmla="val 11892"/>
            </a:avLst>
          </a:prstGeom>
          <a:solidFill>
            <a:schemeClr val="bg1">
              <a:lumMod val="95000"/>
            </a:schemeClr>
          </a:solidFill>
          <a:ln>
            <a:solidFill>
              <a:srgbClr val="F236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2893" name="文本框 25"/>
          <p:cNvSpPr txBox="1">
            <a:spLocks noChangeArrowheads="1"/>
          </p:cNvSpPr>
          <p:nvPr/>
        </p:nvSpPr>
        <p:spPr bwMode="auto">
          <a:xfrm>
            <a:off x="1892300" y="4294188"/>
            <a:ext cx="8447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zh-CN">
                <a:latin typeface="Impact" panose="020B0806030902050204" pitchFamily="34" charset="0"/>
                <a:ea typeface="方正正中黑简体"/>
                <a:cs typeface="方正正中黑简体"/>
                <a:sym typeface="Impact" panose="020B0806030902050204" pitchFamily="34" charset="0"/>
              </a:rPr>
              <a:t>进出隧道光线发生变化，会影响视力，要适当降低车速，以适应光线的明暗变化。</a:t>
            </a:r>
            <a:r>
              <a:rPr lang="en-US" altLang="zh-CN">
                <a:latin typeface="Impact" panose="020B0806030902050204" pitchFamily="34" charset="0"/>
                <a:ea typeface="方正正中黑简体"/>
                <a:cs typeface="方正正中黑简体"/>
                <a:sym typeface="Impact" panose="020B0806030902050204" pitchFamily="34" charset="0"/>
              </a:rPr>
              <a:t> </a:t>
            </a:r>
            <a:endParaRPr lang="zh-CN" altLang="zh-CN">
              <a:latin typeface="Impact" panose="020B0806030902050204" pitchFamily="34" charset="0"/>
              <a:ea typeface="方正正中黑简体"/>
              <a:cs typeface="方正正中黑简体"/>
              <a:sym typeface="Impact" panose="020B0806030902050204" pitchFamily="34" charset="0"/>
            </a:endParaRPr>
          </a:p>
        </p:txBody>
      </p:sp>
      <p:sp>
        <p:nvSpPr>
          <p:cNvPr id="7" name="椭圆 6"/>
          <p:cNvSpPr/>
          <p:nvPr/>
        </p:nvSpPr>
        <p:spPr>
          <a:xfrm>
            <a:off x="774700" y="1690688"/>
            <a:ext cx="596900" cy="595312"/>
          </a:xfrm>
          <a:prstGeom prst="ellipse">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9" name="椭圆 48"/>
          <p:cNvSpPr/>
          <p:nvPr/>
        </p:nvSpPr>
        <p:spPr>
          <a:xfrm>
            <a:off x="774700" y="2862263"/>
            <a:ext cx="596900" cy="596900"/>
          </a:xfrm>
          <a:prstGeom prst="ellipse">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0" name="椭圆 49"/>
          <p:cNvSpPr/>
          <p:nvPr/>
        </p:nvSpPr>
        <p:spPr>
          <a:xfrm>
            <a:off x="774700" y="4086225"/>
            <a:ext cx="596900" cy="595313"/>
          </a:xfrm>
          <a:prstGeom prst="ellipse">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1" name="椭圆 50"/>
          <p:cNvSpPr/>
          <p:nvPr/>
        </p:nvSpPr>
        <p:spPr>
          <a:xfrm>
            <a:off x="774700" y="5387975"/>
            <a:ext cx="596900" cy="595313"/>
          </a:xfrm>
          <a:prstGeom prst="ellipse">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2898" name="文本框 7"/>
          <p:cNvSpPr txBox="1">
            <a:spLocks noChangeArrowheads="1"/>
          </p:cNvSpPr>
          <p:nvPr/>
        </p:nvSpPr>
        <p:spPr bwMode="auto">
          <a:xfrm>
            <a:off x="774700" y="1757363"/>
            <a:ext cx="5953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400">
                <a:solidFill>
                  <a:schemeClr val="bg1"/>
                </a:solidFill>
                <a:latin typeface="Arial" panose="020B0604020202020204" pitchFamily="34" charset="0"/>
                <a:cs typeface="Arial" panose="020B0604020202020204" pitchFamily="34" charset="0"/>
              </a:rPr>
              <a:t>9</a:t>
            </a:r>
            <a:endParaRPr lang="zh-CN" altLang="en-US" sz="2400">
              <a:solidFill>
                <a:schemeClr val="bg1"/>
              </a:solidFill>
              <a:latin typeface="Arial" panose="020B0604020202020204" pitchFamily="34" charset="0"/>
              <a:cs typeface="Arial" panose="020B0604020202020204" pitchFamily="34" charset="0"/>
            </a:endParaRPr>
          </a:p>
        </p:txBody>
      </p:sp>
      <p:sp>
        <p:nvSpPr>
          <p:cNvPr id="122899" name="文本框 51"/>
          <p:cNvSpPr txBox="1">
            <a:spLocks noChangeArrowheads="1"/>
          </p:cNvSpPr>
          <p:nvPr/>
        </p:nvSpPr>
        <p:spPr bwMode="auto">
          <a:xfrm>
            <a:off x="777875" y="2913063"/>
            <a:ext cx="59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400">
                <a:solidFill>
                  <a:schemeClr val="bg1"/>
                </a:solidFill>
                <a:latin typeface="Arial" panose="020B0604020202020204" pitchFamily="34" charset="0"/>
                <a:cs typeface="Arial" panose="020B0604020202020204" pitchFamily="34" charset="0"/>
              </a:rPr>
              <a:t>10</a:t>
            </a:r>
            <a:endParaRPr lang="zh-CN" altLang="en-US" sz="2400">
              <a:solidFill>
                <a:schemeClr val="bg1"/>
              </a:solidFill>
              <a:latin typeface="Arial" panose="020B0604020202020204" pitchFamily="34" charset="0"/>
              <a:cs typeface="Arial" panose="020B0604020202020204" pitchFamily="34" charset="0"/>
            </a:endParaRPr>
          </a:p>
        </p:txBody>
      </p:sp>
      <p:sp>
        <p:nvSpPr>
          <p:cNvPr id="122900" name="文本框 52"/>
          <p:cNvSpPr txBox="1">
            <a:spLocks noChangeArrowheads="1"/>
          </p:cNvSpPr>
          <p:nvPr/>
        </p:nvSpPr>
        <p:spPr bwMode="auto">
          <a:xfrm>
            <a:off x="774700" y="4149725"/>
            <a:ext cx="595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400">
                <a:solidFill>
                  <a:schemeClr val="bg1"/>
                </a:solidFill>
                <a:latin typeface="Arial" panose="020B0604020202020204" pitchFamily="34" charset="0"/>
                <a:cs typeface="Arial" panose="020B0604020202020204" pitchFamily="34" charset="0"/>
              </a:rPr>
              <a:t>11</a:t>
            </a:r>
            <a:endParaRPr lang="zh-CN" altLang="en-US" sz="2400">
              <a:solidFill>
                <a:schemeClr val="bg1"/>
              </a:solidFill>
              <a:latin typeface="Arial" panose="020B0604020202020204" pitchFamily="34" charset="0"/>
              <a:cs typeface="Arial" panose="020B0604020202020204" pitchFamily="34" charset="0"/>
            </a:endParaRPr>
          </a:p>
        </p:txBody>
      </p:sp>
      <p:sp>
        <p:nvSpPr>
          <p:cNvPr id="122901" name="文本框 53"/>
          <p:cNvSpPr txBox="1">
            <a:spLocks noChangeArrowheads="1"/>
          </p:cNvSpPr>
          <p:nvPr/>
        </p:nvSpPr>
        <p:spPr bwMode="auto">
          <a:xfrm>
            <a:off x="766763" y="5454650"/>
            <a:ext cx="593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400">
                <a:solidFill>
                  <a:schemeClr val="bg1"/>
                </a:solidFill>
                <a:latin typeface="Arial" panose="020B0604020202020204" pitchFamily="34" charset="0"/>
                <a:cs typeface="Arial" panose="020B0604020202020204" pitchFamily="34" charset="0"/>
              </a:rPr>
              <a:t>12</a:t>
            </a:r>
            <a:endParaRPr lang="zh-CN" altLang="en-US" sz="240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6" name="文本框 15"/>
          <p:cNvSpPr txBox="1">
            <a:spLocks noChangeArrowheads="1"/>
          </p:cNvSpPr>
          <p:nvPr/>
        </p:nvSpPr>
        <p:spPr bwMode="auto">
          <a:xfrm>
            <a:off x="1190625" y="442913"/>
            <a:ext cx="49053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1190625" y="441325"/>
            <a:ext cx="4643438"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t>道路货物运输经营服务相关规定</a:t>
            </a:r>
          </a:p>
        </p:txBody>
      </p:sp>
      <p:grpSp>
        <p:nvGrpSpPr>
          <p:cNvPr id="14342" name="组合 5"/>
          <p:cNvGrpSpPr/>
          <p:nvPr/>
        </p:nvGrpSpPr>
        <p:grpSpPr bwMode="auto">
          <a:xfrm>
            <a:off x="4165600" y="2078038"/>
            <a:ext cx="3527425" cy="3527425"/>
            <a:chOff x="4194629" y="2061029"/>
            <a:chExt cx="4005942" cy="4005942"/>
          </a:xfrm>
        </p:grpSpPr>
        <p:sp>
          <p:nvSpPr>
            <p:cNvPr id="5" name="椭圆 4"/>
            <p:cNvSpPr/>
            <p:nvPr/>
          </p:nvSpPr>
          <p:spPr>
            <a:xfrm>
              <a:off x="4194629" y="2061029"/>
              <a:ext cx="4005942" cy="4005942"/>
            </a:xfrm>
            <a:prstGeom prst="ellipse">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1" name="图片 10"/>
            <p:cNvPicPr>
              <a:picLocks noChangeAspect="1"/>
            </p:cNvPicPr>
            <p:nvPr/>
          </p:nvPicPr>
          <p:blipFill>
            <a:blip r:embed="rId3" cstate="print"/>
            <a:srcRect l="22076" t="5692" r="21205" b="9228"/>
            <a:stretch>
              <a:fillRect/>
            </a:stretch>
          </p:blipFill>
          <p:spPr>
            <a:xfrm>
              <a:off x="4383693" y="2250093"/>
              <a:ext cx="3627814" cy="3627814"/>
            </a:xfrm>
            <a:custGeom>
              <a:avLst/>
              <a:gdLst>
                <a:gd name="connsiteX0" fmla="*/ 2917371 w 5834742"/>
                <a:gd name="connsiteY0" fmla="*/ 0 h 5834742"/>
                <a:gd name="connsiteX1" fmla="*/ 5834742 w 5834742"/>
                <a:gd name="connsiteY1" fmla="*/ 2917371 h 5834742"/>
                <a:gd name="connsiteX2" fmla="*/ 2917371 w 5834742"/>
                <a:gd name="connsiteY2" fmla="*/ 5834742 h 5834742"/>
                <a:gd name="connsiteX3" fmla="*/ 0 w 5834742"/>
                <a:gd name="connsiteY3" fmla="*/ 2917371 h 5834742"/>
                <a:gd name="connsiteX4" fmla="*/ 2917371 w 5834742"/>
                <a:gd name="connsiteY4" fmla="*/ 0 h 5834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42" h="5834742">
                  <a:moveTo>
                    <a:pt x="2917371" y="0"/>
                  </a:moveTo>
                  <a:cubicBezTo>
                    <a:pt x="4528591" y="0"/>
                    <a:pt x="5834742" y="1306151"/>
                    <a:pt x="5834742" y="2917371"/>
                  </a:cubicBezTo>
                  <a:cubicBezTo>
                    <a:pt x="5834742" y="4528591"/>
                    <a:pt x="4528591" y="5834742"/>
                    <a:pt x="2917371" y="5834742"/>
                  </a:cubicBezTo>
                  <a:cubicBezTo>
                    <a:pt x="1306151" y="5834742"/>
                    <a:pt x="0" y="4528591"/>
                    <a:pt x="0" y="2917371"/>
                  </a:cubicBezTo>
                  <a:cubicBezTo>
                    <a:pt x="0" y="1306151"/>
                    <a:pt x="1306151" y="0"/>
                    <a:pt x="2917371" y="0"/>
                  </a:cubicBezTo>
                  <a:close/>
                </a:path>
              </a:pathLst>
            </a:custGeom>
          </p:spPr>
        </p:pic>
      </p:grpSp>
      <p:sp>
        <p:nvSpPr>
          <p:cNvPr id="7" name="矩形: 圆角 6"/>
          <p:cNvSpPr/>
          <p:nvPr/>
        </p:nvSpPr>
        <p:spPr>
          <a:xfrm>
            <a:off x="774700" y="2244725"/>
            <a:ext cx="3224213" cy="744538"/>
          </a:xfrm>
          <a:prstGeom prst="roundRect">
            <a:avLst>
              <a:gd name="adj" fmla="val 50000"/>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7" name="矩形: 圆角 16"/>
          <p:cNvSpPr/>
          <p:nvPr/>
        </p:nvSpPr>
        <p:spPr>
          <a:xfrm>
            <a:off x="7859713" y="2244725"/>
            <a:ext cx="3222625" cy="744538"/>
          </a:xfrm>
          <a:prstGeom prst="roundRect">
            <a:avLst>
              <a:gd name="adj" fmla="val 50000"/>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8" name="矩形: 圆角 17"/>
          <p:cNvSpPr/>
          <p:nvPr/>
        </p:nvSpPr>
        <p:spPr>
          <a:xfrm>
            <a:off x="774700" y="4694238"/>
            <a:ext cx="3224213" cy="744537"/>
          </a:xfrm>
          <a:prstGeom prst="roundRect">
            <a:avLst>
              <a:gd name="adj" fmla="val 50000"/>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9" name="矩形: 圆角 18"/>
          <p:cNvSpPr/>
          <p:nvPr/>
        </p:nvSpPr>
        <p:spPr>
          <a:xfrm>
            <a:off x="7859713" y="4694238"/>
            <a:ext cx="3222625" cy="744537"/>
          </a:xfrm>
          <a:prstGeom prst="roundRect">
            <a:avLst>
              <a:gd name="adj" fmla="val 50000"/>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347" name="文本框 19"/>
          <p:cNvSpPr txBox="1">
            <a:spLocks noChangeArrowheads="1"/>
          </p:cNvSpPr>
          <p:nvPr/>
        </p:nvSpPr>
        <p:spPr bwMode="auto">
          <a:xfrm>
            <a:off x="1400175" y="2417763"/>
            <a:ext cx="1973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a:solidFill>
                  <a:schemeClr val="bg1"/>
                </a:solidFill>
                <a:latin typeface="微软雅黑" panose="020B0503020204020204" pitchFamily="34" charset="-122"/>
                <a:ea typeface="微软雅黑" panose="020B0503020204020204" pitchFamily="34" charset="-122"/>
              </a:rPr>
              <a:t>按规定载货</a:t>
            </a:r>
            <a:endParaRPr lang="en-US" altLang="zh-CN" sz="2000" b="1">
              <a:solidFill>
                <a:schemeClr val="bg1"/>
              </a:solidFill>
              <a:latin typeface="微软雅黑" panose="020B0503020204020204" pitchFamily="34" charset="-122"/>
              <a:ea typeface="微软雅黑" panose="020B0503020204020204" pitchFamily="34" charset="-122"/>
            </a:endParaRPr>
          </a:p>
        </p:txBody>
      </p:sp>
      <p:sp>
        <p:nvSpPr>
          <p:cNvPr id="14348" name="文本框 20"/>
          <p:cNvSpPr txBox="1">
            <a:spLocks noChangeArrowheads="1"/>
          </p:cNvSpPr>
          <p:nvPr/>
        </p:nvSpPr>
        <p:spPr bwMode="auto">
          <a:xfrm>
            <a:off x="8575675" y="2417763"/>
            <a:ext cx="1790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a:solidFill>
                  <a:schemeClr val="bg1"/>
                </a:solidFill>
                <a:latin typeface="微软雅黑" panose="020B0503020204020204" pitchFamily="34" charset="-122"/>
                <a:ea typeface="微软雅黑" panose="020B0503020204020204" pitchFamily="34" charset="-122"/>
              </a:rPr>
              <a:t>保护货物安全</a:t>
            </a:r>
            <a:endParaRPr lang="en-US" altLang="zh-CN" sz="2000" b="1">
              <a:solidFill>
                <a:schemeClr val="bg1"/>
              </a:solidFill>
              <a:latin typeface="微软雅黑" panose="020B0503020204020204" pitchFamily="34" charset="-122"/>
              <a:ea typeface="微软雅黑" panose="020B0503020204020204" pitchFamily="34" charset="-122"/>
            </a:endParaRPr>
          </a:p>
        </p:txBody>
      </p:sp>
      <p:sp>
        <p:nvSpPr>
          <p:cNvPr id="14349" name="文本框 21"/>
          <p:cNvSpPr txBox="1">
            <a:spLocks noChangeArrowheads="1"/>
          </p:cNvSpPr>
          <p:nvPr/>
        </p:nvSpPr>
        <p:spPr bwMode="auto">
          <a:xfrm>
            <a:off x="1036638" y="4730750"/>
            <a:ext cx="2714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a:solidFill>
                  <a:schemeClr val="bg1"/>
                </a:solidFill>
                <a:latin typeface="微软雅黑" panose="020B0503020204020204" pitchFamily="34" charset="-122"/>
                <a:ea typeface="微软雅黑" panose="020B0503020204020204" pitchFamily="34" charset="-122"/>
              </a:rPr>
              <a:t>按规定执行大件、重载、超限运输</a:t>
            </a:r>
            <a:endParaRPr lang="en-US" altLang="zh-CN" sz="2000" b="1">
              <a:solidFill>
                <a:schemeClr val="bg1"/>
              </a:solidFill>
              <a:latin typeface="微软雅黑" panose="020B0503020204020204" pitchFamily="34" charset="-122"/>
              <a:ea typeface="微软雅黑" panose="020B0503020204020204" pitchFamily="34" charset="-122"/>
            </a:endParaRPr>
          </a:p>
        </p:txBody>
      </p:sp>
      <p:sp>
        <p:nvSpPr>
          <p:cNvPr id="14350" name="文本框 23"/>
          <p:cNvSpPr txBox="1">
            <a:spLocks noChangeArrowheads="1"/>
          </p:cNvSpPr>
          <p:nvPr/>
        </p:nvSpPr>
        <p:spPr bwMode="auto">
          <a:xfrm>
            <a:off x="8497888" y="4865688"/>
            <a:ext cx="1946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000" b="1">
                <a:solidFill>
                  <a:schemeClr val="bg1"/>
                </a:solidFill>
                <a:latin typeface="微软雅黑" panose="020B0503020204020204" pitchFamily="34" charset="-122"/>
                <a:ea typeface="微软雅黑" panose="020B0503020204020204" pitchFamily="34" charset="-122"/>
              </a:rPr>
              <a:t>按规范装载</a:t>
            </a:r>
            <a:endParaRPr lang="en-US" altLang="zh-CN" sz="20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任意多边形 33"/>
          <p:cNvSpPr/>
          <p:nvPr/>
        </p:nvSpPr>
        <p:spPr>
          <a:xfrm>
            <a:off x="5372100" y="923925"/>
            <a:ext cx="6819900" cy="4940300"/>
          </a:xfrm>
          <a:custGeom>
            <a:avLst/>
            <a:gdLst>
              <a:gd name="connsiteX0" fmla="*/ 1508460 w 6479267"/>
              <a:gd name="connsiteY0" fmla="*/ 0 h 4743450"/>
              <a:gd name="connsiteX1" fmla="*/ 6479267 w 6479267"/>
              <a:gd name="connsiteY1" fmla="*/ 0 h 4743450"/>
              <a:gd name="connsiteX2" fmla="*/ 6479267 w 6479267"/>
              <a:gd name="connsiteY2" fmla="*/ 4743450 h 4743450"/>
              <a:gd name="connsiteX3" fmla="*/ 0 w 6479267"/>
              <a:gd name="connsiteY3" fmla="*/ 4743450 h 4743450"/>
            </a:gdLst>
            <a:ahLst/>
            <a:cxnLst>
              <a:cxn ang="0">
                <a:pos x="connsiteX0" y="connsiteY0"/>
              </a:cxn>
              <a:cxn ang="0">
                <a:pos x="connsiteX1" y="connsiteY1"/>
              </a:cxn>
              <a:cxn ang="0">
                <a:pos x="connsiteX2" y="connsiteY2"/>
              </a:cxn>
              <a:cxn ang="0">
                <a:pos x="connsiteX3" y="connsiteY3"/>
              </a:cxn>
            </a:cxnLst>
            <a:rect l="l" t="t" r="r" b="b"/>
            <a:pathLst>
              <a:path w="6479267" h="4743450">
                <a:moveTo>
                  <a:pt x="1508460" y="0"/>
                </a:moveTo>
                <a:lnTo>
                  <a:pt x="6479267" y="0"/>
                </a:lnTo>
                <a:lnTo>
                  <a:pt x="6479267" y="4743450"/>
                </a:lnTo>
                <a:lnTo>
                  <a:pt x="0" y="4743450"/>
                </a:lnTo>
                <a:close/>
              </a:path>
            </a:pathLst>
          </a:cu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8" name="矩形 17"/>
          <p:cNvSpPr/>
          <p:nvPr/>
        </p:nvSpPr>
        <p:spPr>
          <a:xfrm>
            <a:off x="696913" y="800100"/>
            <a:ext cx="663575" cy="608013"/>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9" name="矩形 18"/>
          <p:cNvSpPr/>
          <p:nvPr/>
        </p:nvSpPr>
        <p:spPr>
          <a:xfrm>
            <a:off x="219075" y="455613"/>
            <a:ext cx="374650" cy="344487"/>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0" name="文本框 19"/>
          <p:cNvSpPr txBox="1">
            <a:spLocks noChangeArrowheads="1"/>
          </p:cNvSpPr>
          <p:nvPr/>
        </p:nvSpPr>
        <p:spPr bwMode="auto">
          <a:xfrm>
            <a:off x="1590675" y="463550"/>
            <a:ext cx="2262188" cy="923925"/>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5400" b="1">
                <a:solidFill>
                  <a:schemeClr val="bg1"/>
                </a:solidFill>
                <a:latin typeface="微软雅黑" panose="020B0503020204020204" pitchFamily="34" charset="-122"/>
                <a:ea typeface="微软雅黑" panose="020B0503020204020204" pitchFamily="34" charset="-122"/>
              </a:rPr>
              <a:t>过渡页</a:t>
            </a:r>
          </a:p>
        </p:txBody>
      </p:sp>
      <p:sp>
        <p:nvSpPr>
          <p:cNvPr id="21" name="任意多边形 20"/>
          <p:cNvSpPr/>
          <p:nvPr/>
        </p:nvSpPr>
        <p:spPr>
          <a:xfrm>
            <a:off x="0" y="3235325"/>
            <a:ext cx="8115300" cy="2155825"/>
          </a:xfrm>
          <a:custGeom>
            <a:avLst/>
            <a:gdLst>
              <a:gd name="connsiteX0" fmla="*/ 0 w 7383592"/>
              <a:gd name="connsiteY0" fmla="*/ 0 h 1962150"/>
              <a:gd name="connsiteX1" fmla="*/ 7383592 w 7383592"/>
              <a:gd name="connsiteY1" fmla="*/ 0 h 1962150"/>
              <a:gd name="connsiteX2" fmla="*/ 6755677 w 7383592"/>
              <a:gd name="connsiteY2" fmla="*/ 1962150 h 1962150"/>
              <a:gd name="connsiteX3" fmla="*/ 0 w 7383592"/>
              <a:gd name="connsiteY3" fmla="*/ 1962150 h 1962150"/>
            </a:gdLst>
            <a:ahLst/>
            <a:cxnLst>
              <a:cxn ang="0">
                <a:pos x="connsiteX0" y="connsiteY0"/>
              </a:cxn>
              <a:cxn ang="0">
                <a:pos x="connsiteX1" y="connsiteY1"/>
              </a:cxn>
              <a:cxn ang="0">
                <a:pos x="connsiteX2" y="connsiteY2"/>
              </a:cxn>
              <a:cxn ang="0">
                <a:pos x="connsiteX3" y="connsiteY3"/>
              </a:cxn>
            </a:cxnLst>
            <a:rect l="l" t="t" r="r" b="b"/>
            <a:pathLst>
              <a:path w="7383592" h="1962150">
                <a:moveTo>
                  <a:pt x="0" y="0"/>
                </a:moveTo>
                <a:lnTo>
                  <a:pt x="7383592" y="0"/>
                </a:lnTo>
                <a:lnTo>
                  <a:pt x="6755677" y="1962150"/>
                </a:lnTo>
                <a:lnTo>
                  <a:pt x="0" y="1962150"/>
                </a:lnTo>
                <a:close/>
              </a:path>
            </a:pathLst>
          </a:cu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6" name="文本框 25"/>
          <p:cNvSpPr txBox="1">
            <a:spLocks noChangeArrowheads="1"/>
          </p:cNvSpPr>
          <p:nvPr/>
        </p:nvSpPr>
        <p:spPr bwMode="auto">
          <a:xfrm>
            <a:off x="2178050" y="3360738"/>
            <a:ext cx="33496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5400" b="1">
                <a:solidFill>
                  <a:schemeClr val="bg1"/>
                </a:solidFill>
                <a:latin typeface="微软雅黑" panose="020B0503020204020204" pitchFamily="34" charset="-122"/>
                <a:ea typeface="微软雅黑" panose="020B0503020204020204" pitchFamily="34" charset="-122"/>
              </a:rPr>
              <a:t>第四部分</a:t>
            </a:r>
          </a:p>
        </p:txBody>
      </p:sp>
      <p:sp>
        <p:nvSpPr>
          <p:cNvPr id="124936" name="文本框 9"/>
          <p:cNvSpPr txBox="1">
            <a:spLocks noChangeArrowheads="1"/>
          </p:cNvSpPr>
          <p:nvPr/>
        </p:nvSpPr>
        <p:spPr bwMode="auto">
          <a:xfrm>
            <a:off x="727075" y="4408488"/>
            <a:ext cx="6096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400" b="1">
                <a:solidFill>
                  <a:schemeClr val="bg1"/>
                </a:solidFill>
                <a:latin typeface="微软雅黑" panose="020B0503020204020204" pitchFamily="34" charset="-122"/>
                <a:ea typeface="微软雅黑" panose="020B0503020204020204" pitchFamily="34" charset="-122"/>
                <a:sym typeface="Calibri" panose="020F0502020204030204" pitchFamily="34" charset="0"/>
              </a:rPr>
              <a:t>交通事故应急处置</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 calcmode="lin" valueType="num">
                                      <p:cBhvr>
                                        <p:cTn id="9" dur="500" fill="hold"/>
                                        <p:tgtEl>
                                          <p:spTgt spid="18"/>
                                        </p:tgtEl>
                                        <p:attrNameLst>
                                          <p:attrName>style.rotation</p:attrName>
                                        </p:attrNameLst>
                                      </p:cBhvr>
                                      <p:tavLst>
                                        <p:tav tm="0">
                                          <p:val>
                                            <p:fltVal val="360"/>
                                          </p:val>
                                        </p:tav>
                                        <p:tav tm="100000">
                                          <p:val>
                                            <p:fltVal val="0"/>
                                          </p:val>
                                        </p:tav>
                                      </p:tavLst>
                                    </p:anim>
                                    <p:animEffect transition="in" filter="fade">
                                      <p:cBhvr>
                                        <p:cTn id="10" dur="500"/>
                                        <p:tgtEl>
                                          <p:spTgt spid="18"/>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 calcmode="lin" valueType="num">
                                      <p:cBhvr>
                                        <p:cTn id="15" dur="500" fill="hold"/>
                                        <p:tgtEl>
                                          <p:spTgt spid="19"/>
                                        </p:tgtEl>
                                        <p:attrNameLst>
                                          <p:attrName>style.rotation</p:attrName>
                                        </p:attrNameLst>
                                      </p:cBhvr>
                                      <p:tavLst>
                                        <p:tav tm="0">
                                          <p:val>
                                            <p:fltVal val="360"/>
                                          </p:val>
                                        </p:tav>
                                        <p:tav tm="100000">
                                          <p:val>
                                            <p:fltVal val="0"/>
                                          </p:val>
                                        </p:tav>
                                      </p:tavLst>
                                    </p:anim>
                                    <p:animEffect transition="in" filter="fade">
                                      <p:cBhvr>
                                        <p:cTn id="16" dur="500"/>
                                        <p:tgtEl>
                                          <p:spTgt spid="19"/>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2" presetClass="entr" presetSubtype="8"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000" fill="hold"/>
                                        <p:tgtEl>
                                          <p:spTgt spid="21"/>
                                        </p:tgtEl>
                                        <p:attrNameLst>
                                          <p:attrName>ppt_x</p:attrName>
                                        </p:attrNameLst>
                                      </p:cBhvr>
                                      <p:tavLst>
                                        <p:tav tm="0">
                                          <p:val>
                                            <p:strVal val="0-#ppt_w/2"/>
                                          </p:val>
                                        </p:tav>
                                        <p:tav tm="100000">
                                          <p:val>
                                            <p:strVal val="#ppt_x"/>
                                          </p:val>
                                        </p:tav>
                                      </p:tavLst>
                                    </p:anim>
                                    <p:anim calcmode="lin" valueType="num">
                                      <p:cBhvr additive="base">
                                        <p:cTn id="24" dur="1000" fill="hold"/>
                                        <p:tgtEl>
                                          <p:spTgt spid="21"/>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10" presetClass="entr" presetSubtype="0" fill="hold" grpId="0" nodeType="afterEffect">
                                  <p:stCondLst>
                                    <p:cond delay="0"/>
                                  </p:stCondLst>
                                  <p:iterate type="lt">
                                    <p:tmPct val="15000"/>
                                  </p:iterate>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2" presetClass="entr" presetSubtype="2"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1000" fill="hold"/>
                                        <p:tgtEl>
                                          <p:spTgt spid="34"/>
                                        </p:tgtEl>
                                        <p:attrNameLst>
                                          <p:attrName>ppt_x</p:attrName>
                                        </p:attrNameLst>
                                      </p:cBhvr>
                                      <p:tavLst>
                                        <p:tav tm="0">
                                          <p:val>
                                            <p:strVal val="1+#ppt_w/2"/>
                                          </p:val>
                                        </p:tav>
                                        <p:tav tm="100000">
                                          <p:val>
                                            <p:strVal val="#ppt_x"/>
                                          </p:val>
                                        </p:tav>
                                      </p:tavLst>
                                    </p:anim>
                                    <p:anim calcmode="lin" valueType="num">
                                      <p:cBhvr additive="base">
                                        <p:cTn id="32"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4440238"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4440238"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Impact" panose="020B0806030902050204" pitchFamily="34" charset="0"/>
                <a:ea typeface="方正正中黑简体" panose="02000000000000000000" pitchFamily="2" charset="-122"/>
              </a:defRPr>
            </a:lvl1pPr>
          </a:lstStyle>
          <a:p>
            <a:pPr eaLnBrk="1" hangingPunct="1">
              <a:defRPr/>
            </a:pPr>
            <a:r>
              <a:rPr lang="zh-CN" altLang="en-US" dirty="0"/>
              <a:t>交通事故应急处置</a:t>
            </a:r>
          </a:p>
        </p:txBody>
      </p:sp>
      <p:sp>
        <p:nvSpPr>
          <p:cNvPr id="126982" name="文本框 22"/>
          <p:cNvSpPr txBox="1">
            <a:spLocks noChangeArrowheads="1"/>
          </p:cNvSpPr>
          <p:nvPr/>
        </p:nvSpPr>
        <p:spPr bwMode="auto">
          <a:xfrm>
            <a:off x="514350" y="1476375"/>
            <a:ext cx="609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F23633"/>
                </a:solidFill>
                <a:latin typeface="微软雅黑" panose="020B0503020204020204" pitchFamily="34" charset="-122"/>
                <a:ea typeface="微软雅黑" panose="020B0503020204020204" pitchFamily="34" charset="-122"/>
              </a:rPr>
              <a:t>保持头脑清醒，冷静应对，切忌慌乱</a:t>
            </a:r>
            <a:endParaRPr lang="en-US" altLang="zh-CN" sz="2000" b="1">
              <a:solidFill>
                <a:srgbClr val="F23633"/>
              </a:solidFill>
              <a:latin typeface="微软雅黑" panose="020B0503020204020204" pitchFamily="34" charset="-122"/>
              <a:ea typeface="微软雅黑" panose="020B0503020204020204" pitchFamily="34" charset="-122"/>
            </a:endParaRPr>
          </a:p>
        </p:txBody>
      </p:sp>
      <p:sp>
        <p:nvSpPr>
          <p:cNvPr id="126983" name="文本框 24"/>
          <p:cNvSpPr txBox="1">
            <a:spLocks noChangeArrowheads="1"/>
          </p:cNvSpPr>
          <p:nvPr/>
        </p:nvSpPr>
        <p:spPr bwMode="auto">
          <a:xfrm>
            <a:off x="514350" y="1984375"/>
            <a:ext cx="9109075"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Clr>
                <a:srgbClr val="F23633"/>
              </a:buClr>
              <a:buFont typeface="Wingdings" panose="05000000000000000000" pitchFamily="2" charset="2"/>
              <a:buChar char="Ø"/>
            </a:pPr>
            <a:r>
              <a:rPr lang="zh-CN" altLang="en-US">
                <a:latin typeface="微软雅黑" panose="020B0503020204020204" pitchFamily="34" charset="-122"/>
                <a:ea typeface="微软雅黑" panose="020B0503020204020204" pitchFamily="34" charset="-122"/>
              </a:rPr>
              <a:t>将车辆停放在最右侧的应急车道或紧急停车带内</a:t>
            </a:r>
            <a:endParaRPr lang="en-US" altLang="zh-CN">
              <a:latin typeface="微软雅黑" panose="020B0503020204020204" pitchFamily="34" charset="-122"/>
              <a:ea typeface="微软雅黑" panose="020B0503020204020204" pitchFamily="34" charset="-122"/>
            </a:endParaRPr>
          </a:p>
          <a:p>
            <a:pPr eaLnBrk="1" hangingPunct="1">
              <a:lnSpc>
                <a:spcPct val="150000"/>
              </a:lnSpc>
              <a:buClr>
                <a:srgbClr val="F23633"/>
              </a:buClr>
              <a:buFont typeface="Wingdings" panose="05000000000000000000" pitchFamily="2" charset="2"/>
              <a:buChar char="Ø"/>
            </a:pPr>
            <a:r>
              <a:rPr lang="zh-CN" altLang="en-US">
                <a:latin typeface="微软雅黑" panose="020B0503020204020204" pitchFamily="34" charset="-122"/>
                <a:ea typeface="微软雅黑" panose="020B0503020204020204" pitchFamily="34" charset="-122"/>
              </a:rPr>
              <a:t>打开双闪警示灯</a:t>
            </a:r>
            <a:endParaRPr lang="en-US" altLang="zh-CN">
              <a:latin typeface="微软雅黑" panose="020B0503020204020204" pitchFamily="34" charset="-122"/>
              <a:ea typeface="微软雅黑" panose="020B0503020204020204" pitchFamily="34" charset="-122"/>
            </a:endParaRPr>
          </a:p>
          <a:p>
            <a:pPr eaLnBrk="1" hangingPunct="1">
              <a:lnSpc>
                <a:spcPct val="150000"/>
              </a:lnSpc>
              <a:buClr>
                <a:srgbClr val="F23633"/>
              </a:buClr>
              <a:buFont typeface="Wingdings" panose="05000000000000000000" pitchFamily="2" charset="2"/>
              <a:buChar char="Ø"/>
            </a:pPr>
            <a:r>
              <a:rPr lang="zh-CN" altLang="en-US">
                <a:latin typeface="微软雅黑" panose="020B0503020204020204" pitchFamily="34" charset="-122"/>
                <a:ea typeface="微软雅黑" panose="020B0503020204020204" pitchFamily="34" charset="-122"/>
              </a:rPr>
              <a:t>在车辆尾部</a:t>
            </a:r>
            <a:r>
              <a:rPr lang="en-US" altLang="zh-CN">
                <a:latin typeface="微软雅黑" panose="020B0503020204020204" pitchFamily="34" charset="-122"/>
                <a:ea typeface="微软雅黑" panose="020B0503020204020204" pitchFamily="34" charset="-122"/>
              </a:rPr>
              <a:t>50~100</a:t>
            </a:r>
            <a:r>
              <a:rPr lang="zh-CN" altLang="en-US">
                <a:latin typeface="微软雅黑" panose="020B0503020204020204" pitchFamily="34" charset="-122"/>
                <a:ea typeface="微软雅黑" panose="020B0503020204020204" pitchFamily="34" charset="-122"/>
              </a:rPr>
              <a:t>米处（高速公路</a:t>
            </a:r>
            <a:r>
              <a:rPr lang="en-US" altLang="zh-CN">
                <a:latin typeface="微软雅黑" panose="020B0503020204020204" pitchFamily="34" charset="-122"/>
                <a:ea typeface="微软雅黑" panose="020B0503020204020204" pitchFamily="34" charset="-122"/>
              </a:rPr>
              <a:t>150</a:t>
            </a:r>
            <a:r>
              <a:rPr lang="zh-CN" altLang="en-US">
                <a:latin typeface="微软雅黑" panose="020B0503020204020204" pitchFamily="34" charset="-122"/>
                <a:ea typeface="微软雅黑" panose="020B0503020204020204" pitchFamily="34" charset="-122"/>
              </a:rPr>
              <a:t>米外）设置警示标志</a:t>
            </a:r>
            <a:endParaRPr lang="en-US" altLang="zh-CN">
              <a:latin typeface="微软雅黑" panose="020B0503020204020204" pitchFamily="34" charset="-122"/>
              <a:ea typeface="微软雅黑" panose="020B0503020204020204" pitchFamily="34" charset="-122"/>
            </a:endParaRPr>
          </a:p>
          <a:p>
            <a:pPr eaLnBrk="1" hangingPunct="1">
              <a:lnSpc>
                <a:spcPct val="150000"/>
              </a:lnSpc>
              <a:buClr>
                <a:srgbClr val="F23633"/>
              </a:buClr>
              <a:buFont typeface="Wingdings" panose="05000000000000000000" pitchFamily="2" charset="2"/>
              <a:buChar char="Ø"/>
            </a:pPr>
            <a:r>
              <a:rPr lang="zh-CN" altLang="en-US">
                <a:latin typeface="微软雅黑" panose="020B0503020204020204" pitchFamily="34" charset="-122"/>
                <a:ea typeface="微软雅黑" panose="020B0503020204020204" pitchFamily="34" charset="-122"/>
              </a:rPr>
              <a:t>对伤员进行简单的救助，抢救伤员时，应先救命，后治伤</a:t>
            </a:r>
            <a:endParaRPr lang="en-US" altLang="zh-CN">
              <a:latin typeface="微软雅黑" panose="020B0503020204020204" pitchFamily="34" charset="-122"/>
              <a:ea typeface="微软雅黑" panose="020B0503020204020204" pitchFamily="34" charset="-122"/>
            </a:endParaRPr>
          </a:p>
          <a:p>
            <a:pPr eaLnBrk="1" hangingPunct="1">
              <a:lnSpc>
                <a:spcPct val="150000"/>
              </a:lnSpc>
              <a:buClr>
                <a:srgbClr val="F23633"/>
              </a:buClr>
              <a:buFont typeface="Wingdings" panose="05000000000000000000" pitchFamily="2" charset="2"/>
              <a:buChar char="Ø"/>
            </a:pPr>
            <a:r>
              <a:rPr lang="zh-CN" altLang="en-US">
                <a:latin typeface="微软雅黑" panose="020B0503020204020204" pitchFamily="34" charset="-122"/>
                <a:ea typeface="微软雅黑" panose="020B0503020204020204" pitchFamily="34" charset="-122"/>
              </a:rPr>
              <a:t>司乘人员在路沿下等安全地带等候救援 （尽量远离路面、护栏，避免发生二次事故）</a:t>
            </a:r>
            <a:endParaRPr lang="en-US" altLang="zh-CN">
              <a:latin typeface="微软雅黑" panose="020B0503020204020204" pitchFamily="34" charset="-122"/>
              <a:ea typeface="微软雅黑" panose="020B0503020204020204" pitchFamily="34" charset="-122"/>
            </a:endParaRPr>
          </a:p>
          <a:p>
            <a:pPr eaLnBrk="1" hangingPunct="1">
              <a:lnSpc>
                <a:spcPct val="150000"/>
              </a:lnSpc>
              <a:buClr>
                <a:srgbClr val="F23633"/>
              </a:buClr>
              <a:buFont typeface="Wingdings" panose="05000000000000000000" pitchFamily="2" charset="2"/>
              <a:buChar char="Ø"/>
            </a:pPr>
            <a:r>
              <a:rPr lang="zh-CN" altLang="en-US">
                <a:latin typeface="微软雅黑" panose="020B0503020204020204" pitchFamily="34" charset="-122"/>
                <a:ea typeface="微软雅黑" panose="020B0503020204020204" pitchFamily="34" charset="-122"/>
              </a:rPr>
              <a:t>拨打交通事故报警电话</a:t>
            </a:r>
            <a:r>
              <a:rPr lang="en-US" altLang="zh-CN" b="1">
                <a:solidFill>
                  <a:srgbClr val="FF0000"/>
                </a:solidFill>
                <a:latin typeface="微软雅黑" panose="020B0503020204020204" pitchFamily="34" charset="-122"/>
                <a:ea typeface="微软雅黑" panose="020B0503020204020204" pitchFamily="34" charset="-122"/>
              </a:rPr>
              <a:t>122</a:t>
            </a:r>
            <a:r>
              <a:rPr lang="zh-CN" altLang="en-US">
                <a:latin typeface="微软雅黑" panose="020B0503020204020204" pitchFamily="34" charset="-122"/>
                <a:ea typeface="微软雅黑" panose="020B0503020204020204" pitchFamily="34" charset="-122"/>
              </a:rPr>
              <a:t>及急救电话</a:t>
            </a:r>
            <a:r>
              <a:rPr lang="en-US" altLang="zh-CN" b="1">
                <a:solidFill>
                  <a:srgbClr val="FF0000"/>
                </a:solidFill>
                <a:latin typeface="微软雅黑" panose="020B0503020204020204" pitchFamily="34" charset="-122"/>
                <a:ea typeface="微软雅黑" panose="020B0503020204020204" pitchFamily="34" charset="-122"/>
              </a:rPr>
              <a:t>120</a:t>
            </a:r>
            <a:r>
              <a:rPr lang="zh-CN" altLang="en-US">
                <a:latin typeface="微软雅黑" panose="020B0503020204020204" pitchFamily="34" charset="-122"/>
                <a:ea typeface="微软雅黑" panose="020B0503020204020204" pitchFamily="34" charset="-122"/>
              </a:rPr>
              <a:t>（有人员受伤时）</a:t>
            </a:r>
            <a:endParaRPr lang="en-US" altLang="zh-CN">
              <a:latin typeface="微软雅黑" panose="020B0503020204020204" pitchFamily="34" charset="-122"/>
              <a:ea typeface="微软雅黑" panose="020B0503020204020204" pitchFamily="34" charset="-122"/>
            </a:endParaRPr>
          </a:p>
        </p:txBody>
      </p:sp>
      <p:pic>
        <p:nvPicPr>
          <p:cNvPr id="126984" name="图片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38" y="5062538"/>
            <a:ext cx="2376487"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5" name="图片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688" y="4943475"/>
            <a:ext cx="2449512"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6" name="图片 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56663" y="4943475"/>
            <a:ext cx="211455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图片 3"/>
          <p:cNvPicPr>
            <a:picLocks noChangeAspect="1" noChangeArrowheads="1"/>
          </p:cNvPicPr>
          <p:nvPr/>
        </p:nvPicPr>
        <p:blipFill>
          <a:blip r:embed="rId3">
            <a:extLst>
              <a:ext uri="{28A0092B-C50C-407E-A947-70E740481C1C}">
                <a14:useLocalDpi xmlns:a14="http://schemas.microsoft.com/office/drawing/2010/main" val="0"/>
              </a:ext>
            </a:extLst>
          </a:blip>
          <a:srcRect t="9322" b="18863"/>
          <a:stretch>
            <a:fillRect/>
          </a:stretch>
        </p:blipFill>
        <p:spPr bwMode="auto">
          <a:xfrm>
            <a:off x="0" y="1074738"/>
            <a:ext cx="12192000"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p:cNvSpPr txBox="1">
            <a:spLocks noChangeArrowheads="1"/>
          </p:cNvSpPr>
          <p:nvPr/>
        </p:nvSpPr>
        <p:spPr bwMode="auto">
          <a:xfrm>
            <a:off x="1190625" y="442913"/>
            <a:ext cx="4440238"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4440238"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Impact" panose="020B0806030902050204" pitchFamily="34" charset="0"/>
                <a:ea typeface="方正正中黑简体" panose="02000000000000000000" pitchFamily="2" charset="-122"/>
              </a:defRPr>
            </a:lvl1pPr>
          </a:lstStyle>
          <a:p>
            <a:pPr eaLnBrk="1" hangingPunct="1">
              <a:defRPr/>
            </a:pPr>
            <a:r>
              <a:rPr lang="zh-CN" altLang="en-US" dirty="0"/>
              <a:t>突发事件应急处置</a:t>
            </a:r>
          </a:p>
        </p:txBody>
      </p:sp>
      <p:sp>
        <p:nvSpPr>
          <p:cNvPr id="5" name="矩形 4"/>
          <p:cNvSpPr/>
          <p:nvPr/>
        </p:nvSpPr>
        <p:spPr>
          <a:xfrm>
            <a:off x="366713" y="1773238"/>
            <a:ext cx="5729287" cy="4221162"/>
          </a:xfrm>
          <a:prstGeom prst="rect">
            <a:avLst/>
          </a:prstGeom>
          <a:solidFill>
            <a:schemeClr val="bg1">
              <a:alpha val="77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9032" name="文本框 12"/>
          <p:cNvSpPr txBox="1">
            <a:spLocks noChangeArrowheads="1"/>
          </p:cNvSpPr>
          <p:nvPr/>
        </p:nvSpPr>
        <p:spPr bwMode="auto">
          <a:xfrm>
            <a:off x="658813" y="2203450"/>
            <a:ext cx="3752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F23633"/>
                </a:solidFill>
                <a:latin typeface="微软雅黑" panose="020B0503020204020204" pitchFamily="34" charset="-122"/>
                <a:ea typeface="微软雅黑" panose="020B0503020204020204" pitchFamily="34" charset="-122"/>
                <a:sym typeface="Impact" panose="020B0806030902050204" pitchFamily="34" charset="0"/>
              </a:rPr>
              <a:t>机动车安全</a:t>
            </a:r>
            <a:r>
              <a:rPr lang="en-US" altLang="zh-CN" sz="2000" b="1">
                <a:solidFill>
                  <a:srgbClr val="F23633"/>
                </a:solidFill>
                <a:latin typeface="微软雅黑" panose="020B0503020204020204" pitchFamily="34" charset="-122"/>
                <a:ea typeface="微软雅黑" panose="020B0503020204020204" pitchFamily="34" charset="-122"/>
                <a:sym typeface="Impact" panose="020B0806030902050204" pitchFamily="34" charset="0"/>
              </a:rPr>
              <a:t>---</a:t>
            </a:r>
            <a:r>
              <a:rPr lang="zh-CN" altLang="en-US" sz="2000" b="1">
                <a:solidFill>
                  <a:srgbClr val="F23633"/>
                </a:solidFill>
                <a:latin typeface="微软雅黑" panose="020B0503020204020204" pitchFamily="34" charset="-122"/>
                <a:ea typeface="微软雅黑" panose="020B0503020204020204" pitchFamily="34" charset="-122"/>
                <a:sym typeface="Impact" panose="020B0806030902050204" pitchFamily="34" charset="0"/>
              </a:rPr>
              <a:t>车辆故障时 </a:t>
            </a:r>
          </a:p>
        </p:txBody>
      </p:sp>
      <p:sp>
        <p:nvSpPr>
          <p:cNvPr id="129033" name="文本框 16"/>
          <p:cNvSpPr txBox="1">
            <a:spLocks noChangeArrowheads="1"/>
          </p:cNvSpPr>
          <p:nvPr/>
        </p:nvSpPr>
        <p:spPr bwMode="auto">
          <a:xfrm>
            <a:off x="658813" y="2754313"/>
            <a:ext cx="527685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20000"/>
              </a:spcBef>
              <a:buClr>
                <a:schemeClr val="hlink"/>
              </a:buClr>
              <a:buSzPct val="75000"/>
            </a:pPr>
            <a:r>
              <a:rPr lang="zh-CN" altLang="en-US">
                <a:latin typeface="Impact" panose="020B0806030902050204" pitchFamily="34" charset="0"/>
                <a:ea typeface="方正正中黑简体"/>
                <a:cs typeface="方正正中黑简体"/>
                <a:sym typeface="Impact" panose="020B0806030902050204" pitchFamily="34" charset="0"/>
              </a:rPr>
              <a:t>车辆意外需停车时，开启“双跳灯”，将车辆移至不妨碍交通的地方停放。</a:t>
            </a:r>
          </a:p>
        </p:txBody>
      </p:sp>
      <p:sp>
        <p:nvSpPr>
          <p:cNvPr id="129034" name="文本框 18"/>
          <p:cNvSpPr txBox="1">
            <a:spLocks noChangeArrowheads="1"/>
          </p:cNvSpPr>
          <p:nvPr/>
        </p:nvSpPr>
        <p:spPr bwMode="auto">
          <a:xfrm>
            <a:off x="658813" y="3798888"/>
            <a:ext cx="527685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spcBef>
                <a:spcPct val="20000"/>
              </a:spcBef>
              <a:buClr>
                <a:schemeClr val="hlink"/>
              </a:buClr>
              <a:buSzPct val="75000"/>
            </a:pPr>
            <a:r>
              <a:rPr lang="zh-CN" altLang="en-US">
                <a:latin typeface="Impact" panose="020B0806030902050204" pitchFamily="34" charset="0"/>
                <a:ea typeface="方正正中黑简体"/>
                <a:cs typeface="方正正中黑简体"/>
                <a:sym typeface="Impact" panose="020B0806030902050204" pitchFamily="34" charset="0"/>
              </a:rPr>
              <a:t>车辆难以移动时，开启“双跳灯”，并在来车方向设置警告标志。</a:t>
            </a:r>
          </a:p>
        </p:txBody>
      </p:sp>
      <p:sp>
        <p:nvSpPr>
          <p:cNvPr id="129035" name="文本框 20"/>
          <p:cNvSpPr txBox="1">
            <a:spLocks noChangeArrowheads="1"/>
          </p:cNvSpPr>
          <p:nvPr/>
        </p:nvSpPr>
        <p:spPr bwMode="auto">
          <a:xfrm>
            <a:off x="658813" y="4783138"/>
            <a:ext cx="527685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20000"/>
              </a:spcBef>
              <a:buClr>
                <a:schemeClr val="hlink"/>
              </a:buClr>
              <a:buSzPct val="75000"/>
            </a:pPr>
            <a:r>
              <a:rPr lang="zh-CN" altLang="en-US">
                <a:latin typeface="Impact" panose="020B0806030902050204" pitchFamily="34" charset="0"/>
                <a:ea typeface="方正正中黑简体"/>
                <a:cs typeface="方正正中黑简体"/>
                <a:sym typeface="Impact" panose="020B0806030902050204" pitchFamily="34" charset="0"/>
              </a:rPr>
              <a:t>高速公路上应在来车方向</a:t>
            </a:r>
            <a:r>
              <a:rPr lang="en-US" altLang="zh-CN">
                <a:latin typeface="Impact" panose="020B0806030902050204" pitchFamily="34" charset="0"/>
                <a:ea typeface="方正正中黑简体"/>
                <a:cs typeface="方正正中黑简体"/>
                <a:sym typeface="Impact" panose="020B0806030902050204" pitchFamily="34" charset="0"/>
              </a:rPr>
              <a:t>150</a:t>
            </a:r>
            <a:r>
              <a:rPr lang="zh-CN" altLang="en-US">
                <a:latin typeface="Impact" panose="020B0806030902050204" pitchFamily="34" charset="0"/>
                <a:ea typeface="方正正中黑简体"/>
                <a:cs typeface="方正正中黑简体"/>
                <a:sym typeface="Impact" panose="020B0806030902050204" pitchFamily="34" charset="0"/>
              </a:rPr>
              <a:t>米以外设置警告标志，车上人员还应迅速转移到安全地带，并立即报警。 </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4440238"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11"/>
          <p:cNvSpPr txBox="1"/>
          <p:nvPr/>
        </p:nvSpPr>
        <p:spPr>
          <a:xfrm>
            <a:off x="1190625" y="441325"/>
            <a:ext cx="4440238"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Impact" panose="020B0806030902050204" pitchFamily="34" charset="0"/>
                <a:ea typeface="方正正中黑简体" panose="02000000000000000000" pitchFamily="2" charset="-122"/>
              </a:defRPr>
            </a:lvl1pPr>
          </a:lstStyle>
          <a:p>
            <a:pPr eaLnBrk="1" hangingPunct="1">
              <a:defRPr/>
            </a:pPr>
            <a:r>
              <a:rPr lang="zh-CN" altLang="en-US" dirty="0"/>
              <a:t>突发事件应急处置</a:t>
            </a:r>
          </a:p>
        </p:txBody>
      </p:sp>
      <p:pic>
        <p:nvPicPr>
          <p:cNvPr id="131078" name="Picture 2"/>
          <p:cNvPicPr>
            <a:picLocks noChangeAspect="1" noChangeArrowheads="1"/>
          </p:cNvPicPr>
          <p:nvPr/>
        </p:nvPicPr>
        <p:blipFill>
          <a:blip r:embed="rId3">
            <a:extLst>
              <a:ext uri="{28A0092B-C50C-407E-A947-70E740481C1C}">
                <a14:useLocalDpi xmlns:a14="http://schemas.microsoft.com/office/drawing/2010/main" val="0"/>
              </a:ext>
            </a:extLst>
          </a:blip>
          <a:srcRect r="12476" b="19867"/>
          <a:stretch>
            <a:fillRect/>
          </a:stretch>
        </p:blipFill>
        <p:spPr bwMode="auto">
          <a:xfrm>
            <a:off x="5572125" y="1811338"/>
            <a:ext cx="6619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文本框 15"/>
          <p:cNvSpPr txBox="1">
            <a:spLocks noChangeArrowheads="1"/>
          </p:cNvSpPr>
          <p:nvPr/>
        </p:nvSpPr>
        <p:spPr bwMode="auto">
          <a:xfrm>
            <a:off x="514350" y="1970088"/>
            <a:ext cx="3521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rgbClr val="F23633"/>
                </a:solidFill>
                <a:latin typeface="微软雅黑" panose="020B0503020204020204" pitchFamily="34" charset="-122"/>
                <a:ea typeface="微软雅黑" panose="020B0503020204020204" pitchFamily="34" charset="-122"/>
                <a:sym typeface="Impact" panose="020B0806030902050204" pitchFamily="34" charset="0"/>
              </a:rPr>
              <a:t>机动车安全</a:t>
            </a:r>
            <a:r>
              <a:rPr lang="en-US" altLang="zh-CN" sz="2000" b="1">
                <a:solidFill>
                  <a:srgbClr val="F23633"/>
                </a:solidFill>
                <a:latin typeface="微软雅黑" panose="020B0503020204020204" pitchFamily="34" charset="-122"/>
                <a:ea typeface="微软雅黑" panose="020B0503020204020204" pitchFamily="34" charset="-122"/>
                <a:sym typeface="Impact" panose="020B0806030902050204" pitchFamily="34" charset="0"/>
              </a:rPr>
              <a:t>---</a:t>
            </a:r>
            <a:r>
              <a:rPr lang="zh-CN" altLang="en-US" sz="2000" b="1">
                <a:solidFill>
                  <a:srgbClr val="F23633"/>
                </a:solidFill>
                <a:latin typeface="微软雅黑" panose="020B0503020204020204" pitchFamily="34" charset="-122"/>
                <a:ea typeface="微软雅黑" panose="020B0503020204020204" pitchFamily="34" charset="-122"/>
                <a:sym typeface="Impact" panose="020B0806030902050204" pitchFamily="34" charset="0"/>
              </a:rPr>
              <a:t>车辆停车时 </a:t>
            </a:r>
          </a:p>
        </p:txBody>
      </p:sp>
      <p:sp>
        <p:nvSpPr>
          <p:cNvPr id="131080" name="文本框 17"/>
          <p:cNvSpPr txBox="1">
            <a:spLocks noChangeArrowheads="1"/>
          </p:cNvSpPr>
          <p:nvPr/>
        </p:nvSpPr>
        <p:spPr bwMode="auto">
          <a:xfrm>
            <a:off x="514350" y="2681288"/>
            <a:ext cx="2562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Clr>
                <a:schemeClr val="hlink"/>
              </a:buClr>
              <a:buSzPct val="75000"/>
            </a:pPr>
            <a:r>
              <a:rPr lang="zh-CN" altLang="en-US">
                <a:latin typeface="Impact" panose="020B0806030902050204" pitchFamily="34" charset="0"/>
                <a:ea typeface="方正正中黑简体"/>
                <a:cs typeface="方正正中黑简体"/>
                <a:sym typeface="Impact" panose="020B0806030902050204" pitchFamily="34" charset="0"/>
              </a:rPr>
              <a:t>不要忘记拔下钥匙；</a:t>
            </a:r>
          </a:p>
        </p:txBody>
      </p:sp>
      <p:sp>
        <p:nvSpPr>
          <p:cNvPr id="131081" name="文本框 19"/>
          <p:cNvSpPr txBox="1">
            <a:spLocks noChangeArrowheads="1"/>
          </p:cNvSpPr>
          <p:nvPr/>
        </p:nvSpPr>
        <p:spPr bwMode="auto">
          <a:xfrm>
            <a:off x="514350" y="3317875"/>
            <a:ext cx="4752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Clr>
                <a:schemeClr val="hlink"/>
              </a:buClr>
              <a:buSzPct val="75000"/>
            </a:pPr>
            <a:r>
              <a:rPr lang="zh-CN" altLang="en-US">
                <a:latin typeface="Impact" panose="020B0806030902050204" pitchFamily="34" charset="0"/>
                <a:ea typeface="方正正中黑简体"/>
                <a:cs typeface="方正正中黑简体"/>
                <a:sym typeface="Impact" panose="020B0806030902050204" pitchFamily="34" charset="0"/>
              </a:rPr>
              <a:t>检查车窗玻璃是否关好，并开启电子报警器；</a:t>
            </a:r>
          </a:p>
        </p:txBody>
      </p:sp>
      <p:sp>
        <p:nvSpPr>
          <p:cNvPr id="131082" name="文本框 21"/>
          <p:cNvSpPr txBox="1">
            <a:spLocks noChangeArrowheads="1"/>
          </p:cNvSpPr>
          <p:nvPr/>
        </p:nvSpPr>
        <p:spPr bwMode="auto">
          <a:xfrm>
            <a:off x="514350" y="4000500"/>
            <a:ext cx="3521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spcBef>
                <a:spcPct val="20000"/>
              </a:spcBef>
              <a:buClr>
                <a:schemeClr val="hlink"/>
              </a:buClr>
              <a:buSzPct val="75000"/>
            </a:pPr>
            <a:r>
              <a:rPr lang="zh-CN" altLang="en-US">
                <a:latin typeface="Impact" panose="020B0806030902050204" pitchFamily="34" charset="0"/>
                <a:ea typeface="方正正中黑简体"/>
                <a:cs typeface="方正正中黑简体"/>
                <a:sym typeface="Impact" panose="020B0806030902050204" pitchFamily="34" charset="0"/>
              </a:rPr>
              <a:t>离开汽车时，拉好自己手刹；</a:t>
            </a:r>
          </a:p>
        </p:txBody>
      </p:sp>
      <p:sp>
        <p:nvSpPr>
          <p:cNvPr id="131083" name="文本框 22"/>
          <p:cNvSpPr txBox="1">
            <a:spLocks noChangeArrowheads="1"/>
          </p:cNvSpPr>
          <p:nvPr/>
        </p:nvSpPr>
        <p:spPr bwMode="auto">
          <a:xfrm>
            <a:off x="514350" y="4681538"/>
            <a:ext cx="45227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spcBef>
                <a:spcPct val="20000"/>
              </a:spcBef>
              <a:buClr>
                <a:schemeClr val="hlink"/>
              </a:buClr>
              <a:buSzPct val="75000"/>
            </a:pPr>
            <a:r>
              <a:rPr lang="zh-CN" altLang="en-US">
                <a:latin typeface="Impact" panose="020B0806030902050204" pitchFamily="34" charset="0"/>
                <a:ea typeface="方正正中黑简体"/>
                <a:cs typeface="方正正中黑简体"/>
                <a:sym typeface="Impact" panose="020B0806030902050204" pitchFamily="34" charset="0"/>
              </a:rPr>
              <a:t>离开汽车时，请将包随身携带，尽量不要放置在车箱内</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任意多边形 33"/>
          <p:cNvSpPr/>
          <p:nvPr/>
        </p:nvSpPr>
        <p:spPr>
          <a:xfrm>
            <a:off x="5372100" y="923925"/>
            <a:ext cx="6819900" cy="4940300"/>
          </a:xfrm>
          <a:custGeom>
            <a:avLst/>
            <a:gdLst>
              <a:gd name="connsiteX0" fmla="*/ 1508460 w 6479267"/>
              <a:gd name="connsiteY0" fmla="*/ 0 h 4743450"/>
              <a:gd name="connsiteX1" fmla="*/ 6479267 w 6479267"/>
              <a:gd name="connsiteY1" fmla="*/ 0 h 4743450"/>
              <a:gd name="connsiteX2" fmla="*/ 6479267 w 6479267"/>
              <a:gd name="connsiteY2" fmla="*/ 4743450 h 4743450"/>
              <a:gd name="connsiteX3" fmla="*/ 0 w 6479267"/>
              <a:gd name="connsiteY3" fmla="*/ 4743450 h 4743450"/>
            </a:gdLst>
            <a:ahLst/>
            <a:cxnLst>
              <a:cxn ang="0">
                <a:pos x="connsiteX0" y="connsiteY0"/>
              </a:cxn>
              <a:cxn ang="0">
                <a:pos x="connsiteX1" y="connsiteY1"/>
              </a:cxn>
              <a:cxn ang="0">
                <a:pos x="connsiteX2" y="connsiteY2"/>
              </a:cxn>
              <a:cxn ang="0">
                <a:pos x="connsiteX3" y="connsiteY3"/>
              </a:cxn>
            </a:cxnLst>
            <a:rect l="l" t="t" r="r" b="b"/>
            <a:pathLst>
              <a:path w="6479267" h="4743450">
                <a:moveTo>
                  <a:pt x="1508460" y="0"/>
                </a:moveTo>
                <a:lnTo>
                  <a:pt x="6479267" y="0"/>
                </a:lnTo>
                <a:lnTo>
                  <a:pt x="6479267" y="4743450"/>
                </a:lnTo>
                <a:lnTo>
                  <a:pt x="0" y="4743450"/>
                </a:lnTo>
                <a:close/>
              </a:path>
            </a:pathLst>
          </a:cu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8" name="矩形 17"/>
          <p:cNvSpPr/>
          <p:nvPr/>
        </p:nvSpPr>
        <p:spPr>
          <a:xfrm>
            <a:off x="696913" y="800100"/>
            <a:ext cx="663575" cy="608013"/>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9" name="矩形 18"/>
          <p:cNvSpPr/>
          <p:nvPr/>
        </p:nvSpPr>
        <p:spPr>
          <a:xfrm>
            <a:off x="219075" y="455613"/>
            <a:ext cx="374650" cy="344487"/>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0" name="文本框 19"/>
          <p:cNvSpPr txBox="1">
            <a:spLocks noChangeArrowheads="1"/>
          </p:cNvSpPr>
          <p:nvPr/>
        </p:nvSpPr>
        <p:spPr bwMode="auto">
          <a:xfrm>
            <a:off x="1590675" y="463550"/>
            <a:ext cx="2262188" cy="923925"/>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5400" b="1">
                <a:solidFill>
                  <a:schemeClr val="bg1"/>
                </a:solidFill>
                <a:latin typeface="微软雅黑" panose="020B0503020204020204" pitchFamily="34" charset="-122"/>
                <a:ea typeface="微软雅黑" panose="020B0503020204020204" pitchFamily="34" charset="-122"/>
              </a:rPr>
              <a:t>过渡页</a:t>
            </a:r>
          </a:p>
        </p:txBody>
      </p:sp>
      <p:sp>
        <p:nvSpPr>
          <p:cNvPr id="21" name="任意多边形 20"/>
          <p:cNvSpPr/>
          <p:nvPr/>
        </p:nvSpPr>
        <p:spPr>
          <a:xfrm>
            <a:off x="0" y="3235325"/>
            <a:ext cx="8115300" cy="2155825"/>
          </a:xfrm>
          <a:custGeom>
            <a:avLst/>
            <a:gdLst>
              <a:gd name="connsiteX0" fmla="*/ 0 w 7383592"/>
              <a:gd name="connsiteY0" fmla="*/ 0 h 1962150"/>
              <a:gd name="connsiteX1" fmla="*/ 7383592 w 7383592"/>
              <a:gd name="connsiteY1" fmla="*/ 0 h 1962150"/>
              <a:gd name="connsiteX2" fmla="*/ 6755677 w 7383592"/>
              <a:gd name="connsiteY2" fmla="*/ 1962150 h 1962150"/>
              <a:gd name="connsiteX3" fmla="*/ 0 w 7383592"/>
              <a:gd name="connsiteY3" fmla="*/ 1962150 h 1962150"/>
            </a:gdLst>
            <a:ahLst/>
            <a:cxnLst>
              <a:cxn ang="0">
                <a:pos x="connsiteX0" y="connsiteY0"/>
              </a:cxn>
              <a:cxn ang="0">
                <a:pos x="connsiteX1" y="connsiteY1"/>
              </a:cxn>
              <a:cxn ang="0">
                <a:pos x="connsiteX2" y="connsiteY2"/>
              </a:cxn>
              <a:cxn ang="0">
                <a:pos x="connsiteX3" y="connsiteY3"/>
              </a:cxn>
            </a:cxnLst>
            <a:rect l="l" t="t" r="r" b="b"/>
            <a:pathLst>
              <a:path w="7383592" h="1962150">
                <a:moveTo>
                  <a:pt x="0" y="0"/>
                </a:moveTo>
                <a:lnTo>
                  <a:pt x="7383592" y="0"/>
                </a:lnTo>
                <a:lnTo>
                  <a:pt x="6755677" y="1962150"/>
                </a:lnTo>
                <a:lnTo>
                  <a:pt x="0" y="1962150"/>
                </a:lnTo>
                <a:close/>
              </a:path>
            </a:pathLst>
          </a:cu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6" name="文本框 25"/>
          <p:cNvSpPr txBox="1">
            <a:spLocks noChangeArrowheads="1"/>
          </p:cNvSpPr>
          <p:nvPr/>
        </p:nvSpPr>
        <p:spPr bwMode="auto">
          <a:xfrm>
            <a:off x="2178050" y="3360738"/>
            <a:ext cx="33496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5400" b="1">
                <a:solidFill>
                  <a:schemeClr val="bg1"/>
                </a:solidFill>
                <a:latin typeface="微软雅黑" panose="020B0503020204020204" pitchFamily="34" charset="-122"/>
                <a:ea typeface="微软雅黑" panose="020B0503020204020204" pitchFamily="34" charset="-122"/>
              </a:rPr>
              <a:t>第五部分</a:t>
            </a:r>
          </a:p>
        </p:txBody>
      </p:sp>
      <p:sp>
        <p:nvSpPr>
          <p:cNvPr id="133128" name="文本框 9"/>
          <p:cNvSpPr txBox="1">
            <a:spLocks noChangeArrowheads="1"/>
          </p:cNvSpPr>
          <p:nvPr/>
        </p:nvSpPr>
        <p:spPr bwMode="auto">
          <a:xfrm>
            <a:off x="727075" y="4408488"/>
            <a:ext cx="6096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400" b="1">
                <a:solidFill>
                  <a:schemeClr val="bg1"/>
                </a:solidFill>
                <a:latin typeface="微软雅黑" panose="020B0503020204020204" pitchFamily="34" charset="-122"/>
                <a:ea typeface="微软雅黑" panose="020B0503020204020204" pitchFamily="34" charset="-122"/>
                <a:sym typeface="Calibri" panose="020F0502020204030204" pitchFamily="34" charset="0"/>
              </a:rPr>
              <a:t>典型事故案例剖析</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 calcmode="lin" valueType="num">
                                      <p:cBhvr>
                                        <p:cTn id="9" dur="500" fill="hold"/>
                                        <p:tgtEl>
                                          <p:spTgt spid="18"/>
                                        </p:tgtEl>
                                        <p:attrNameLst>
                                          <p:attrName>style.rotation</p:attrName>
                                        </p:attrNameLst>
                                      </p:cBhvr>
                                      <p:tavLst>
                                        <p:tav tm="0">
                                          <p:val>
                                            <p:fltVal val="360"/>
                                          </p:val>
                                        </p:tav>
                                        <p:tav tm="100000">
                                          <p:val>
                                            <p:fltVal val="0"/>
                                          </p:val>
                                        </p:tav>
                                      </p:tavLst>
                                    </p:anim>
                                    <p:animEffect transition="in" filter="fade">
                                      <p:cBhvr>
                                        <p:cTn id="10" dur="500"/>
                                        <p:tgtEl>
                                          <p:spTgt spid="18"/>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 calcmode="lin" valueType="num">
                                      <p:cBhvr>
                                        <p:cTn id="15" dur="500" fill="hold"/>
                                        <p:tgtEl>
                                          <p:spTgt spid="19"/>
                                        </p:tgtEl>
                                        <p:attrNameLst>
                                          <p:attrName>style.rotation</p:attrName>
                                        </p:attrNameLst>
                                      </p:cBhvr>
                                      <p:tavLst>
                                        <p:tav tm="0">
                                          <p:val>
                                            <p:fltVal val="360"/>
                                          </p:val>
                                        </p:tav>
                                        <p:tav tm="100000">
                                          <p:val>
                                            <p:fltVal val="0"/>
                                          </p:val>
                                        </p:tav>
                                      </p:tavLst>
                                    </p:anim>
                                    <p:animEffect transition="in" filter="fade">
                                      <p:cBhvr>
                                        <p:cTn id="16" dur="500"/>
                                        <p:tgtEl>
                                          <p:spTgt spid="19"/>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2" presetClass="entr" presetSubtype="8"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000" fill="hold"/>
                                        <p:tgtEl>
                                          <p:spTgt spid="21"/>
                                        </p:tgtEl>
                                        <p:attrNameLst>
                                          <p:attrName>ppt_x</p:attrName>
                                        </p:attrNameLst>
                                      </p:cBhvr>
                                      <p:tavLst>
                                        <p:tav tm="0">
                                          <p:val>
                                            <p:strVal val="0-#ppt_w/2"/>
                                          </p:val>
                                        </p:tav>
                                        <p:tav tm="100000">
                                          <p:val>
                                            <p:strVal val="#ppt_x"/>
                                          </p:val>
                                        </p:tav>
                                      </p:tavLst>
                                    </p:anim>
                                    <p:anim calcmode="lin" valueType="num">
                                      <p:cBhvr additive="base">
                                        <p:cTn id="24" dur="1000" fill="hold"/>
                                        <p:tgtEl>
                                          <p:spTgt spid="21"/>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10" presetClass="entr" presetSubtype="0" fill="hold" grpId="0" nodeType="afterEffect">
                                  <p:stCondLst>
                                    <p:cond delay="0"/>
                                  </p:stCondLst>
                                  <p:iterate type="lt">
                                    <p:tmPct val="15000"/>
                                  </p:iterate>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2" presetClass="entr" presetSubtype="2"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1000" fill="hold"/>
                                        <p:tgtEl>
                                          <p:spTgt spid="34"/>
                                        </p:tgtEl>
                                        <p:attrNameLst>
                                          <p:attrName>ppt_x</p:attrName>
                                        </p:attrNameLst>
                                      </p:cBhvr>
                                      <p:tavLst>
                                        <p:tav tm="0">
                                          <p:val>
                                            <p:strVal val="1+#ppt_w/2"/>
                                          </p:val>
                                        </p:tav>
                                        <p:tav tm="100000">
                                          <p:val>
                                            <p:strVal val="#ppt_x"/>
                                          </p:val>
                                        </p:tav>
                                      </p:tavLst>
                                    </p:anim>
                                    <p:anim calcmode="lin" valueType="num">
                                      <p:cBhvr additive="base">
                                        <p:cTn id="32"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6457950"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文本框 12"/>
          <p:cNvSpPr txBox="1"/>
          <p:nvPr/>
        </p:nvSpPr>
        <p:spPr>
          <a:xfrm>
            <a:off x="1371600" y="442913"/>
            <a:ext cx="6096000" cy="461962"/>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Impact" panose="020B0806030902050204" pitchFamily="34" charset="0"/>
                <a:ea typeface="方正正中黑简体" panose="02000000000000000000" pitchFamily="2" charset="-122"/>
              </a:defRPr>
            </a:lvl1pPr>
          </a:lstStyle>
          <a:p>
            <a:pPr eaLnBrk="1" hangingPunct="1">
              <a:defRPr/>
            </a:pPr>
            <a:r>
              <a:rPr lang="zh-CN" altLang="en-US" dirty="0"/>
              <a:t>沪昆高速湖南邵阳段2014年“7.19”事故</a:t>
            </a:r>
          </a:p>
        </p:txBody>
      </p:sp>
      <p:sp>
        <p:nvSpPr>
          <p:cNvPr id="135174" name="文本框 16"/>
          <p:cNvSpPr txBox="1">
            <a:spLocks noChangeArrowheads="1"/>
          </p:cNvSpPr>
          <p:nvPr/>
        </p:nvSpPr>
        <p:spPr bwMode="auto">
          <a:xfrm>
            <a:off x="6096000" y="1870075"/>
            <a:ext cx="572770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a:latin typeface="微软雅黑" panose="020B0503020204020204" pitchFamily="34" charset="-122"/>
                <a:ea typeface="微软雅黑" panose="020B0503020204020204" pitchFamily="34" charset="-122"/>
              </a:rPr>
              <a:t>2014年7月19日2时57分许，沪昆高速湖南邵阳段1309公里33米处，一辆自东向西行驶运载乙醇的轻型货车，与前方停车排队等候的大型普通客车发生追尾碰撞，轻型货车运载的乙醇瞬间大量泄漏起火燃烧，致使大型普通客车、轻型货车等5辆车被烧毁。</a:t>
            </a:r>
          </a:p>
        </p:txBody>
      </p:sp>
      <p:pic>
        <p:nvPicPr>
          <p:cNvPr id="135175" name="图片占位符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870075"/>
            <a:ext cx="516890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6" name="文本占位符 3"/>
          <p:cNvSpPr txBox="1">
            <a:spLocks noChangeArrowheads="1"/>
          </p:cNvSpPr>
          <p:nvPr/>
        </p:nvSpPr>
        <p:spPr bwMode="auto">
          <a:xfrm>
            <a:off x="6096000" y="4141788"/>
            <a:ext cx="5727700"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Font typeface="Arial" panose="020B0604020202020204" pitchFamily="34" charset="0"/>
              <a:buNone/>
            </a:pPr>
            <a:r>
              <a:rPr lang="zh-CN" altLang="en-US" sz="2000" b="1">
                <a:solidFill>
                  <a:srgbClr val="FF0000"/>
                </a:solidFill>
                <a:latin typeface="微软雅黑" panose="020B0503020204020204" pitchFamily="34" charset="-122"/>
                <a:ea typeface="微软雅黑" panose="020B0503020204020204" pitchFamily="34" charset="-122"/>
              </a:rPr>
              <a:t>后果：事故造成54人死亡、6人受伤（其中4人因伤势过重医治无效死亡），直接经济损失5300余万元。</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6457950"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文本框 12"/>
          <p:cNvSpPr txBox="1"/>
          <p:nvPr/>
        </p:nvSpPr>
        <p:spPr>
          <a:xfrm>
            <a:off x="1371600" y="442913"/>
            <a:ext cx="6096000" cy="461962"/>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Impact" panose="020B0806030902050204" pitchFamily="34" charset="0"/>
                <a:ea typeface="方正正中黑简体" panose="02000000000000000000" pitchFamily="2" charset="-122"/>
              </a:defRPr>
            </a:lvl1pPr>
          </a:lstStyle>
          <a:p>
            <a:pPr eaLnBrk="1" hangingPunct="1">
              <a:defRPr/>
            </a:pPr>
            <a:r>
              <a:rPr lang="zh-CN" altLang="en-US" dirty="0"/>
              <a:t>沪昆高速湖南邵阳段2014年“7.19”事故</a:t>
            </a:r>
          </a:p>
        </p:txBody>
      </p:sp>
      <p:sp>
        <p:nvSpPr>
          <p:cNvPr id="137222" name="文本框 10"/>
          <p:cNvSpPr txBox="1">
            <a:spLocks noChangeArrowheads="1"/>
          </p:cNvSpPr>
          <p:nvPr/>
        </p:nvSpPr>
        <p:spPr bwMode="auto">
          <a:xfrm>
            <a:off x="514350" y="1404938"/>
            <a:ext cx="2867025"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buFont typeface="Arial" panose="020B0604020202020204" pitchFamily="34" charset="0"/>
              <a:buNone/>
            </a:pPr>
            <a:r>
              <a:rPr lang="zh-CN" altLang="en-US" sz="2000" b="1">
                <a:solidFill>
                  <a:srgbClr val="FF0000"/>
                </a:solidFill>
                <a:latin typeface="微软雅黑" panose="020B0503020204020204" pitchFamily="34" charset="-122"/>
                <a:ea typeface="微软雅黑" panose="020B0503020204020204" pitchFamily="34" charset="-122"/>
              </a:rPr>
              <a:t>暴露问题：</a:t>
            </a:r>
          </a:p>
        </p:txBody>
      </p:sp>
      <p:sp>
        <p:nvSpPr>
          <p:cNvPr id="137223" name="文本框 11"/>
          <p:cNvSpPr txBox="1">
            <a:spLocks noChangeArrowheads="1"/>
          </p:cNvSpPr>
          <p:nvPr/>
        </p:nvSpPr>
        <p:spPr bwMode="auto">
          <a:xfrm>
            <a:off x="514350" y="1905000"/>
            <a:ext cx="11163300" cy="424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a:solidFill>
                  <a:srgbClr val="000000"/>
                </a:solidFill>
                <a:latin typeface="微软雅黑" panose="020B0503020204020204" pitchFamily="34" charset="-122"/>
                <a:ea typeface="微软雅黑" panose="020B0503020204020204" pitchFamily="34" charset="-122"/>
              </a:rPr>
              <a:t>①轻型货车未取得危险货物《道路运输证》，属于违法运输危险货物。</a:t>
            </a:r>
          </a:p>
          <a:p>
            <a:pPr eaLnBrk="1" hangingPunct="1">
              <a:lnSpc>
                <a:spcPct val="150000"/>
              </a:lnSpc>
            </a:pPr>
            <a:r>
              <a:rPr lang="zh-CN" altLang="en-US">
                <a:solidFill>
                  <a:srgbClr val="000000"/>
                </a:solidFill>
                <a:latin typeface="微软雅黑" panose="020B0503020204020204" pitchFamily="34" charset="-122"/>
                <a:ea typeface="微软雅黑" panose="020B0503020204020204" pitchFamily="34" charset="-122"/>
              </a:rPr>
              <a:t>②轻型货车《公告》车辆类型为蓬式运输车，注册登记时载明车辆类型为轻型仓栅式货车。</a:t>
            </a:r>
          </a:p>
          <a:p>
            <a:pPr eaLnBrk="1" hangingPunct="1">
              <a:lnSpc>
                <a:spcPct val="150000"/>
              </a:lnSpc>
            </a:pPr>
            <a:r>
              <a:rPr lang="zh-CN" altLang="en-US">
                <a:solidFill>
                  <a:srgbClr val="000000"/>
                </a:solidFill>
                <a:latin typeface="微软雅黑" panose="020B0503020204020204" pitchFamily="34" charset="-122"/>
                <a:ea typeface="微软雅黑" panose="020B0503020204020204" pitchFamily="34" charset="-122"/>
              </a:rPr>
              <a:t>③轻型货车存在非法改装和伪</a:t>
            </a:r>
            <a:r>
              <a:rPr lang="zh-CN" altLang="en-US" sz="1800">
                <a:solidFill>
                  <a:srgbClr val="000000"/>
                </a:solidFill>
                <a:latin typeface="微软雅黑" panose="020B0503020204020204" pitchFamily="34" charset="-122"/>
                <a:ea typeface="微软雅黑" panose="020B0503020204020204" pitchFamily="34" charset="-122"/>
              </a:rPr>
              <a:t>装。</a:t>
            </a:r>
            <a:r>
              <a:rPr lang="zh-CN" altLang="en-US" sz="1800">
                <a:solidFill>
                  <a:srgbClr val="000000"/>
                </a:solidFill>
                <a:latin typeface="微软雅黑" panose="020B0503020204020204" pitchFamily="34" charset="-122"/>
                <a:ea typeface="微软雅黑" panose="020B0503020204020204" pitchFamily="34" charset="-122"/>
                <a:sym typeface="+mn-ea"/>
              </a:rPr>
              <a:t>免费资料关注公众号:安全生产管理；</a:t>
            </a:r>
            <a:r>
              <a:rPr lang="zh-CN" altLang="en-US">
                <a:solidFill>
                  <a:srgbClr val="000000"/>
                </a:solidFill>
                <a:latin typeface="微软雅黑" panose="020B0503020204020204" pitchFamily="34" charset="-122"/>
                <a:ea typeface="微软雅黑" panose="020B0503020204020204" pitchFamily="34" charset="-122"/>
              </a:rPr>
              <a:t>非法加装可移动的塑料罐体用于运输乙醇；在车辆前部和车身货箱两侧有“洞庭渔业”字样，用于伪装运输乙醇。</a:t>
            </a:r>
          </a:p>
          <a:p>
            <a:pPr eaLnBrk="1" hangingPunct="1">
              <a:lnSpc>
                <a:spcPct val="150000"/>
              </a:lnSpc>
            </a:pPr>
            <a:r>
              <a:rPr lang="zh-CN" altLang="en-US">
                <a:solidFill>
                  <a:srgbClr val="000000"/>
                </a:solidFill>
                <a:latin typeface="微软雅黑" panose="020B0503020204020204" pitchFamily="34" charset="-122"/>
                <a:ea typeface="微软雅黑" panose="020B0503020204020204" pitchFamily="34" charset="-122"/>
              </a:rPr>
              <a:t>④轻型货车核定载货量1.58吨，实际装载乙醇6.52吨，属于严重超载运输。</a:t>
            </a:r>
          </a:p>
          <a:p>
            <a:pPr eaLnBrk="1" hangingPunct="1">
              <a:lnSpc>
                <a:spcPct val="150000"/>
              </a:lnSpc>
            </a:pPr>
            <a:r>
              <a:rPr lang="zh-CN" altLang="en-US">
                <a:solidFill>
                  <a:srgbClr val="000000"/>
                </a:solidFill>
                <a:latin typeface="微软雅黑" panose="020B0503020204020204" pitchFamily="34" charset="-122"/>
                <a:ea typeface="微软雅黑" panose="020B0503020204020204" pitchFamily="34" charset="-122"/>
              </a:rPr>
              <a:t>⑤XX化工有限公司一直使用非法改装的无危险货物道路运输许可证的肇事轻型货车运输乙醇。</a:t>
            </a:r>
          </a:p>
          <a:p>
            <a:pPr eaLnBrk="1" hangingPunct="1">
              <a:lnSpc>
                <a:spcPct val="150000"/>
              </a:lnSpc>
            </a:pPr>
            <a:r>
              <a:rPr lang="zh-CN" altLang="en-US">
                <a:solidFill>
                  <a:srgbClr val="000000"/>
                </a:solidFill>
                <a:latin typeface="微软雅黑" panose="020B0503020204020204" pitchFamily="34" charset="-122"/>
                <a:ea typeface="微软雅黑" panose="020B0503020204020204" pitchFamily="34" charset="-122"/>
              </a:rPr>
              <a:t>⑥XX公司对承包经营车辆管理不严格，对事故大客车在实际运营中存在的站外发车、不按规定路线行驶。</a:t>
            </a:r>
          </a:p>
          <a:p>
            <a:pPr eaLnBrk="1" hangingPunct="1">
              <a:lnSpc>
                <a:spcPct val="150000"/>
              </a:lnSpc>
            </a:pPr>
            <a:r>
              <a:rPr lang="zh-CN" altLang="en-US">
                <a:solidFill>
                  <a:srgbClr val="000000"/>
                </a:solidFill>
                <a:latin typeface="微软雅黑" panose="020B0503020204020204" pitchFamily="34" charset="-122"/>
                <a:ea typeface="微软雅黑" panose="020B0503020204020204" pitchFamily="34" charset="-122"/>
              </a:rPr>
              <a:t>⑦XX汽车销售有限公司不具备二类底盘销售资格，超范围经营出售车辆二类底盘，并违规提供整车合格证。</a:t>
            </a:r>
          </a:p>
          <a:p>
            <a:pPr eaLnBrk="1" hangingPunct="1">
              <a:lnSpc>
                <a:spcPct val="150000"/>
              </a:lnSpc>
            </a:pPr>
            <a:r>
              <a:rPr lang="zh-CN" altLang="en-US">
                <a:solidFill>
                  <a:srgbClr val="000000"/>
                </a:solidFill>
                <a:latin typeface="微软雅黑" panose="020B0503020204020204" pitchFamily="34" charset="-122"/>
                <a:ea typeface="微软雅黑" panose="020B0503020204020204" pitchFamily="34" charset="-122"/>
              </a:rPr>
              <a:t>⑧XXXX机动车辆检测有限公司和XX汽车检测站有限公司对机动车安全技术性能检验工作不规范，检验过程中无送检人签字，检验报告批准人不具备授权签字资格。</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6457950"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文本框 12"/>
          <p:cNvSpPr txBox="1"/>
          <p:nvPr/>
        </p:nvSpPr>
        <p:spPr>
          <a:xfrm>
            <a:off x="1371600" y="442913"/>
            <a:ext cx="6096000" cy="461962"/>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Impact" panose="020B0806030902050204" pitchFamily="34" charset="0"/>
                <a:ea typeface="方正正中黑简体" panose="02000000000000000000" pitchFamily="2" charset="-122"/>
              </a:defRPr>
            </a:lvl1pPr>
          </a:lstStyle>
          <a:p>
            <a:pPr eaLnBrk="1" hangingPunct="1">
              <a:defRPr/>
            </a:pPr>
            <a:r>
              <a:rPr lang="zh-CN" altLang="en-US" dirty="0"/>
              <a:t>晋济高速陕西晋城段</a:t>
            </a:r>
            <a:r>
              <a:rPr lang="en-US" altLang="zh-CN" dirty="0"/>
              <a:t>2014</a:t>
            </a:r>
            <a:r>
              <a:rPr lang="zh-CN" altLang="en-US" dirty="0"/>
              <a:t>年“</a:t>
            </a:r>
            <a:r>
              <a:rPr lang="en-US" altLang="zh-CN" dirty="0"/>
              <a:t>3.1”</a:t>
            </a:r>
            <a:r>
              <a:rPr lang="zh-CN" altLang="en-US" dirty="0"/>
              <a:t>事故</a:t>
            </a:r>
          </a:p>
        </p:txBody>
      </p:sp>
      <p:pic>
        <p:nvPicPr>
          <p:cNvPr id="139270" name="图片 7"/>
          <p:cNvPicPr>
            <a:picLocks noChangeAspect="1" noChangeArrowheads="1"/>
          </p:cNvPicPr>
          <p:nvPr/>
        </p:nvPicPr>
        <p:blipFill>
          <a:blip r:embed="rId3">
            <a:extLst>
              <a:ext uri="{28A0092B-C50C-407E-A947-70E740481C1C}">
                <a14:useLocalDpi xmlns:a14="http://schemas.microsoft.com/office/drawing/2010/main" val="0"/>
              </a:ext>
            </a:extLst>
          </a:blip>
          <a:srcRect r="13937"/>
          <a:stretch>
            <a:fillRect/>
          </a:stretch>
        </p:blipFill>
        <p:spPr bwMode="auto">
          <a:xfrm>
            <a:off x="514350" y="2054225"/>
            <a:ext cx="5224463"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1" name="文本框 15"/>
          <p:cNvSpPr txBox="1">
            <a:spLocks noChangeArrowheads="1"/>
          </p:cNvSpPr>
          <p:nvPr/>
        </p:nvSpPr>
        <p:spPr bwMode="auto">
          <a:xfrm>
            <a:off x="6096000" y="1749425"/>
            <a:ext cx="5718175"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en-US" altLang="zh-CN">
                <a:latin typeface="微软雅黑" panose="020B0503020204020204" pitchFamily="34" charset="-122"/>
                <a:ea typeface="微软雅黑" panose="020B0503020204020204" pitchFamily="34" charset="-122"/>
              </a:rPr>
              <a:t>2014</a:t>
            </a:r>
            <a:r>
              <a:rPr lang="zh-CN" altLang="en-US">
                <a:latin typeface="微软雅黑" panose="020B0503020204020204" pitchFamily="34" charset="-122"/>
                <a:ea typeface="微软雅黑" panose="020B0503020204020204" pitchFamily="34" charset="-122"/>
              </a:rPr>
              <a:t>年</a:t>
            </a:r>
            <a:r>
              <a:rPr lang="en-US" altLang="zh-CN">
                <a:latin typeface="微软雅黑" panose="020B0503020204020204" pitchFamily="34" charset="-122"/>
                <a:ea typeface="微软雅黑" panose="020B0503020204020204" pitchFamily="34" charset="-122"/>
              </a:rPr>
              <a:t>3</a:t>
            </a:r>
            <a:r>
              <a:rPr lang="zh-CN" altLang="en-US">
                <a:latin typeface="微软雅黑" panose="020B0503020204020204" pitchFamily="34" charset="-122"/>
                <a:ea typeface="微软雅黑" panose="020B0503020204020204" pitchFamily="34" charset="-122"/>
              </a:rPr>
              <a:t>月</a:t>
            </a:r>
            <a:r>
              <a:rPr lang="en-US" altLang="zh-CN">
                <a:latin typeface="微软雅黑" panose="020B0503020204020204" pitchFamily="34" charset="-122"/>
                <a:ea typeface="微软雅黑" panose="020B0503020204020204" pitchFamily="34" charset="-122"/>
              </a:rPr>
              <a:t>1</a:t>
            </a:r>
            <a:r>
              <a:rPr lang="zh-CN" altLang="en-US">
                <a:latin typeface="微软雅黑" panose="020B0503020204020204" pitchFamily="34" charset="-122"/>
                <a:ea typeface="微软雅黑" panose="020B0503020204020204" pitchFamily="34" charset="-122"/>
              </a:rPr>
              <a:t>日</a:t>
            </a:r>
            <a:r>
              <a:rPr lang="en-US" altLang="zh-CN">
                <a:latin typeface="微软雅黑" panose="020B0503020204020204" pitchFamily="34" charset="-122"/>
                <a:ea typeface="微软雅黑" panose="020B0503020204020204" pitchFamily="34" charset="-122"/>
              </a:rPr>
              <a:t>14</a:t>
            </a:r>
            <a:r>
              <a:rPr lang="zh-CN" altLang="en-US">
                <a:latin typeface="微软雅黑" panose="020B0503020204020204" pitchFamily="34" charset="-122"/>
                <a:ea typeface="微软雅黑" panose="020B0503020204020204" pitchFamily="34" charset="-122"/>
              </a:rPr>
              <a:t>时</a:t>
            </a:r>
            <a:r>
              <a:rPr lang="en-US" altLang="zh-CN">
                <a:latin typeface="微软雅黑" panose="020B0503020204020204" pitchFamily="34" charset="-122"/>
                <a:ea typeface="微软雅黑" panose="020B0503020204020204" pitchFamily="34" charset="-122"/>
              </a:rPr>
              <a:t>45</a:t>
            </a:r>
            <a:r>
              <a:rPr lang="zh-CN" altLang="en-US">
                <a:latin typeface="微软雅黑" panose="020B0503020204020204" pitchFamily="34" charset="-122"/>
                <a:ea typeface="微软雅黑" panose="020B0503020204020204" pitchFamily="34" charset="-122"/>
              </a:rPr>
              <a:t>分许，晋济高速山西晋城段岩后隧道内</a:t>
            </a:r>
            <a:r>
              <a:rPr lang="en-US" altLang="zh-CN">
                <a:latin typeface="微软雅黑" panose="020B0503020204020204" pitchFamily="34" charset="-122"/>
                <a:ea typeface="微软雅黑" panose="020B0503020204020204" pitchFamily="34" charset="-122"/>
              </a:rPr>
              <a:t>9</a:t>
            </a:r>
            <a:r>
              <a:rPr lang="zh-CN" altLang="en-US">
                <a:latin typeface="微软雅黑" panose="020B0503020204020204" pitchFamily="34" charset="-122"/>
                <a:ea typeface="微软雅黑" panose="020B0503020204020204" pitchFamily="34" charset="-122"/>
              </a:rPr>
              <a:t>公里加</a:t>
            </a:r>
            <a:r>
              <a:rPr lang="en-US" altLang="zh-CN">
                <a:latin typeface="微软雅黑" panose="020B0503020204020204" pitchFamily="34" charset="-122"/>
                <a:ea typeface="微软雅黑" panose="020B0503020204020204" pitchFamily="34" charset="-122"/>
              </a:rPr>
              <a:t>605</a:t>
            </a:r>
            <a:r>
              <a:rPr lang="zh-CN" altLang="en-US">
                <a:latin typeface="微软雅黑" panose="020B0503020204020204" pitchFamily="34" charset="-122"/>
                <a:ea typeface="微软雅黑" panose="020B0503020204020204" pitchFamily="34" charset="-122"/>
              </a:rPr>
              <a:t>米处</a:t>
            </a:r>
            <a:r>
              <a:rPr lang="en-US" altLang="zh-CN">
                <a:latin typeface="微软雅黑" panose="020B0503020204020204" pitchFamily="34" charset="-122"/>
                <a:ea typeface="微软雅黑" panose="020B0503020204020204" pitchFamily="34" charset="-122"/>
              </a:rPr>
              <a:t>,</a:t>
            </a:r>
            <a:r>
              <a:rPr lang="zh-CN" altLang="en-US">
                <a:latin typeface="微软雅黑" panose="020B0503020204020204" pitchFamily="34" charset="-122"/>
                <a:ea typeface="微软雅黑" panose="020B0503020204020204" pitchFamily="34" charset="-122"/>
              </a:rPr>
              <a:t>两辆运输甲醇的半挂货车发生追尾相撞，碰撞致使后车前部与前车尾部铰合在一起，造成前车尾部的防撞设施及卸料管断裂、甲醇泄漏，后车正面损坏。为关闭主卸料管根部球阀，前车向前移动</a:t>
            </a:r>
            <a:r>
              <a:rPr lang="en-US" altLang="zh-CN">
                <a:latin typeface="微软雅黑" panose="020B0503020204020204" pitchFamily="34" charset="-122"/>
                <a:ea typeface="微软雅黑" panose="020B0503020204020204" pitchFamily="34" charset="-122"/>
              </a:rPr>
              <a:t>1.18</a:t>
            </a:r>
            <a:r>
              <a:rPr lang="zh-CN" altLang="en-US">
                <a:latin typeface="微软雅黑" panose="020B0503020204020204" pitchFamily="34" charset="-122"/>
                <a:ea typeface="微软雅黑" panose="020B0503020204020204" pitchFamily="34" charset="-122"/>
              </a:rPr>
              <a:t>米后停住。此时后车发生电气短路，引燃地面泄漏的甲醇，形成流淌火迅速引燃了两辆事故车辆（后车罐体没有泄漏燃烧）及隧道内的其他车辆。</a:t>
            </a:r>
          </a:p>
        </p:txBody>
      </p:sp>
      <p:sp>
        <p:nvSpPr>
          <p:cNvPr id="139272" name="文本框 16"/>
          <p:cNvSpPr txBox="1">
            <a:spLocks noChangeArrowheads="1"/>
          </p:cNvSpPr>
          <p:nvPr/>
        </p:nvSpPr>
        <p:spPr bwMode="auto">
          <a:xfrm>
            <a:off x="6096000" y="5067300"/>
            <a:ext cx="571817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buFont typeface="Arial" panose="020B0604020202020204" pitchFamily="34" charset="0"/>
              <a:buNone/>
            </a:pPr>
            <a:r>
              <a:rPr lang="zh-CN" altLang="en-US" sz="2000" b="1">
                <a:solidFill>
                  <a:srgbClr val="FF0000"/>
                </a:solidFill>
                <a:latin typeface="微软雅黑" panose="020B0503020204020204" pitchFamily="34" charset="-122"/>
                <a:ea typeface="微软雅黑" panose="020B0503020204020204" pitchFamily="34" charset="-122"/>
                <a:sym typeface="+mn-ea"/>
              </a:rPr>
              <a:t>后果：事故共造成成40人死亡、12人受伤和42辆车烧毁，直接经济损失8197万元。</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6457950"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文本框 12"/>
          <p:cNvSpPr txBox="1"/>
          <p:nvPr/>
        </p:nvSpPr>
        <p:spPr>
          <a:xfrm>
            <a:off x="1371600" y="442913"/>
            <a:ext cx="6096000" cy="461962"/>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Impact" panose="020B0806030902050204" pitchFamily="34" charset="0"/>
                <a:ea typeface="方正正中黑简体" panose="02000000000000000000" pitchFamily="2" charset="-122"/>
              </a:defRPr>
            </a:lvl1pPr>
          </a:lstStyle>
          <a:p>
            <a:pPr eaLnBrk="1" hangingPunct="1">
              <a:defRPr/>
            </a:pPr>
            <a:r>
              <a:rPr lang="zh-CN" altLang="en-US" dirty="0"/>
              <a:t>晋济高速陕西晋城段</a:t>
            </a:r>
            <a:r>
              <a:rPr lang="en-US" altLang="zh-CN" dirty="0"/>
              <a:t>2014</a:t>
            </a:r>
            <a:r>
              <a:rPr lang="zh-CN" altLang="en-US" dirty="0"/>
              <a:t>年“</a:t>
            </a:r>
            <a:r>
              <a:rPr lang="en-US" altLang="zh-CN" dirty="0"/>
              <a:t>3.1”</a:t>
            </a:r>
            <a:r>
              <a:rPr lang="zh-CN" altLang="en-US" dirty="0"/>
              <a:t>事故</a:t>
            </a:r>
          </a:p>
        </p:txBody>
      </p:sp>
      <p:sp>
        <p:nvSpPr>
          <p:cNvPr id="141318" name="文本框 10"/>
          <p:cNvSpPr txBox="1">
            <a:spLocks noChangeArrowheads="1"/>
          </p:cNvSpPr>
          <p:nvPr/>
        </p:nvSpPr>
        <p:spPr bwMode="auto">
          <a:xfrm>
            <a:off x="514350" y="1001713"/>
            <a:ext cx="1749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buFont typeface="Arial" panose="020B0604020202020204" pitchFamily="34" charset="0"/>
              <a:buNone/>
            </a:pPr>
            <a:r>
              <a:rPr lang="zh-CN" altLang="en-US" sz="2000" b="1">
                <a:solidFill>
                  <a:srgbClr val="FF0000"/>
                </a:solidFill>
                <a:latin typeface="微软雅黑" panose="020B0503020204020204" pitchFamily="34" charset="-122"/>
                <a:ea typeface="微软雅黑" panose="020B0503020204020204" pitchFamily="34" charset="-122"/>
              </a:rPr>
              <a:t>暴露问题：</a:t>
            </a:r>
          </a:p>
        </p:txBody>
      </p:sp>
      <p:sp>
        <p:nvSpPr>
          <p:cNvPr id="141319" name="文本框 11"/>
          <p:cNvSpPr txBox="1">
            <a:spLocks noChangeArrowheads="1"/>
          </p:cNvSpPr>
          <p:nvPr/>
        </p:nvSpPr>
        <p:spPr bwMode="auto">
          <a:xfrm>
            <a:off x="514350" y="1412875"/>
            <a:ext cx="11141075"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a:latin typeface="微软雅黑" panose="020B0503020204020204" pitchFamily="34" charset="-122"/>
                <a:ea typeface="微软雅黑" panose="020B0503020204020204" pitchFamily="34" charset="-122"/>
              </a:rPr>
              <a:t>①两辆事故危险化学品罐式半挂车实际运输介质均与设计充装介质、《公告》和《合格证》签注的运输介质不相符。</a:t>
            </a:r>
          </a:p>
          <a:p>
            <a:pPr algn="just" eaLnBrk="1" hangingPunct="1">
              <a:lnSpc>
                <a:spcPct val="150000"/>
              </a:lnSpc>
            </a:pPr>
            <a:r>
              <a:rPr lang="zh-CN" altLang="en-US">
                <a:latin typeface="微软雅黑" panose="020B0503020204020204" pitchFamily="34" charset="-122"/>
                <a:ea typeface="微软雅黑" panose="020B0503020204020204" pitchFamily="34" charset="-122"/>
              </a:rPr>
              <a:t>②不同介质化学特性有差异，在计算压力、卸料口位置和结构、安全泄放装置的设置要求等方面均存在差异，不按出厂标定介质充装，造成安全隐患。</a:t>
            </a:r>
          </a:p>
          <a:p>
            <a:pPr algn="just" eaLnBrk="1" hangingPunct="1">
              <a:lnSpc>
                <a:spcPct val="150000"/>
              </a:lnSpc>
            </a:pPr>
            <a:r>
              <a:rPr lang="zh-CN" altLang="en-US">
                <a:latin typeface="微软雅黑" panose="020B0503020204020204" pitchFamily="34" charset="-122"/>
                <a:ea typeface="微软雅黑" panose="020B0503020204020204" pitchFamily="34" charset="-122"/>
              </a:rPr>
              <a:t>③两辆事故危险化学品罐式半挂车未按国家标准要求安装紧急切断装置，属于不合格产品。</a:t>
            </a:r>
          </a:p>
          <a:p>
            <a:pPr algn="just" eaLnBrk="1" hangingPunct="1">
              <a:lnSpc>
                <a:spcPct val="150000"/>
              </a:lnSpc>
            </a:pPr>
            <a:r>
              <a:rPr lang="zh-CN" altLang="en-US">
                <a:latin typeface="微软雅黑" panose="020B0503020204020204" pitchFamily="34" charset="-122"/>
                <a:ea typeface="微软雅黑" panose="020B0503020204020204" pitchFamily="34" charset="-122"/>
              </a:rPr>
              <a:t>④被追尾碰撞车辆未经过检验机构检验销售出厂，不符合《危险化学品安全管理条例》的规定。</a:t>
            </a:r>
          </a:p>
          <a:p>
            <a:pPr algn="just" eaLnBrk="1" hangingPunct="1">
              <a:lnSpc>
                <a:spcPct val="150000"/>
              </a:lnSpc>
            </a:pPr>
            <a:r>
              <a:rPr lang="zh-CN" altLang="en-US">
                <a:latin typeface="微软雅黑" panose="020B0503020204020204" pitchFamily="34" charset="-122"/>
                <a:ea typeface="微软雅黑" panose="020B0503020204020204" pitchFamily="34" charset="-122"/>
              </a:rPr>
              <a:t>⑤被追尾碰撞车辆罐体壁厚为4.5毫米，不符合国家标准（GB18564.1-20</a:t>
            </a:r>
            <a:r>
              <a:rPr lang="en-US" altLang="zh-CN">
                <a:latin typeface="微软雅黑" panose="020B0503020204020204" pitchFamily="34" charset="-122"/>
                <a:ea typeface="微软雅黑" panose="020B0503020204020204" pitchFamily="34" charset="-122"/>
              </a:rPr>
              <a:t>19</a:t>
            </a:r>
            <a:r>
              <a:rPr lang="zh-CN" altLang="en-US">
                <a:latin typeface="微软雅黑" panose="020B0503020204020204" pitchFamily="34" charset="-122"/>
                <a:ea typeface="微软雅黑" panose="020B0503020204020204" pitchFamily="34" charset="-122"/>
              </a:rPr>
              <a:t>）的规定，属于不合格产品。</a:t>
            </a:r>
          </a:p>
          <a:p>
            <a:pPr algn="just" eaLnBrk="1" hangingPunct="1">
              <a:lnSpc>
                <a:spcPct val="150000"/>
              </a:lnSpc>
            </a:pPr>
            <a:r>
              <a:rPr lang="zh-CN" altLang="en-US">
                <a:latin typeface="微软雅黑" panose="020B0503020204020204" pitchFamily="34" charset="-122"/>
                <a:ea typeface="微软雅黑" panose="020B0503020204020204" pitchFamily="34" charset="-122"/>
              </a:rPr>
              <a:t>⑥肇事车辆（后车）行车记录仪有故障不能使用。</a:t>
            </a:r>
          </a:p>
          <a:p>
            <a:pPr algn="just" eaLnBrk="1" hangingPunct="1">
              <a:lnSpc>
                <a:spcPct val="150000"/>
              </a:lnSpc>
            </a:pPr>
            <a:r>
              <a:rPr lang="zh-CN" altLang="en-US">
                <a:latin typeface="微软雅黑" panose="020B0503020204020204" pitchFamily="34" charset="-122"/>
                <a:ea typeface="微软雅黑" panose="020B0503020204020204" pitchFamily="34" charset="-122"/>
              </a:rPr>
              <a:t>⑦两辆事故车辆都存在明显安全缺陷，但相关检验机构违规出具“允许使用”的检验报告。</a:t>
            </a:r>
          </a:p>
          <a:p>
            <a:pPr algn="just" eaLnBrk="1" hangingPunct="1">
              <a:lnSpc>
                <a:spcPct val="150000"/>
              </a:lnSpc>
            </a:pPr>
            <a:r>
              <a:rPr lang="zh-CN" altLang="en-US">
                <a:latin typeface="微软雅黑" panose="020B0503020204020204" pitchFamily="34" charset="-122"/>
                <a:ea typeface="微软雅黑" panose="020B0503020204020204" pitchFamily="34" charset="-122"/>
              </a:rPr>
              <a:t>⑧XXX物流有限公司对从业人员安全培训教育制度不落实，驾驶员和押运员习惯性违章操作，罐体底部卸料管根部球阀长期处于开启状态。</a:t>
            </a:r>
          </a:p>
          <a:p>
            <a:pPr algn="just" eaLnBrk="1" hangingPunct="1">
              <a:lnSpc>
                <a:spcPct val="150000"/>
              </a:lnSpc>
            </a:pPr>
            <a:r>
              <a:rPr lang="zh-CN" altLang="en-US">
                <a:latin typeface="微软雅黑" panose="020B0503020204020204" pitchFamily="34" charset="-122"/>
                <a:ea typeface="微软雅黑" panose="020B0503020204020204" pitchFamily="34" charset="-122"/>
              </a:rPr>
              <a:t>⑨肇事车辆在行车记录仪发生故障后，仍然继续从事运营活动。</a:t>
            </a:r>
          </a:p>
          <a:p>
            <a:pPr algn="just" eaLnBrk="1" hangingPunct="1">
              <a:lnSpc>
                <a:spcPct val="150000"/>
              </a:lnSpc>
            </a:pPr>
            <a:r>
              <a:rPr lang="zh-CN" altLang="en-US">
                <a:latin typeface="微软雅黑" panose="020B0503020204020204" pitchFamily="34" charset="-122"/>
                <a:ea typeface="微软雅黑" panose="020B0503020204020204" pitchFamily="34" charset="-122"/>
              </a:rPr>
              <a:t>⑩XX汽车运输有限责任公司仍然存在“以包代管”问题。</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6457950"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文本框 12"/>
          <p:cNvSpPr txBox="1"/>
          <p:nvPr/>
        </p:nvSpPr>
        <p:spPr>
          <a:xfrm>
            <a:off x="1371600" y="442913"/>
            <a:ext cx="6096000" cy="461962"/>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Impact" panose="020B0806030902050204" pitchFamily="34" charset="0"/>
                <a:ea typeface="方正正中黑简体" panose="02000000000000000000" pitchFamily="2" charset="-122"/>
              </a:defRPr>
            </a:lvl1pPr>
          </a:lstStyle>
          <a:p>
            <a:pPr eaLnBrk="1" hangingPunct="1">
              <a:defRPr/>
            </a:pPr>
            <a:r>
              <a:rPr lang="zh-CN" altLang="en-US" dirty="0"/>
              <a:t>荣乌高速山东莱州段2015年“1.16”事故</a:t>
            </a:r>
          </a:p>
        </p:txBody>
      </p:sp>
      <p:pic>
        <p:nvPicPr>
          <p:cNvPr id="143366" name="图片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411288"/>
            <a:ext cx="5168900" cy="349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7" name="文本框 10"/>
          <p:cNvSpPr txBox="1">
            <a:spLocks noChangeArrowheads="1"/>
          </p:cNvSpPr>
          <p:nvPr/>
        </p:nvSpPr>
        <p:spPr bwMode="auto">
          <a:xfrm>
            <a:off x="6096000" y="1238250"/>
            <a:ext cx="58054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a:latin typeface="微软雅黑" panose="020B0503020204020204" pitchFamily="34" charset="-122"/>
                <a:ea typeface="微软雅黑" panose="020B0503020204020204" pitchFamily="34" charset="-122"/>
              </a:rPr>
              <a:t>2015年1月16日17时40分许，荣乌高速烟台莱州段305公里处，一辆小型面包车因桥面结冰侧滑失控，与路中心护栏碰撞。后方驶来的一辆重型罐式货车行至事故路段采取避让措施时车辆侧滑失控，右前部与小型面包车左后部相撞后，又与路中心护栏碰撞后斜停在快车道内。后方同向驶来的大型普通客车也辆侧滑失控，右前部与重型罐式货车左后部相撞，导致重型罐车后下部防护装置及卸料管损坏，所载汽油发生泄露，在重型罐车驾驶人下车手工操作关闭罐体紧急切断装置时，泄漏的汽油起火燃烧并顺桥面向西南方向漫延。此时，后方同向驶来的一辆小型越野客车（核载5人，实载2人）制动不及与大型客车左侧中前部碰撞后，反弹至火场中。</a:t>
            </a:r>
          </a:p>
        </p:txBody>
      </p:sp>
      <p:sp>
        <p:nvSpPr>
          <p:cNvPr id="143368" name="文本框 17"/>
          <p:cNvSpPr txBox="1">
            <a:spLocks noChangeArrowheads="1"/>
          </p:cNvSpPr>
          <p:nvPr/>
        </p:nvSpPr>
        <p:spPr bwMode="auto">
          <a:xfrm>
            <a:off x="720725" y="5411788"/>
            <a:ext cx="5168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srgbClr val="FF0000"/>
                </a:solidFill>
                <a:latin typeface="微软雅黑" panose="020B0503020204020204" pitchFamily="34" charset="-122"/>
                <a:ea typeface="微软雅黑" panose="020B0503020204020204" pitchFamily="34" charset="-122"/>
              </a:rPr>
              <a:t>后果：事故造成12人死亡6人受伤。</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6" name="文本框 15"/>
          <p:cNvSpPr txBox="1">
            <a:spLocks noChangeArrowheads="1"/>
          </p:cNvSpPr>
          <p:nvPr/>
        </p:nvSpPr>
        <p:spPr bwMode="auto">
          <a:xfrm>
            <a:off x="1190625" y="442913"/>
            <a:ext cx="49053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1190625" y="441325"/>
            <a:ext cx="4643438"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t>道路货物运输经营服务相关规定</a:t>
            </a:r>
          </a:p>
        </p:txBody>
      </p:sp>
      <p:graphicFrame>
        <p:nvGraphicFramePr>
          <p:cNvPr id="23" name="Group 4"/>
          <p:cNvGraphicFramePr>
            <a:graphicFrameLocks noGrp="1"/>
          </p:cNvGraphicFramePr>
          <p:nvPr/>
        </p:nvGraphicFramePr>
        <p:xfrm>
          <a:off x="774700" y="1041400"/>
          <a:ext cx="10729913" cy="5616575"/>
        </p:xfrm>
        <a:graphic>
          <a:graphicData uri="http://schemas.openxmlformats.org/drawingml/2006/table">
            <a:tbl>
              <a:tblPr/>
              <a:tblGrid>
                <a:gridCol w="4723458"/>
                <a:gridCol w="6006455"/>
              </a:tblGrid>
              <a:tr h="746648">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ctr" defTabSz="914400" rtl="0" eaLnBrk="1" fontAlgn="base" latinLnBrk="0" hangingPunct="1">
                        <a:lnSpc>
                          <a:spcPct val="90000"/>
                        </a:lnSpc>
                        <a:spcBef>
                          <a:spcPct val="0"/>
                        </a:spcBef>
                        <a:spcAft>
                          <a:spcPct val="0"/>
                        </a:spcAft>
                        <a:buClr>
                          <a:schemeClr val="accent1"/>
                        </a:buClr>
                        <a:buSzPct val="80000"/>
                        <a:buFont typeface="Arial" panose="020B0604020202020204" pitchFamily="34" charset="0"/>
                        <a:buNone/>
                      </a:pPr>
                      <a:r>
                        <a:rPr kumimoji="0" lang="zh-CN" altLang="zh-CN" sz="20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违法行为</a:t>
                      </a:r>
                      <a:endParaRPr kumimoji="0" lang="zh-CN" altLang="zh-CN" sz="2000" b="0"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endParaRPr>
                    </a:p>
                  </a:txBody>
                  <a:tcPr marL="91446" marR="91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800"/>
                        </a:spcBef>
                        <a:buClr>
                          <a:schemeClr val="accent1"/>
                        </a:buClr>
                        <a:buSzPct val="80000"/>
                        <a:buFont typeface="Wingdings 2" panose="05020102010507070707" pitchFamily="18" charset="2"/>
                        <a:tabLst>
                          <a:tab pos="1057275" algn="l"/>
                          <a:tab pos="1477645" algn="ctr"/>
                        </a:tabLst>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tabLst>
                          <a:tab pos="1057275" algn="l"/>
                          <a:tab pos="1477645" algn="ctr"/>
                        </a:tabLst>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tabLst>
                          <a:tab pos="1057275" algn="l"/>
                          <a:tab pos="1477645" algn="ctr"/>
                        </a:tabLst>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tabLst>
                          <a:tab pos="1057275" algn="l"/>
                          <a:tab pos="1477645" algn="ctr"/>
                        </a:tabLst>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tabLst>
                          <a:tab pos="1057275" algn="l"/>
                          <a:tab pos="1477645" algn="ctr"/>
                        </a:tabLst>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tabLst>
                          <a:tab pos="1057275" algn="l"/>
                          <a:tab pos="1477645" algn="ctr"/>
                        </a:tabLst>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tabLst>
                          <a:tab pos="1057275" algn="l"/>
                          <a:tab pos="1477645" algn="ctr"/>
                        </a:tabLst>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tabLst>
                          <a:tab pos="1057275" algn="l"/>
                          <a:tab pos="1477645" algn="ctr"/>
                        </a:tabLst>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tabLst>
                          <a:tab pos="1057275" algn="l"/>
                          <a:tab pos="1477645" algn="ctr"/>
                        </a:tabLst>
                        <a:defRPr sz="1600">
                          <a:solidFill>
                            <a:srgbClr val="7F7F7F"/>
                          </a:solidFill>
                          <a:latin typeface="Calibri" panose="020F0502020204030204" pitchFamily="34" charset="0"/>
                          <a:ea typeface="幼圆" panose="02010509060101010101" pitchFamily="49" charset="-122"/>
                        </a:defRPr>
                      </a:lvl9pPr>
                    </a:lstStyle>
                    <a:p>
                      <a:pPr marL="0" marR="0" lvl="0" indent="0" algn="ctr" defTabSz="914400" rtl="0" eaLnBrk="1" fontAlgn="base" latinLnBrk="0" hangingPunct="1">
                        <a:lnSpc>
                          <a:spcPct val="90000"/>
                        </a:lnSpc>
                        <a:spcBef>
                          <a:spcPct val="0"/>
                        </a:spcBef>
                        <a:spcAft>
                          <a:spcPct val="0"/>
                        </a:spcAft>
                        <a:buClr>
                          <a:schemeClr val="accent1"/>
                        </a:buClr>
                        <a:buSzPct val="80000"/>
                        <a:buFont typeface="Arial" panose="020B0604020202020204" pitchFamily="34" charset="0"/>
                        <a:buNone/>
                        <a:tabLst>
                          <a:tab pos="1057275" algn="l"/>
                          <a:tab pos="1477645" algn="ctr"/>
                        </a:tabLst>
                      </a:pPr>
                      <a:r>
                        <a:rPr kumimoji="0" lang="zh-CN" altLang="zh-CN" sz="20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处罚规定</a:t>
                      </a:r>
                      <a:endParaRPr kumimoji="0" lang="zh-CN" altLang="zh-CN" sz="2000" b="0"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endParaRPr>
                    </a:p>
                  </a:txBody>
                  <a:tcPr marL="91446" marR="91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089883">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l" defTabSz="914400" rtl="0" eaLnBrk="1" fontAlgn="base" latinLnBrk="0" hangingPunct="1">
                        <a:lnSpc>
                          <a:spcPct val="150000"/>
                        </a:lnSpc>
                        <a:spcBef>
                          <a:spcPct val="0"/>
                        </a:spcBef>
                        <a:spcAft>
                          <a:spcPct val="0"/>
                        </a:spcAft>
                        <a:buClr>
                          <a:schemeClr val="accent1"/>
                        </a:buClr>
                        <a:buSzPct val="80000"/>
                        <a:buFont typeface="Arial" panose="020B0604020202020204" pitchFamily="34" charset="0"/>
                        <a:buNone/>
                      </a:pPr>
                      <a:r>
                        <a:rPr kumimoji="0" lang="zh-CN"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     未取得从业资格证</a:t>
                      </a:r>
                    </a:p>
                  </a:txBody>
                  <a:tcPr marL="91446" marR="91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l" defTabSz="914400" rtl="0" eaLnBrk="1" fontAlgn="base" latinLnBrk="0" hangingPunct="1">
                        <a:lnSpc>
                          <a:spcPct val="150000"/>
                        </a:lnSpc>
                        <a:spcBef>
                          <a:spcPct val="0"/>
                        </a:spcBef>
                        <a:spcAft>
                          <a:spcPct val="0"/>
                        </a:spcAft>
                        <a:buClr>
                          <a:schemeClr val="accent1"/>
                        </a:buClr>
                        <a:buSzPct val="80000"/>
                        <a:buFont typeface="Arial" panose="020B0604020202020204" pitchFamily="34" charset="0"/>
                        <a:buNone/>
                      </a:pP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处</a:t>
                      </a: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200</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元以上</a:t>
                      </a: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2000</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元以下的罚款；构成犯罪的，依法追究刑事责任</a:t>
                      </a:r>
                    </a:p>
                  </a:txBody>
                  <a:tcPr marL="91446" marR="91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112171">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l" defTabSz="914400" rtl="0" eaLnBrk="1" fontAlgn="base" latinLnBrk="0" hangingPunct="1">
                        <a:lnSpc>
                          <a:spcPct val="150000"/>
                        </a:lnSpc>
                        <a:spcBef>
                          <a:spcPct val="0"/>
                        </a:spcBef>
                        <a:spcAft>
                          <a:spcPct val="0"/>
                        </a:spcAft>
                        <a:buClr>
                          <a:schemeClr val="accent1"/>
                        </a:buClr>
                        <a:buSzPct val="80000"/>
                        <a:buFont typeface="Arial" panose="020B0604020202020204" pitchFamily="34" charset="0"/>
                        <a:buNone/>
                      </a:pPr>
                      <a:r>
                        <a:rPr kumimoji="0" lang="zh-CN" altLang="zh-CN" sz="1600" b="1" i="0" u="none" strike="noStrike" cap="none" normalizeH="0" baseline="0">
                          <a:ln>
                            <a:noFill/>
                          </a:ln>
                          <a:solidFill>
                            <a:srgbClr val="F23633"/>
                          </a:solidFill>
                          <a:effectLst/>
                          <a:latin typeface="微软雅黑" panose="020B0503020204020204" pitchFamily="34" charset="-122"/>
                          <a:ea typeface="微软雅黑" panose="020B0503020204020204" pitchFamily="34" charset="-122"/>
                        </a:rPr>
                        <a:t>非法转让、出租道路运输许可证件的</a:t>
                      </a:r>
                    </a:p>
                  </a:txBody>
                  <a:tcPr marL="91446" marR="91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l" defTabSz="914400" rtl="0" eaLnBrk="1" fontAlgn="base" latinLnBrk="0" hangingPunct="1">
                        <a:lnSpc>
                          <a:spcPct val="150000"/>
                        </a:lnSpc>
                        <a:spcBef>
                          <a:spcPct val="0"/>
                        </a:spcBef>
                        <a:spcAft>
                          <a:spcPct val="0"/>
                        </a:spcAft>
                        <a:buClr>
                          <a:schemeClr val="accent1"/>
                        </a:buClr>
                        <a:buSzPct val="80000"/>
                        <a:buFont typeface="Arial" panose="020B0604020202020204" pitchFamily="34" charset="0"/>
                        <a:buNone/>
                      </a:pP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责令停止违法行为，收缴有关证件，处</a:t>
                      </a: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2000</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元以上</a:t>
                      </a: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1</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万元以下的罚款；有违法所得的，没收违法所得</a:t>
                      </a:r>
                    </a:p>
                  </a:txBody>
                  <a:tcPr marL="91446" marR="91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86470">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l" defTabSz="914400" rtl="0" eaLnBrk="1" fontAlgn="base" latinLnBrk="0" hangingPunct="1">
                        <a:lnSpc>
                          <a:spcPct val="150000"/>
                        </a:lnSpc>
                        <a:spcBef>
                          <a:spcPct val="0"/>
                        </a:spcBef>
                        <a:spcAft>
                          <a:spcPct val="0"/>
                        </a:spcAft>
                        <a:buClr>
                          <a:schemeClr val="accent1"/>
                        </a:buClr>
                        <a:buSzPct val="80000"/>
                        <a:buFont typeface="Arial" panose="020B0604020202020204" pitchFamily="34" charset="0"/>
                        <a:buNone/>
                      </a:pPr>
                      <a:r>
                        <a:rPr kumimoji="0" lang="zh-CN" altLang="zh-CN" sz="1600" b="1" i="0" u="none" strike="noStrike" cap="none" normalizeH="0" baseline="0">
                          <a:ln>
                            <a:noFill/>
                          </a:ln>
                          <a:solidFill>
                            <a:srgbClr val="F23633"/>
                          </a:solidFill>
                          <a:effectLst/>
                          <a:latin typeface="微软雅黑" panose="020B0503020204020204" pitchFamily="34" charset="-122"/>
                          <a:ea typeface="微软雅黑" panose="020B0503020204020204" pitchFamily="34" charset="-122"/>
                        </a:rPr>
                        <a:t>不按照规定携带车辆营运证的</a:t>
                      </a:r>
                    </a:p>
                  </a:txBody>
                  <a:tcPr marL="91446" marR="91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l" defTabSz="914400" rtl="0" eaLnBrk="1" fontAlgn="base" latinLnBrk="0" hangingPunct="1">
                        <a:lnSpc>
                          <a:spcPct val="150000"/>
                        </a:lnSpc>
                        <a:spcBef>
                          <a:spcPct val="0"/>
                        </a:spcBef>
                        <a:spcAft>
                          <a:spcPct val="0"/>
                        </a:spcAft>
                        <a:buClr>
                          <a:schemeClr val="accent1"/>
                        </a:buClr>
                        <a:buSzPct val="80000"/>
                        <a:buFont typeface="Arial" panose="020B0604020202020204" pitchFamily="34" charset="0"/>
                        <a:buNone/>
                      </a:pPr>
                      <a:r>
                        <a:rPr kumimoji="0" lang="zh-CN" altLang="en-US" sz="1600" b="1" i="0" u="none" strike="noStrike" cap="none" normalizeH="0" baseline="0">
                          <a:ln>
                            <a:noFill/>
                          </a:ln>
                          <a:solidFill>
                            <a:srgbClr val="F23633"/>
                          </a:solidFill>
                          <a:effectLst/>
                          <a:latin typeface="微软雅黑" panose="020B0503020204020204" pitchFamily="34" charset="-122"/>
                          <a:ea typeface="微软雅黑" panose="020B0503020204020204" pitchFamily="34" charset="-122"/>
                        </a:rPr>
                        <a:t>责令改正，处警告或者</a:t>
                      </a:r>
                      <a:r>
                        <a:rPr kumimoji="0" lang="en-US" altLang="zh-CN" sz="1600" b="1" i="0" u="none" strike="noStrike" cap="none" normalizeH="0" baseline="0">
                          <a:ln>
                            <a:noFill/>
                          </a:ln>
                          <a:solidFill>
                            <a:srgbClr val="F23633"/>
                          </a:solidFill>
                          <a:effectLst/>
                          <a:latin typeface="微软雅黑" panose="020B0503020204020204" pitchFamily="34" charset="-122"/>
                          <a:ea typeface="微软雅黑" panose="020B0503020204020204" pitchFamily="34" charset="-122"/>
                        </a:rPr>
                        <a:t>20</a:t>
                      </a:r>
                      <a:r>
                        <a:rPr kumimoji="0" lang="zh-CN" altLang="en-US" sz="1600" b="1" i="0" u="none" strike="noStrike" cap="none" normalizeH="0" baseline="0">
                          <a:ln>
                            <a:noFill/>
                          </a:ln>
                          <a:solidFill>
                            <a:srgbClr val="F23633"/>
                          </a:solidFill>
                          <a:effectLst/>
                          <a:latin typeface="微软雅黑" panose="020B0503020204020204" pitchFamily="34" charset="-122"/>
                          <a:ea typeface="微软雅黑" panose="020B0503020204020204" pitchFamily="34" charset="-122"/>
                        </a:rPr>
                        <a:t>元以上</a:t>
                      </a:r>
                      <a:r>
                        <a:rPr kumimoji="0" lang="en-US" altLang="zh-CN" sz="1600" b="1" i="0" u="none" strike="noStrike" cap="none" normalizeH="0" baseline="0">
                          <a:ln>
                            <a:noFill/>
                          </a:ln>
                          <a:solidFill>
                            <a:srgbClr val="F23633"/>
                          </a:solidFill>
                          <a:effectLst/>
                          <a:latin typeface="微软雅黑" panose="020B0503020204020204" pitchFamily="34" charset="-122"/>
                          <a:ea typeface="微软雅黑" panose="020B0503020204020204" pitchFamily="34" charset="-122"/>
                        </a:rPr>
                        <a:t>200</a:t>
                      </a:r>
                      <a:r>
                        <a:rPr kumimoji="0" lang="zh-CN" altLang="en-US" sz="1600" b="1" i="0" u="none" strike="noStrike" cap="none" normalizeH="0" baseline="0">
                          <a:ln>
                            <a:noFill/>
                          </a:ln>
                          <a:solidFill>
                            <a:srgbClr val="F23633"/>
                          </a:solidFill>
                          <a:effectLst/>
                          <a:latin typeface="微软雅黑" panose="020B0503020204020204" pitchFamily="34" charset="-122"/>
                          <a:ea typeface="微软雅黑" panose="020B0503020204020204" pitchFamily="34" charset="-122"/>
                        </a:rPr>
                        <a:t>元以下的罚款</a:t>
                      </a:r>
                    </a:p>
                  </a:txBody>
                  <a:tcPr marL="91446" marR="91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12921">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l" defTabSz="914400" rtl="0" eaLnBrk="1" fontAlgn="base" latinLnBrk="0" hangingPunct="1">
                        <a:lnSpc>
                          <a:spcPct val="150000"/>
                        </a:lnSpc>
                        <a:spcBef>
                          <a:spcPct val="0"/>
                        </a:spcBef>
                        <a:spcAft>
                          <a:spcPct val="0"/>
                        </a:spcAft>
                        <a:buClr>
                          <a:schemeClr val="accent1"/>
                        </a:buClr>
                        <a:buSzPct val="80000"/>
                        <a:buFont typeface="Arial" panose="020B0604020202020204" pitchFamily="34" charset="0"/>
                        <a:buNone/>
                      </a:pPr>
                      <a:r>
                        <a:rPr kumimoji="0" lang="zh-CN" altLang="zh-CN" sz="1600" b="1" i="0" u="none" strike="noStrike" cap="none" normalizeH="0" baseline="0">
                          <a:ln>
                            <a:noFill/>
                          </a:ln>
                          <a:solidFill>
                            <a:srgbClr val="F23633"/>
                          </a:solidFill>
                          <a:effectLst/>
                          <a:latin typeface="微软雅黑" panose="020B0503020204020204" pitchFamily="34" charset="-122"/>
                          <a:ea typeface="微软雅黑" panose="020B0503020204020204" pitchFamily="34" charset="-122"/>
                        </a:rPr>
                        <a:t>使用无道路运输证的车辆参加客货运输的</a:t>
                      </a:r>
                    </a:p>
                  </a:txBody>
                  <a:tcPr marL="91446" marR="91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l" defTabSz="914400" rtl="0" eaLnBrk="1" fontAlgn="base" latinLnBrk="0" hangingPunct="1">
                        <a:lnSpc>
                          <a:spcPct val="150000"/>
                        </a:lnSpc>
                        <a:spcBef>
                          <a:spcPct val="0"/>
                        </a:spcBef>
                        <a:spcAft>
                          <a:spcPct val="0"/>
                        </a:spcAft>
                        <a:buClr>
                          <a:schemeClr val="accent1"/>
                        </a:buClr>
                        <a:buSzPct val="80000"/>
                        <a:buFont typeface="Arial" panose="020B0604020202020204" pitchFamily="34" charset="0"/>
                        <a:buNone/>
                      </a:pPr>
                      <a:r>
                        <a:rPr kumimoji="0" lang="zh-CN" altLang="en-US" sz="1600" b="1" i="0" u="none" strike="noStrike" cap="none" normalizeH="0" baseline="0">
                          <a:ln>
                            <a:noFill/>
                          </a:ln>
                          <a:solidFill>
                            <a:srgbClr val="F23633"/>
                          </a:solidFill>
                          <a:effectLst/>
                          <a:latin typeface="微软雅黑" panose="020B0503020204020204" pitchFamily="34" charset="-122"/>
                          <a:ea typeface="微软雅黑" panose="020B0503020204020204" pitchFamily="34" charset="-122"/>
                        </a:rPr>
                        <a:t>责令改正，处</a:t>
                      </a:r>
                      <a:r>
                        <a:rPr kumimoji="0" lang="en-US" altLang="zh-CN" sz="1600" b="1" i="0" u="none" strike="noStrike" cap="none" normalizeH="0" baseline="0">
                          <a:ln>
                            <a:noFill/>
                          </a:ln>
                          <a:solidFill>
                            <a:srgbClr val="F23633"/>
                          </a:solidFill>
                          <a:effectLst/>
                          <a:latin typeface="微软雅黑" panose="020B0503020204020204" pitchFamily="34" charset="-122"/>
                          <a:ea typeface="微软雅黑" panose="020B0503020204020204" pitchFamily="34" charset="-122"/>
                        </a:rPr>
                        <a:t>3000</a:t>
                      </a:r>
                      <a:r>
                        <a:rPr kumimoji="0" lang="zh-CN" altLang="en-US" sz="1600" b="1" i="0" u="none" strike="noStrike" cap="none" normalizeH="0" baseline="0">
                          <a:ln>
                            <a:noFill/>
                          </a:ln>
                          <a:solidFill>
                            <a:srgbClr val="F23633"/>
                          </a:solidFill>
                          <a:effectLst/>
                          <a:latin typeface="微软雅黑" panose="020B0503020204020204" pitchFamily="34" charset="-122"/>
                          <a:ea typeface="微软雅黑" panose="020B0503020204020204" pitchFamily="34" charset="-122"/>
                        </a:rPr>
                        <a:t>元以上</a:t>
                      </a:r>
                      <a:r>
                        <a:rPr kumimoji="0" lang="en-US" altLang="zh-CN" sz="1600" b="1" i="0" u="none" strike="noStrike" cap="none" normalizeH="0" baseline="0">
                          <a:ln>
                            <a:noFill/>
                          </a:ln>
                          <a:solidFill>
                            <a:srgbClr val="F23633"/>
                          </a:solidFill>
                          <a:effectLst/>
                          <a:latin typeface="微软雅黑" panose="020B0503020204020204" pitchFamily="34" charset="-122"/>
                          <a:ea typeface="微软雅黑" panose="020B0503020204020204" pitchFamily="34" charset="-122"/>
                        </a:rPr>
                        <a:t>1</a:t>
                      </a:r>
                      <a:r>
                        <a:rPr kumimoji="0" lang="zh-CN" altLang="en-US" sz="1600" b="1" i="0" u="none" strike="noStrike" cap="none" normalizeH="0" baseline="0">
                          <a:ln>
                            <a:noFill/>
                          </a:ln>
                          <a:solidFill>
                            <a:srgbClr val="F23633"/>
                          </a:solidFill>
                          <a:effectLst/>
                          <a:latin typeface="微软雅黑" panose="020B0503020204020204" pitchFamily="34" charset="-122"/>
                          <a:ea typeface="微软雅黑" panose="020B0503020204020204" pitchFamily="34" charset="-122"/>
                        </a:rPr>
                        <a:t>万元以下的罚款</a:t>
                      </a:r>
                    </a:p>
                  </a:txBody>
                  <a:tcPr marL="91446" marR="91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82012">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l" defTabSz="914400" rtl="0" eaLnBrk="1" fontAlgn="base" latinLnBrk="0" hangingPunct="1">
                        <a:lnSpc>
                          <a:spcPct val="150000"/>
                        </a:lnSpc>
                        <a:spcBef>
                          <a:spcPct val="0"/>
                        </a:spcBef>
                        <a:spcAft>
                          <a:spcPct val="0"/>
                        </a:spcAft>
                        <a:buClr>
                          <a:schemeClr val="accent1"/>
                        </a:buClr>
                        <a:buSzPct val="80000"/>
                        <a:buFont typeface="Arial" panose="020B0604020202020204" pitchFamily="34" charset="0"/>
                        <a:buNone/>
                      </a:pPr>
                      <a:r>
                        <a:rPr kumimoji="0" lang="zh-CN" altLang="zh-CN" sz="1600" b="1" i="0" u="none" strike="noStrike" cap="none" normalizeH="0" baseline="0">
                          <a:ln>
                            <a:noFill/>
                          </a:ln>
                          <a:solidFill>
                            <a:srgbClr val="F23633"/>
                          </a:solidFill>
                          <a:effectLst/>
                          <a:latin typeface="微软雅黑" panose="020B0503020204020204" pitchFamily="34" charset="-122"/>
                          <a:ea typeface="微软雅黑" panose="020B0503020204020204" pitchFamily="34" charset="-122"/>
                        </a:rPr>
                        <a:t>不按规定维护和检测运输车辆的</a:t>
                      </a:r>
                    </a:p>
                  </a:txBody>
                  <a:tcPr marL="91446" marR="91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l" defTabSz="914400" rtl="0" eaLnBrk="1" fontAlgn="base" latinLnBrk="0" hangingPunct="1">
                        <a:lnSpc>
                          <a:spcPct val="150000"/>
                        </a:lnSpc>
                        <a:spcBef>
                          <a:spcPct val="0"/>
                        </a:spcBef>
                        <a:spcAft>
                          <a:spcPct val="0"/>
                        </a:spcAft>
                        <a:buClr>
                          <a:schemeClr val="accent1"/>
                        </a:buClr>
                        <a:buSzPct val="80000"/>
                        <a:buFont typeface="Arial" panose="020B0604020202020204" pitchFamily="34" charset="0"/>
                        <a:buNone/>
                      </a:pPr>
                      <a:r>
                        <a:rPr kumimoji="0" lang="zh-CN" altLang="en-US" sz="1600" b="1" i="0" u="none" strike="noStrike" cap="none" normalizeH="0" baseline="0">
                          <a:ln>
                            <a:noFill/>
                          </a:ln>
                          <a:solidFill>
                            <a:srgbClr val="F23633"/>
                          </a:solidFill>
                          <a:effectLst/>
                          <a:latin typeface="微软雅黑" panose="020B0503020204020204" pitchFamily="34" charset="-122"/>
                          <a:ea typeface="微软雅黑" panose="020B0503020204020204" pitchFamily="34" charset="-122"/>
                        </a:rPr>
                        <a:t>责令改正，处</a:t>
                      </a:r>
                      <a:r>
                        <a:rPr kumimoji="0" lang="en-US" altLang="zh-CN" sz="1600" b="1" i="0" u="none" strike="noStrike" cap="none" normalizeH="0" baseline="0">
                          <a:ln>
                            <a:noFill/>
                          </a:ln>
                          <a:solidFill>
                            <a:srgbClr val="F23633"/>
                          </a:solidFill>
                          <a:effectLst/>
                          <a:latin typeface="微软雅黑" panose="020B0503020204020204" pitchFamily="34" charset="-122"/>
                          <a:ea typeface="微软雅黑" panose="020B0503020204020204" pitchFamily="34" charset="-122"/>
                        </a:rPr>
                        <a:t>1000</a:t>
                      </a:r>
                      <a:r>
                        <a:rPr kumimoji="0" lang="zh-CN" altLang="en-US" sz="1600" b="1" i="0" u="none" strike="noStrike" cap="none" normalizeH="0" baseline="0">
                          <a:ln>
                            <a:noFill/>
                          </a:ln>
                          <a:solidFill>
                            <a:srgbClr val="F23633"/>
                          </a:solidFill>
                          <a:effectLst/>
                          <a:latin typeface="微软雅黑" panose="020B0503020204020204" pitchFamily="34" charset="-122"/>
                          <a:ea typeface="微软雅黑" panose="020B0503020204020204" pitchFamily="34" charset="-122"/>
                        </a:rPr>
                        <a:t>元以上</a:t>
                      </a:r>
                      <a:r>
                        <a:rPr kumimoji="0" lang="en-US" altLang="zh-CN" sz="1600" b="1" i="0" u="none" strike="noStrike" cap="none" normalizeH="0" baseline="0">
                          <a:ln>
                            <a:noFill/>
                          </a:ln>
                          <a:solidFill>
                            <a:srgbClr val="F23633"/>
                          </a:solidFill>
                          <a:effectLst/>
                          <a:latin typeface="微软雅黑" panose="020B0503020204020204" pitchFamily="34" charset="-122"/>
                          <a:ea typeface="微软雅黑" panose="020B0503020204020204" pitchFamily="34" charset="-122"/>
                        </a:rPr>
                        <a:t>5000</a:t>
                      </a:r>
                      <a:r>
                        <a:rPr kumimoji="0" lang="zh-CN" altLang="en-US" sz="1600" b="1" i="0" u="none" strike="noStrike" cap="none" normalizeH="0" baseline="0">
                          <a:ln>
                            <a:noFill/>
                          </a:ln>
                          <a:solidFill>
                            <a:srgbClr val="F23633"/>
                          </a:solidFill>
                          <a:effectLst/>
                          <a:latin typeface="微软雅黑" panose="020B0503020204020204" pitchFamily="34" charset="-122"/>
                          <a:ea typeface="微软雅黑" panose="020B0503020204020204" pitchFamily="34" charset="-122"/>
                        </a:rPr>
                        <a:t>元以下的罚款</a:t>
                      </a:r>
                    </a:p>
                  </a:txBody>
                  <a:tcPr marL="91446" marR="91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686470">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l" defTabSz="914400" rtl="0" eaLnBrk="1" fontAlgn="base" latinLnBrk="0" hangingPunct="1">
                        <a:lnSpc>
                          <a:spcPct val="150000"/>
                        </a:lnSpc>
                        <a:spcBef>
                          <a:spcPct val="0"/>
                        </a:spcBef>
                        <a:spcAft>
                          <a:spcPct val="0"/>
                        </a:spcAft>
                        <a:buClr>
                          <a:schemeClr val="accent1"/>
                        </a:buClr>
                        <a:buSzPct val="80000"/>
                        <a:buFont typeface="Arial" panose="020B0604020202020204" pitchFamily="34" charset="0"/>
                        <a:buNone/>
                      </a:pPr>
                      <a:r>
                        <a:rPr kumimoji="0" lang="zh-CN"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擅自改装已取得车辆营运证的车辆</a:t>
                      </a:r>
                    </a:p>
                  </a:txBody>
                  <a:tcPr marL="91446" marR="91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l" defTabSz="914400" rtl="0" eaLnBrk="1" fontAlgn="base" latinLnBrk="0" hangingPunct="1">
                        <a:lnSpc>
                          <a:spcPct val="150000"/>
                        </a:lnSpc>
                        <a:spcBef>
                          <a:spcPct val="0"/>
                        </a:spcBef>
                        <a:spcAft>
                          <a:spcPct val="0"/>
                        </a:spcAft>
                        <a:buClr>
                          <a:schemeClr val="accent1"/>
                        </a:buClr>
                        <a:buSzPct val="80000"/>
                        <a:buFont typeface="Arial" panose="020B0604020202020204" pitchFamily="34" charset="0"/>
                        <a:buNone/>
                      </a:pP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责令改正，处</a:t>
                      </a: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5000</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元以上</a:t>
                      </a: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2</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万元以下的罚款</a:t>
                      </a:r>
                    </a:p>
                  </a:txBody>
                  <a:tcPr marL="91446" marR="9144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a:spLocks noChangeArrowheads="1"/>
          </p:cNvSpPr>
          <p:nvPr/>
        </p:nvSpPr>
        <p:spPr bwMode="auto">
          <a:xfrm>
            <a:off x="1190625" y="442913"/>
            <a:ext cx="6457950"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文本框 12"/>
          <p:cNvSpPr txBox="1"/>
          <p:nvPr/>
        </p:nvSpPr>
        <p:spPr>
          <a:xfrm>
            <a:off x="1371600" y="442913"/>
            <a:ext cx="6096000" cy="461962"/>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Impact" panose="020B0806030902050204" pitchFamily="34" charset="0"/>
                <a:ea typeface="方正正中黑简体" panose="02000000000000000000" pitchFamily="2" charset="-122"/>
              </a:defRPr>
            </a:lvl1pPr>
          </a:lstStyle>
          <a:p>
            <a:pPr eaLnBrk="1" hangingPunct="1">
              <a:defRPr/>
            </a:pPr>
            <a:r>
              <a:rPr lang="zh-CN" altLang="en-US" dirty="0"/>
              <a:t>荣乌高速山东莱州段2015年“1.16”事故</a:t>
            </a:r>
          </a:p>
        </p:txBody>
      </p:sp>
      <p:sp>
        <p:nvSpPr>
          <p:cNvPr id="145414" name="文本框 11"/>
          <p:cNvSpPr txBox="1">
            <a:spLocks noChangeArrowheads="1"/>
          </p:cNvSpPr>
          <p:nvPr/>
        </p:nvSpPr>
        <p:spPr bwMode="auto">
          <a:xfrm>
            <a:off x="514350" y="1579563"/>
            <a:ext cx="1692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buFont typeface="Arial" panose="020B0604020202020204" pitchFamily="34" charset="0"/>
              <a:buNone/>
            </a:pPr>
            <a:r>
              <a:rPr lang="zh-CN" altLang="en-US" sz="2000" b="1">
                <a:solidFill>
                  <a:srgbClr val="FF0000"/>
                </a:solidFill>
                <a:latin typeface="微软雅黑" panose="020B0503020204020204" pitchFamily="34" charset="-122"/>
                <a:ea typeface="微软雅黑" panose="020B0503020204020204" pitchFamily="34" charset="-122"/>
              </a:rPr>
              <a:t>暴露问题：</a:t>
            </a:r>
          </a:p>
        </p:txBody>
      </p:sp>
      <p:sp>
        <p:nvSpPr>
          <p:cNvPr id="145415" name="文本框 15"/>
          <p:cNvSpPr txBox="1">
            <a:spLocks noChangeArrowheads="1"/>
          </p:cNvSpPr>
          <p:nvPr/>
        </p:nvSpPr>
        <p:spPr bwMode="auto">
          <a:xfrm>
            <a:off x="514350" y="2178050"/>
            <a:ext cx="1119822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lnSpc>
                <a:spcPct val="150000"/>
              </a:lnSpc>
            </a:pPr>
            <a:r>
              <a:rPr lang="zh-CN" altLang="en-US">
                <a:latin typeface="微软雅黑" panose="020B0503020204020204" pitchFamily="34" charset="-122"/>
                <a:ea typeface="微软雅黑" panose="020B0503020204020204" pitchFamily="34" charset="-122"/>
              </a:rPr>
              <a:t>①车辆上道路行驶前没有关闭紧急切断阀，导致发生追尾碰撞事故后大量汽油泄露。</a:t>
            </a:r>
          </a:p>
          <a:p>
            <a:pPr algn="just" eaLnBrk="1" hangingPunct="1">
              <a:lnSpc>
                <a:spcPct val="150000"/>
              </a:lnSpc>
            </a:pPr>
            <a:r>
              <a:rPr lang="zh-CN" altLang="en-US">
                <a:latin typeface="微软雅黑" panose="020B0503020204020204" pitchFamily="34" charset="-122"/>
                <a:ea typeface="微软雅黑" panose="020B0503020204020204" pitchFamily="34" charset="-122"/>
              </a:rPr>
              <a:t>②车辆罐体实际容积与《公告》不一致，超过《公告》容积约6立方米。</a:t>
            </a:r>
          </a:p>
          <a:p>
            <a:pPr algn="just" eaLnBrk="1" hangingPunct="1">
              <a:lnSpc>
                <a:spcPct val="150000"/>
              </a:lnSpc>
            </a:pPr>
            <a:r>
              <a:rPr lang="zh-CN" altLang="en-US">
                <a:latin typeface="微软雅黑" panose="020B0503020204020204" pitchFamily="34" charset="-122"/>
                <a:ea typeface="微软雅黑" panose="020B0503020204020204" pitchFamily="34" charset="-122"/>
              </a:rPr>
              <a:t>③车辆核载16.23吨，实载19.5吨，超载运输。</a:t>
            </a:r>
          </a:p>
          <a:p>
            <a:pPr algn="just" eaLnBrk="1" hangingPunct="1">
              <a:lnSpc>
                <a:spcPct val="150000"/>
              </a:lnSpc>
            </a:pPr>
            <a:r>
              <a:rPr lang="zh-CN" altLang="en-US">
                <a:latin typeface="微软雅黑" panose="020B0503020204020204" pitchFamily="34" charset="-122"/>
                <a:ea typeface="微软雅黑" panose="020B0503020204020204" pitchFamily="34" charset="-122"/>
              </a:rPr>
              <a:t>④运输有限公司危险货物运输安全管理制度形同虚设，对挂靠车辆挂而不管，对挂靠车辆驾驶员未进行安全教育培训，致使肇事重型罐式货车长期存在重大安全隐患。</a:t>
            </a:r>
          </a:p>
          <a:p>
            <a:pPr algn="just" eaLnBrk="1" hangingPunct="1">
              <a:lnSpc>
                <a:spcPct val="150000"/>
              </a:lnSpc>
            </a:pPr>
            <a:r>
              <a:rPr lang="zh-CN" altLang="en-US">
                <a:latin typeface="微软雅黑" panose="020B0503020204020204" pitchFamily="34" charset="-122"/>
                <a:ea typeface="微软雅黑" panose="020B0503020204020204" pitchFamily="34" charset="-122"/>
              </a:rPr>
              <a:t>⑤XX公司取得强制性产品认证，非法生产并销售肇事重型罐式货车罐体，且罐体实际容积大于《公告》的容积，属“大罐小标”。</a:t>
            </a:r>
          </a:p>
          <a:p>
            <a:pPr algn="just" eaLnBrk="1" hangingPunct="1">
              <a:lnSpc>
                <a:spcPct val="150000"/>
              </a:lnSpc>
            </a:pPr>
            <a:r>
              <a:rPr lang="zh-CN" altLang="en-US">
                <a:latin typeface="微软雅黑" panose="020B0503020204020204" pitchFamily="34" charset="-122"/>
                <a:ea typeface="微软雅黑" panose="020B0503020204020204" pitchFamily="34" charset="-122"/>
              </a:rPr>
              <a:t>⑥XX集团有限公司装卸管理人员不具备从业资格，未严格落实危险化学品充装查验制度，违规为肇事重型罐式货车超载充装汽油。</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3" cstate="print"/>
          <a:srcRect l="1209" b="19170"/>
          <a:stretch>
            <a:fillRect/>
          </a:stretch>
        </p:blipFill>
        <p:spPr>
          <a:xfrm>
            <a:off x="3497344" y="970675"/>
            <a:ext cx="8694658" cy="4743450"/>
          </a:xfrm>
          <a:custGeom>
            <a:avLst/>
            <a:gdLst>
              <a:gd name="connsiteX0" fmla="*/ 2053377 w 8694658"/>
              <a:gd name="connsiteY0" fmla="*/ 0 h 4743450"/>
              <a:gd name="connsiteX1" fmla="*/ 8694658 w 8694658"/>
              <a:gd name="connsiteY1" fmla="*/ 0 h 4743450"/>
              <a:gd name="connsiteX2" fmla="*/ 8694658 w 8694658"/>
              <a:gd name="connsiteY2" fmla="*/ 4743450 h 4743450"/>
              <a:gd name="connsiteX3" fmla="*/ 0 w 8694658"/>
              <a:gd name="connsiteY3" fmla="*/ 4743450 h 4743450"/>
              <a:gd name="connsiteX4" fmla="*/ 0 w 8694658"/>
              <a:gd name="connsiteY4" fmla="*/ 4734497 h 4743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4658" h="4743450">
                <a:moveTo>
                  <a:pt x="2053377" y="0"/>
                </a:moveTo>
                <a:lnTo>
                  <a:pt x="8694658" y="0"/>
                </a:lnTo>
                <a:lnTo>
                  <a:pt x="8694658" y="4743450"/>
                </a:lnTo>
                <a:lnTo>
                  <a:pt x="0" y="4743450"/>
                </a:lnTo>
                <a:lnTo>
                  <a:pt x="0" y="4734497"/>
                </a:lnTo>
                <a:close/>
              </a:path>
            </a:pathLst>
          </a:custGeom>
        </p:spPr>
      </p:pic>
      <p:sp>
        <p:nvSpPr>
          <p:cNvPr id="11" name="任意多边形 10"/>
          <p:cNvSpPr/>
          <p:nvPr/>
        </p:nvSpPr>
        <p:spPr>
          <a:xfrm>
            <a:off x="0" y="3429000"/>
            <a:ext cx="7383463" cy="1962150"/>
          </a:xfrm>
          <a:custGeom>
            <a:avLst/>
            <a:gdLst>
              <a:gd name="connsiteX0" fmla="*/ 0 w 7383592"/>
              <a:gd name="connsiteY0" fmla="*/ 0 h 1962150"/>
              <a:gd name="connsiteX1" fmla="*/ 7383592 w 7383592"/>
              <a:gd name="connsiteY1" fmla="*/ 0 h 1962150"/>
              <a:gd name="connsiteX2" fmla="*/ 6755677 w 7383592"/>
              <a:gd name="connsiteY2" fmla="*/ 1962150 h 1962150"/>
              <a:gd name="connsiteX3" fmla="*/ 0 w 7383592"/>
              <a:gd name="connsiteY3" fmla="*/ 1962150 h 1962150"/>
            </a:gdLst>
            <a:ahLst/>
            <a:cxnLst>
              <a:cxn ang="0">
                <a:pos x="connsiteX0" y="connsiteY0"/>
              </a:cxn>
              <a:cxn ang="0">
                <a:pos x="connsiteX1" y="connsiteY1"/>
              </a:cxn>
              <a:cxn ang="0">
                <a:pos x="connsiteX2" y="connsiteY2"/>
              </a:cxn>
              <a:cxn ang="0">
                <a:pos x="connsiteX3" y="connsiteY3"/>
              </a:cxn>
            </a:cxnLst>
            <a:rect l="l" t="t" r="r" b="b"/>
            <a:pathLst>
              <a:path w="7383592" h="1962150">
                <a:moveTo>
                  <a:pt x="0" y="0"/>
                </a:moveTo>
                <a:lnTo>
                  <a:pt x="7383592" y="0"/>
                </a:lnTo>
                <a:lnTo>
                  <a:pt x="6755677" y="1962150"/>
                </a:lnTo>
                <a:lnTo>
                  <a:pt x="0" y="1962150"/>
                </a:lnTo>
                <a:close/>
              </a:path>
            </a:pathLst>
          </a:cu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7" name="任意多边形 16"/>
          <p:cNvSpPr/>
          <p:nvPr/>
        </p:nvSpPr>
        <p:spPr>
          <a:xfrm>
            <a:off x="3497263" y="5943600"/>
            <a:ext cx="8694737" cy="428625"/>
          </a:xfrm>
          <a:custGeom>
            <a:avLst/>
            <a:gdLst>
              <a:gd name="connsiteX0" fmla="*/ 0 w 8219916"/>
              <a:gd name="connsiteY0" fmla="*/ 0 h 428625"/>
              <a:gd name="connsiteX1" fmla="*/ 8219916 w 8219916"/>
              <a:gd name="connsiteY1" fmla="*/ 0 h 428625"/>
              <a:gd name="connsiteX2" fmla="*/ 8219916 w 8219916"/>
              <a:gd name="connsiteY2" fmla="*/ 428625 h 428625"/>
              <a:gd name="connsiteX3" fmla="*/ 136185 w 8219916"/>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8219916" h="428625">
                <a:moveTo>
                  <a:pt x="0" y="0"/>
                </a:moveTo>
                <a:lnTo>
                  <a:pt x="8219916" y="0"/>
                </a:lnTo>
                <a:lnTo>
                  <a:pt x="8219916" y="428625"/>
                </a:lnTo>
                <a:lnTo>
                  <a:pt x="136185" y="428625"/>
                </a:lnTo>
                <a:close/>
              </a:path>
            </a:pathLst>
          </a:cu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8" name="矩形 17"/>
          <p:cNvSpPr/>
          <p:nvPr/>
        </p:nvSpPr>
        <p:spPr>
          <a:xfrm>
            <a:off x="696913" y="800100"/>
            <a:ext cx="663575" cy="608013"/>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0070C0"/>
              </a:solidFill>
            </a:endParaRPr>
          </a:p>
        </p:txBody>
      </p:sp>
      <p:sp>
        <p:nvSpPr>
          <p:cNvPr id="19" name="矩形 18"/>
          <p:cNvSpPr/>
          <p:nvPr/>
        </p:nvSpPr>
        <p:spPr>
          <a:xfrm>
            <a:off x="219075" y="455613"/>
            <a:ext cx="374650" cy="344487"/>
          </a:xfrm>
          <a:prstGeom prst="rect">
            <a:avLst/>
          </a:prstGeom>
          <a:solidFill>
            <a:srgbClr val="F336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0" name="文本框 19"/>
          <p:cNvSpPr txBox="1">
            <a:spLocks noChangeArrowheads="1"/>
          </p:cNvSpPr>
          <p:nvPr/>
        </p:nvSpPr>
        <p:spPr bwMode="auto">
          <a:xfrm>
            <a:off x="2058988" y="3798888"/>
            <a:ext cx="14160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1085850">
              <a:defRPr>
                <a:solidFill>
                  <a:schemeClr val="tx1"/>
                </a:solidFill>
                <a:latin typeface="Calibri" panose="020F0502020204030204" pitchFamily="34" charset="0"/>
                <a:ea typeface="宋体" panose="02010600030101010101" pitchFamily="2" charset="-122"/>
              </a:defRPr>
            </a:lvl1pPr>
            <a:lvl2pPr marL="742950" indent="-285750" defTabSz="1085850">
              <a:defRPr>
                <a:solidFill>
                  <a:schemeClr val="tx1"/>
                </a:solidFill>
                <a:latin typeface="Calibri" panose="020F0502020204030204" pitchFamily="34" charset="0"/>
                <a:ea typeface="宋体" panose="02010600030101010101" pitchFamily="2" charset="-122"/>
              </a:defRPr>
            </a:lvl2pPr>
            <a:lvl3pPr marL="1143000" indent="-228600" defTabSz="1085850">
              <a:defRPr>
                <a:solidFill>
                  <a:schemeClr val="tx1"/>
                </a:solidFill>
                <a:latin typeface="Calibri" panose="020F0502020204030204" pitchFamily="34" charset="0"/>
                <a:ea typeface="宋体" panose="02010600030101010101" pitchFamily="2" charset="-122"/>
              </a:defRPr>
            </a:lvl3pPr>
            <a:lvl4pPr marL="1600200" indent="-228600" defTabSz="1085850">
              <a:defRPr>
                <a:solidFill>
                  <a:schemeClr val="tx1"/>
                </a:solidFill>
                <a:latin typeface="Calibri" panose="020F0502020204030204" pitchFamily="34" charset="0"/>
                <a:ea typeface="宋体" panose="02010600030101010101" pitchFamily="2" charset="-122"/>
              </a:defRPr>
            </a:lvl4pPr>
            <a:lvl5pPr marL="2057400" indent="-228600" defTabSz="1085850">
              <a:defRPr>
                <a:solidFill>
                  <a:schemeClr val="tx1"/>
                </a:solidFill>
                <a:latin typeface="Calibri" panose="020F0502020204030204" pitchFamily="34" charset="0"/>
                <a:ea typeface="宋体" panose="02010600030101010101" pitchFamily="2" charset="-122"/>
              </a:defRPr>
            </a:lvl5pPr>
            <a:lvl6pPr marL="2514600" indent="-228600" defTabSz="108585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defTabSz="108585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defTabSz="108585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defTabSz="108585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800" b="1">
                <a:solidFill>
                  <a:srgbClr val="FFFFFF"/>
                </a:solidFill>
                <a:latin typeface="微软雅黑" panose="020B0503020204020204" pitchFamily="34" charset="-122"/>
                <a:ea typeface="微软雅黑" panose="020B0503020204020204" pitchFamily="34" charset="-122"/>
              </a:rPr>
              <a:t>谢谢</a:t>
            </a:r>
            <a:endParaRPr lang="en-US" altLang="zh-CN" sz="4800" b="1">
              <a:solidFill>
                <a:srgbClr val="FFFFFF"/>
              </a:solidFill>
              <a:latin typeface="微软雅黑" panose="020B0503020204020204" pitchFamily="34" charset="-122"/>
              <a:ea typeface="微软雅黑" panose="020B0503020204020204" pitchFamily="34" charset="-122"/>
            </a:endParaRPr>
          </a:p>
        </p:txBody>
      </p:sp>
      <p:sp>
        <p:nvSpPr>
          <p:cNvPr id="21" name="文本框 20"/>
          <p:cNvSpPr txBox="1">
            <a:spLocks noChangeArrowheads="1"/>
          </p:cNvSpPr>
          <p:nvPr/>
        </p:nvSpPr>
        <p:spPr bwMode="auto">
          <a:xfrm>
            <a:off x="696913" y="4791075"/>
            <a:ext cx="38750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a:solidFill>
                  <a:schemeClr val="bg1"/>
                </a:solidFill>
                <a:latin typeface="微软雅黑" panose="020B0503020204020204" pitchFamily="34" charset="-122"/>
                <a:ea typeface="微软雅黑" panose="020B0503020204020204" pitchFamily="34" charset="-122"/>
              </a:rPr>
              <a:t>培训人：</a:t>
            </a:r>
            <a:r>
              <a:rPr lang="en-US" altLang="zh-CN" sz="2000">
                <a:solidFill>
                  <a:schemeClr val="bg1"/>
                </a:solidFill>
                <a:latin typeface="微软雅黑" panose="020B0503020204020204" pitchFamily="34" charset="-122"/>
                <a:ea typeface="微软雅黑" panose="020B0503020204020204" pitchFamily="34" charset="-122"/>
              </a:rPr>
              <a:t>XXX</a:t>
            </a:r>
            <a:r>
              <a:rPr lang="zh-CN" altLang="en-US" sz="2000">
                <a:solidFill>
                  <a:schemeClr val="bg1"/>
                </a:solidFill>
                <a:latin typeface="微软雅黑" panose="020B0503020204020204" pitchFamily="34" charset="-122"/>
                <a:ea typeface="微软雅黑" panose="020B0503020204020204" pitchFamily="34" charset="-122"/>
              </a:rPr>
              <a:t>   时间：</a:t>
            </a:r>
            <a:r>
              <a:rPr lang="en-US" altLang="zh-CN" sz="2000">
                <a:solidFill>
                  <a:schemeClr val="bg1"/>
                </a:solidFill>
                <a:latin typeface="微软雅黑" panose="020B0503020204020204" pitchFamily="34" charset="-122"/>
                <a:ea typeface="微软雅黑" panose="020B0503020204020204" pitchFamily="34" charset="-122"/>
              </a:rPr>
              <a:t>XX</a:t>
            </a:r>
            <a:r>
              <a:rPr lang="zh-CN" altLang="en-US" sz="2000">
                <a:solidFill>
                  <a:schemeClr val="bg1"/>
                </a:solidFill>
                <a:latin typeface="微软雅黑" panose="020B0503020204020204" pitchFamily="34" charset="-122"/>
                <a:ea typeface="微软雅黑" panose="020B0503020204020204" pitchFamily="34" charset="-122"/>
              </a:rPr>
              <a:t>年</a:t>
            </a:r>
            <a:r>
              <a:rPr lang="en-US" altLang="zh-CN" sz="2000">
                <a:solidFill>
                  <a:schemeClr val="bg1"/>
                </a:solidFill>
                <a:latin typeface="微软雅黑" panose="020B0503020204020204" pitchFamily="34" charset="-122"/>
                <a:ea typeface="微软雅黑" panose="020B0503020204020204" pitchFamily="34" charset="-122"/>
              </a:rPr>
              <a:t>XX</a:t>
            </a:r>
            <a:r>
              <a:rPr lang="zh-CN" altLang="en-US" sz="2000">
                <a:solidFill>
                  <a:schemeClr val="bg1"/>
                </a:solidFill>
                <a:latin typeface="微软雅黑" panose="020B0503020204020204" pitchFamily="34" charset="-122"/>
                <a:ea typeface="微软雅黑" panose="020B0503020204020204" pitchFamily="34" charset="-122"/>
              </a:rPr>
              <a:t>月</a:t>
            </a:r>
          </a:p>
        </p:txBody>
      </p:sp>
      <p:sp>
        <p:nvSpPr>
          <p:cNvPr id="26" name="任意多边形 25"/>
          <p:cNvSpPr/>
          <p:nvPr/>
        </p:nvSpPr>
        <p:spPr>
          <a:xfrm>
            <a:off x="7010400" y="317500"/>
            <a:ext cx="5181600" cy="423863"/>
          </a:xfrm>
          <a:custGeom>
            <a:avLst/>
            <a:gdLst>
              <a:gd name="connsiteX0" fmla="*/ 141753 w 5182193"/>
              <a:gd name="connsiteY0" fmla="*/ 0 h 423490"/>
              <a:gd name="connsiteX1" fmla="*/ 5182193 w 5182193"/>
              <a:gd name="connsiteY1" fmla="*/ 0 h 423490"/>
              <a:gd name="connsiteX2" fmla="*/ 5182193 w 5182193"/>
              <a:gd name="connsiteY2" fmla="*/ 423490 h 423490"/>
              <a:gd name="connsiteX3" fmla="*/ 0 w 5182193"/>
              <a:gd name="connsiteY3" fmla="*/ 423490 h 423490"/>
            </a:gdLst>
            <a:ahLst/>
            <a:cxnLst>
              <a:cxn ang="0">
                <a:pos x="connsiteX0" y="connsiteY0"/>
              </a:cxn>
              <a:cxn ang="0">
                <a:pos x="connsiteX1" y="connsiteY1"/>
              </a:cxn>
              <a:cxn ang="0">
                <a:pos x="connsiteX2" y="connsiteY2"/>
              </a:cxn>
              <a:cxn ang="0">
                <a:pos x="connsiteX3" y="connsiteY3"/>
              </a:cxn>
            </a:cxnLst>
            <a:rect l="l" t="t" r="r" b="b"/>
            <a:pathLst>
              <a:path w="5182193" h="423490">
                <a:moveTo>
                  <a:pt x="141753" y="0"/>
                </a:moveTo>
                <a:lnTo>
                  <a:pt x="5182193" y="0"/>
                </a:lnTo>
                <a:lnTo>
                  <a:pt x="5182193" y="423490"/>
                </a:lnTo>
                <a:lnTo>
                  <a:pt x="0" y="423490"/>
                </a:lnTo>
                <a:close/>
              </a:path>
            </a:pathLst>
          </a:cu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7466" name="文本框 21"/>
          <p:cNvSpPr txBox="1">
            <a:spLocks noChangeArrowheads="1"/>
          </p:cNvSpPr>
          <p:nvPr/>
        </p:nvSpPr>
        <p:spPr bwMode="auto">
          <a:xfrm>
            <a:off x="411480" y="1819275"/>
            <a:ext cx="444627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7200" b="1">
                <a:solidFill>
                  <a:srgbClr val="17375E"/>
                </a:solidFill>
                <a:latin typeface="方正正中黑简体"/>
                <a:ea typeface="方正正中黑简体"/>
                <a:cs typeface="经典综艺体简"/>
              </a:rPr>
              <a:t>培训结束</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15000"/>
                                  </p:iterate>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1075"/>
                            </p:stCondLst>
                            <p:childTnLst>
                              <p:par>
                                <p:cTn id="21" presetID="53" presetClass="entr" presetSubtype="16"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childTnLst>
                          </p:cTn>
                        </p:par>
                        <p:par>
                          <p:cTn id="26" fill="hold">
                            <p:stCondLst>
                              <p:cond delay="1575"/>
                            </p:stCondLst>
                            <p:childTnLst>
                              <p:par>
                                <p:cTn id="27" presetID="49" presetClass="entr" presetSubtype="0" decel="10000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 calcmode="lin" valueType="num">
                                      <p:cBhvr>
                                        <p:cTn id="31" dur="500" fill="hold"/>
                                        <p:tgtEl>
                                          <p:spTgt spid="18"/>
                                        </p:tgtEl>
                                        <p:attrNameLst>
                                          <p:attrName>style.rotation</p:attrName>
                                        </p:attrNameLst>
                                      </p:cBhvr>
                                      <p:tavLst>
                                        <p:tav tm="0">
                                          <p:val>
                                            <p:fltVal val="360"/>
                                          </p:val>
                                        </p:tav>
                                        <p:tav tm="100000">
                                          <p:val>
                                            <p:fltVal val="0"/>
                                          </p:val>
                                        </p:tav>
                                      </p:tavLst>
                                    </p:anim>
                                    <p:animEffect transition="in" filter="fade">
                                      <p:cBhvr>
                                        <p:cTn id="32" dur="500"/>
                                        <p:tgtEl>
                                          <p:spTgt spid="18"/>
                                        </p:tgtEl>
                                      </p:cBhvr>
                                    </p:animEffect>
                                  </p:childTnLst>
                                </p:cTn>
                              </p:par>
                              <p:par>
                                <p:cTn id="33" presetID="49" presetClass="entr" presetSubtype="0" decel="10000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 calcmode="lin" valueType="num">
                                      <p:cBhvr>
                                        <p:cTn id="37" dur="500" fill="hold"/>
                                        <p:tgtEl>
                                          <p:spTgt spid="19"/>
                                        </p:tgtEl>
                                        <p:attrNameLst>
                                          <p:attrName>style.rotation</p:attrName>
                                        </p:attrNameLst>
                                      </p:cBhvr>
                                      <p:tavLst>
                                        <p:tav tm="0">
                                          <p:val>
                                            <p:fltVal val="360"/>
                                          </p:val>
                                        </p:tav>
                                        <p:tav tm="100000">
                                          <p:val>
                                            <p:fltVal val="0"/>
                                          </p:val>
                                        </p:tav>
                                      </p:tavLst>
                                    </p:anim>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514350" y="423863"/>
            <a:ext cx="522288" cy="479425"/>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矩形 14"/>
          <p:cNvSpPr/>
          <p:nvPr/>
        </p:nvSpPr>
        <p:spPr>
          <a:xfrm>
            <a:off x="219075" y="120650"/>
            <a:ext cx="295275" cy="269875"/>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6" name="文本框 15"/>
          <p:cNvSpPr txBox="1">
            <a:spLocks noChangeArrowheads="1"/>
          </p:cNvSpPr>
          <p:nvPr/>
        </p:nvSpPr>
        <p:spPr bwMode="auto">
          <a:xfrm>
            <a:off x="1190625" y="442913"/>
            <a:ext cx="4905375" cy="461962"/>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chemeClr val="bg1"/>
              </a:solidFill>
              <a:latin typeface="微软雅黑" panose="020B0503020204020204" pitchFamily="34" charset="-122"/>
              <a:ea typeface="微软雅黑" panose="020B0503020204020204" pitchFamily="34" charset="-122"/>
            </a:endParaRPr>
          </a:p>
        </p:txBody>
      </p:sp>
      <p:sp>
        <p:nvSpPr>
          <p:cNvPr id="27" name="文本框 26"/>
          <p:cNvSpPr txBox="1"/>
          <p:nvPr/>
        </p:nvSpPr>
        <p:spPr>
          <a:xfrm>
            <a:off x="1190625" y="441325"/>
            <a:ext cx="4643438" cy="461963"/>
          </a:xfrm>
          <a:prstGeom prst="rect">
            <a:avLst/>
          </a:prstGeom>
          <a:noFill/>
        </p:spPr>
        <p:txBody>
          <a:bodyPr>
            <a:spAutoFit/>
          </a:bodyPr>
          <a:lstStyle>
            <a:defPPr>
              <a:defRPr lang="zh-CN"/>
            </a:defPPr>
            <a:lvl1pPr marR="0" lvl="0" indent="0" fontAlgn="auto">
              <a:lnSpc>
                <a:spcPct val="100000"/>
              </a:lnSpc>
              <a:spcBef>
                <a:spcPts val="0"/>
              </a:spcBef>
              <a:spcAft>
                <a:spcPts val="0"/>
              </a:spcAft>
              <a:buClrTx/>
              <a:buSzTx/>
              <a:buFontTx/>
              <a:buNone/>
              <a:defRPr kumimoji="0" sz="2400" b="1" i="0" u="none" strike="noStrike" kern="0" cap="none" spc="100" normalizeH="0" baseline="0">
                <a:ln>
                  <a:noFill/>
                </a:ln>
                <a:solidFill>
                  <a:schemeClr val="bg1"/>
                </a:solidFill>
                <a:effectLst/>
                <a:uLnTx/>
                <a:uFillTx/>
                <a:latin typeface="微软雅黑" panose="020B0503020204020204" pitchFamily="34" charset="-122"/>
                <a:ea typeface="微软雅黑" panose="020B0503020204020204" pitchFamily="34" charset="-122"/>
              </a:defRPr>
            </a:lvl1pPr>
          </a:lstStyle>
          <a:p>
            <a:pPr eaLnBrk="1" hangingPunct="1">
              <a:defRPr/>
            </a:pPr>
            <a:r>
              <a:rPr lang="zh-CN" altLang="en-US" dirty="0"/>
              <a:t>道路货物运输经营服务相关规定</a:t>
            </a:r>
          </a:p>
        </p:txBody>
      </p:sp>
      <p:graphicFrame>
        <p:nvGraphicFramePr>
          <p:cNvPr id="7" name="Group 4"/>
          <p:cNvGraphicFramePr>
            <a:graphicFrameLocks noGrp="1"/>
          </p:cNvGraphicFramePr>
          <p:nvPr/>
        </p:nvGraphicFramePr>
        <p:xfrm>
          <a:off x="766763" y="1647825"/>
          <a:ext cx="10626725" cy="4622800"/>
        </p:xfrm>
        <a:graphic>
          <a:graphicData uri="http://schemas.openxmlformats.org/drawingml/2006/table">
            <a:tbl>
              <a:tblPr/>
              <a:tblGrid>
                <a:gridCol w="5493178"/>
                <a:gridCol w="5133547"/>
              </a:tblGrid>
              <a:tr h="659570">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ctr" defTabSz="914400" rtl="0" eaLnBrk="1" fontAlgn="base" latinLnBrk="0" hangingPunct="1">
                        <a:lnSpc>
                          <a:spcPct val="90000"/>
                        </a:lnSpc>
                        <a:spcBef>
                          <a:spcPct val="0"/>
                        </a:spcBef>
                        <a:spcAft>
                          <a:spcPct val="0"/>
                        </a:spcAft>
                        <a:buClr>
                          <a:schemeClr val="accent1"/>
                        </a:buClr>
                        <a:buSzPct val="80000"/>
                        <a:buFont typeface="Arial" panose="020B0604020202020204" pitchFamily="34" charset="0"/>
                        <a:buNone/>
                      </a:pPr>
                      <a:r>
                        <a:rPr kumimoji="0" lang="zh-CN" altLang="zh-CN" sz="2000" b="1" i="0" u="none" strike="noStrike" cap="none" normalizeH="0" baseline="0" dirty="0">
                          <a:ln>
                            <a:noFill/>
                          </a:ln>
                          <a:solidFill>
                            <a:srgbClr val="F23633"/>
                          </a:solidFill>
                          <a:effectLst/>
                          <a:latin typeface="宋体" panose="02010600030101010101" pitchFamily="2" charset="-122"/>
                          <a:ea typeface="微软雅黑" panose="020B0503020204020204" pitchFamily="34" charset="-122"/>
                        </a:rPr>
                        <a:t>违法行为</a:t>
                      </a:r>
                      <a:endParaRPr kumimoji="0" lang="zh-CN" altLang="zh-CN" sz="2000" b="0" i="0" u="none" strike="noStrike" cap="none" normalizeH="0" baseline="0" dirty="0">
                        <a:ln>
                          <a:noFill/>
                        </a:ln>
                        <a:solidFill>
                          <a:srgbClr val="F23633"/>
                        </a:solidFill>
                        <a:effectLst/>
                        <a:latin typeface="Arial" panose="020B0604020202020204" pitchFamily="34" charset="0"/>
                        <a:ea typeface="微软雅黑" panose="020B0503020204020204" pitchFamily="34" charset="-122"/>
                      </a:endParaRPr>
                    </a:p>
                  </a:txBody>
                  <a:tcPr marL="91438" marR="91438"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ctr" defTabSz="914400" rtl="0" eaLnBrk="1" fontAlgn="base" latinLnBrk="0" hangingPunct="1">
                        <a:lnSpc>
                          <a:spcPct val="90000"/>
                        </a:lnSpc>
                        <a:spcBef>
                          <a:spcPct val="0"/>
                        </a:spcBef>
                        <a:spcAft>
                          <a:spcPct val="0"/>
                        </a:spcAft>
                        <a:buClr>
                          <a:schemeClr val="accent1"/>
                        </a:buClr>
                        <a:buSzPct val="80000"/>
                        <a:buFont typeface="Arial" panose="020B0604020202020204" pitchFamily="34" charset="0"/>
                        <a:buNone/>
                      </a:pPr>
                      <a:r>
                        <a:rPr kumimoji="0" lang="zh-CN" altLang="zh-CN" sz="2000" b="1" i="0" u="none" strike="noStrike" cap="none" normalizeH="0" baseline="0" dirty="0">
                          <a:ln>
                            <a:noFill/>
                          </a:ln>
                          <a:solidFill>
                            <a:srgbClr val="F23633"/>
                          </a:solidFill>
                          <a:effectLst/>
                          <a:latin typeface="宋体" panose="02010600030101010101" pitchFamily="2" charset="-122"/>
                          <a:ea typeface="微软雅黑" panose="020B0503020204020204" pitchFamily="34" charset="-122"/>
                        </a:rPr>
                        <a:t>处罚规定</a:t>
                      </a:r>
                      <a:endParaRPr kumimoji="0" lang="zh-CN" altLang="zh-CN" sz="2000" b="0" i="0" u="none" strike="noStrike" cap="none" normalizeH="0" baseline="0" dirty="0">
                        <a:ln>
                          <a:noFill/>
                        </a:ln>
                        <a:solidFill>
                          <a:srgbClr val="F23633"/>
                        </a:solidFill>
                        <a:effectLst/>
                        <a:latin typeface="Arial" panose="020B0604020202020204" pitchFamily="34" charset="0"/>
                        <a:ea typeface="微软雅黑" panose="020B0503020204020204" pitchFamily="34" charset="-122"/>
                      </a:endParaRPr>
                    </a:p>
                  </a:txBody>
                  <a:tcPr marL="91438" marR="91438"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555049">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l" defTabSz="914400" rtl="0" eaLnBrk="1" fontAlgn="base" latinLnBrk="0" hangingPunct="1">
                        <a:lnSpc>
                          <a:spcPct val="150000"/>
                        </a:lnSpc>
                        <a:spcBef>
                          <a:spcPct val="0"/>
                        </a:spcBef>
                        <a:spcAft>
                          <a:spcPct val="0"/>
                        </a:spcAft>
                        <a:buClr>
                          <a:schemeClr val="accent1"/>
                        </a:buClr>
                        <a:buSzPct val="80000"/>
                        <a:buFont typeface="Arial" panose="020B0604020202020204" pitchFamily="34" charset="0"/>
                        <a:buNone/>
                      </a:pP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 </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未取得道路货物运输经营许可，擅自从事道路货物运输经营的；</a:t>
                      </a:r>
                    </a:p>
                    <a:p>
                      <a:pPr marL="0" marR="0" lvl="0" indent="0" algn="l" defTabSz="914400" rtl="0" eaLnBrk="1" fontAlgn="base" latinLnBrk="0" hangingPunct="1">
                        <a:lnSpc>
                          <a:spcPct val="150000"/>
                        </a:lnSpc>
                        <a:spcBef>
                          <a:spcPct val="0"/>
                        </a:spcBef>
                        <a:spcAft>
                          <a:spcPct val="0"/>
                        </a:spcAft>
                        <a:buClr>
                          <a:schemeClr val="accent1"/>
                        </a:buClr>
                        <a:buSzPct val="80000"/>
                        <a:buFont typeface="Arial" panose="020B0604020202020204" pitchFamily="34" charset="0"/>
                        <a:buNone/>
                      </a:pP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 </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使用失效、伪造、变造、被注销等无效的道路运输经营许可证件从事道路货物运输经营的；</a:t>
                      </a:r>
                    </a:p>
                    <a:p>
                      <a:pPr marL="0" marR="0" lvl="0" indent="0" algn="l" defTabSz="914400" rtl="0" eaLnBrk="1" fontAlgn="base" latinLnBrk="0" hangingPunct="1">
                        <a:lnSpc>
                          <a:spcPct val="150000"/>
                        </a:lnSpc>
                        <a:spcBef>
                          <a:spcPct val="0"/>
                        </a:spcBef>
                        <a:spcAft>
                          <a:spcPct val="0"/>
                        </a:spcAft>
                        <a:buClr>
                          <a:schemeClr val="accent1"/>
                        </a:buClr>
                        <a:buSzPct val="80000"/>
                        <a:buFont typeface="Arial" panose="020B0604020202020204" pitchFamily="34" charset="0"/>
                        <a:buNone/>
                      </a:pP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 </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超越许可的事项，从事道路货物运输经营的</a:t>
                      </a:r>
                    </a:p>
                  </a:txBody>
                  <a:tcPr marL="91438" marR="91438"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l" defTabSz="914400" rtl="0" eaLnBrk="1" fontAlgn="base" latinLnBrk="0" hangingPunct="1">
                        <a:lnSpc>
                          <a:spcPct val="150000"/>
                        </a:lnSpc>
                        <a:spcBef>
                          <a:spcPct val="0"/>
                        </a:spcBef>
                        <a:spcAft>
                          <a:spcPct val="0"/>
                        </a:spcAft>
                        <a:buClr>
                          <a:schemeClr val="accent1"/>
                        </a:buClr>
                        <a:buSzPct val="80000"/>
                        <a:buFont typeface="Arial" panose="020B0604020202020204" pitchFamily="34" charset="0"/>
                        <a:buNone/>
                      </a:pP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责令停止经营；</a:t>
                      </a:r>
                      <a:endPar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150000"/>
                        </a:lnSpc>
                        <a:spcBef>
                          <a:spcPct val="0"/>
                        </a:spcBef>
                        <a:spcAft>
                          <a:spcPct val="0"/>
                        </a:spcAft>
                        <a:buClr>
                          <a:schemeClr val="accent1"/>
                        </a:buClr>
                        <a:buSzPct val="80000"/>
                        <a:buFont typeface="Arial" panose="020B0604020202020204" pitchFamily="34" charset="0"/>
                        <a:buNone/>
                      </a:pP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有违法所得的，没收违法所得，处违法所得</a:t>
                      </a: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2</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倍以上</a:t>
                      </a: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10</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倍以下的罚款；</a:t>
                      </a:r>
                      <a:endPar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150000"/>
                        </a:lnSpc>
                        <a:spcBef>
                          <a:spcPct val="0"/>
                        </a:spcBef>
                        <a:spcAft>
                          <a:spcPct val="0"/>
                        </a:spcAft>
                        <a:buClr>
                          <a:schemeClr val="accent1"/>
                        </a:buClr>
                        <a:buSzPct val="80000"/>
                        <a:buFont typeface="Arial" panose="020B0604020202020204" pitchFamily="34" charset="0"/>
                        <a:buNone/>
                      </a:pP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没有违法所得或者违法所得不足</a:t>
                      </a: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2</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万元的，处</a:t>
                      </a: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3</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万元以上</a:t>
                      </a: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10</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万元以下的罚款；</a:t>
                      </a:r>
                      <a:endPar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endParaRPr>
                    </a:p>
                    <a:p>
                      <a:pPr marL="0" marR="0" lvl="0" indent="0" algn="l" defTabSz="914400" rtl="0" eaLnBrk="1" fontAlgn="base" latinLnBrk="0" hangingPunct="1">
                        <a:lnSpc>
                          <a:spcPct val="150000"/>
                        </a:lnSpc>
                        <a:spcBef>
                          <a:spcPct val="0"/>
                        </a:spcBef>
                        <a:spcAft>
                          <a:spcPct val="0"/>
                        </a:spcAft>
                        <a:buClr>
                          <a:schemeClr val="accent1"/>
                        </a:buClr>
                        <a:buSzPct val="80000"/>
                        <a:buFont typeface="Arial" panose="020B0604020202020204" pitchFamily="34" charset="0"/>
                        <a:buNone/>
                      </a:pP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构成犯罪的，依法追究刑事责任</a:t>
                      </a:r>
                    </a:p>
                  </a:txBody>
                  <a:tcPr marL="91438" marR="91438"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408181">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l" defTabSz="914400" rtl="0" eaLnBrk="1" fontAlgn="base" latinLnBrk="0" hangingPunct="1">
                        <a:lnSpc>
                          <a:spcPct val="150000"/>
                        </a:lnSpc>
                        <a:spcBef>
                          <a:spcPct val="0"/>
                        </a:spcBef>
                        <a:spcAft>
                          <a:spcPct val="0"/>
                        </a:spcAft>
                        <a:buClr>
                          <a:schemeClr val="accent1"/>
                        </a:buClr>
                        <a:buSzPct val="80000"/>
                        <a:buFont typeface="Arial" panose="020B0604020202020204" pitchFamily="34" charset="0"/>
                        <a:buNone/>
                      </a:pP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 </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强行招揽货物的；</a:t>
                      </a:r>
                    </a:p>
                    <a:p>
                      <a:pPr marL="0" marR="0" lvl="0" indent="0" algn="l" defTabSz="914400" rtl="0" eaLnBrk="1" fontAlgn="base" latinLnBrk="0" hangingPunct="1">
                        <a:lnSpc>
                          <a:spcPct val="150000"/>
                        </a:lnSpc>
                        <a:spcBef>
                          <a:spcPct val="0"/>
                        </a:spcBef>
                        <a:spcAft>
                          <a:spcPct val="0"/>
                        </a:spcAft>
                        <a:buClr>
                          <a:schemeClr val="accent1"/>
                        </a:buClr>
                        <a:buSzPct val="80000"/>
                        <a:buFont typeface="Arial" panose="020B0604020202020204" pitchFamily="34" charset="0"/>
                        <a:buNone/>
                      </a:pP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 </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没有采取必要措施防止货物脱落、扬撒的</a:t>
                      </a:r>
                    </a:p>
                  </a:txBody>
                  <a:tcPr marL="91438" marR="91438"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lnSpc>
                          <a:spcPct val="90000"/>
                        </a:lnSpc>
                        <a:spcBef>
                          <a:spcPts val="1800"/>
                        </a:spcBef>
                        <a:buClr>
                          <a:schemeClr val="accent1"/>
                        </a:buClr>
                        <a:buSzPct val="80000"/>
                        <a:buFont typeface="Wingdings 2" panose="05020102010507070707" pitchFamily="18" charset="2"/>
                        <a:defRPr>
                          <a:solidFill>
                            <a:schemeClr val="accent2"/>
                          </a:solidFill>
                          <a:latin typeface="Calibri" panose="020F0502020204030204" pitchFamily="34" charset="0"/>
                          <a:ea typeface="幼圆" panose="02010509060101010101" pitchFamily="49" charset="-122"/>
                        </a:defRPr>
                      </a:lvl1pPr>
                      <a:lvl2pPr marL="742950" indent="-742950">
                        <a:lnSpc>
                          <a:spcPct val="130000"/>
                        </a:lnSpc>
                        <a:buFont typeface="Calibri" panose="020F0502020204030204" pitchFamily="34" charset="0"/>
                        <a:defRPr sz="1400">
                          <a:solidFill>
                            <a:schemeClr val="tx1"/>
                          </a:solidFill>
                          <a:latin typeface="Calibri" panose="020F0502020204030204" pitchFamily="34" charset="0"/>
                          <a:ea typeface="幼圆" panose="02010509060101010101" pitchFamily="49" charset="-122"/>
                        </a:defRPr>
                      </a:lvl2pPr>
                      <a:lvl3pPr marL="1143000" indent="-228600">
                        <a:lnSpc>
                          <a:spcPct val="90000"/>
                        </a:lnSpc>
                        <a:spcBef>
                          <a:spcPts val="500"/>
                        </a:spcBef>
                        <a:buFont typeface="Calibri" panose="020F0502020204030204" pitchFamily="34" charset="0"/>
                        <a:defRPr>
                          <a:solidFill>
                            <a:srgbClr val="7F7F7F"/>
                          </a:solidFill>
                          <a:latin typeface="Calibri" panose="020F0502020204030204" pitchFamily="34" charset="0"/>
                          <a:ea typeface="幼圆" panose="02010509060101010101" pitchFamily="49" charset="-122"/>
                        </a:defRPr>
                      </a:lvl3pPr>
                      <a:lvl4pPr marL="16002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4pPr>
                      <a:lvl5pPr marL="2057400" indent="-228600">
                        <a:lnSpc>
                          <a:spcPct val="90000"/>
                        </a:lnSpc>
                        <a:spcBef>
                          <a:spcPts val="500"/>
                        </a:spcBef>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5pPr>
                      <a:lvl6pPr marL="25146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6pPr>
                      <a:lvl7pPr marL="29718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7pPr>
                      <a:lvl8pPr marL="34290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8pPr>
                      <a:lvl9pPr marL="3886200" indent="-228600" fontAlgn="base">
                        <a:lnSpc>
                          <a:spcPct val="90000"/>
                        </a:lnSpc>
                        <a:spcBef>
                          <a:spcPts val="500"/>
                        </a:spcBef>
                        <a:spcAft>
                          <a:spcPct val="0"/>
                        </a:spcAft>
                        <a:buFont typeface="Calibri" panose="020F0502020204030204" pitchFamily="34" charset="0"/>
                        <a:defRPr sz="1600">
                          <a:solidFill>
                            <a:srgbClr val="7F7F7F"/>
                          </a:solidFill>
                          <a:latin typeface="Calibri" panose="020F0502020204030204" pitchFamily="34" charset="0"/>
                          <a:ea typeface="幼圆" panose="02010509060101010101" pitchFamily="49" charset="-122"/>
                        </a:defRPr>
                      </a:lvl9pPr>
                    </a:lstStyle>
                    <a:p>
                      <a:pPr marL="0" marR="0" lvl="0" indent="0" algn="l" defTabSz="914400" rtl="0" eaLnBrk="1" fontAlgn="base" latinLnBrk="0" hangingPunct="1">
                        <a:lnSpc>
                          <a:spcPct val="150000"/>
                        </a:lnSpc>
                        <a:spcBef>
                          <a:spcPct val="0"/>
                        </a:spcBef>
                        <a:spcAft>
                          <a:spcPct val="0"/>
                        </a:spcAft>
                        <a:buClr>
                          <a:schemeClr val="accent1"/>
                        </a:buClr>
                        <a:buSzPct val="80000"/>
                        <a:buFont typeface="Arial" panose="020B0604020202020204" pitchFamily="34" charset="0"/>
                        <a:buNone/>
                      </a:pP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责令改正，处</a:t>
                      </a: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1000</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元以上</a:t>
                      </a: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3000</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元以下的罚款；</a:t>
                      </a:r>
                      <a:r>
                        <a:rPr kumimoji="0" lang="en-US" altLang="zh-CN"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a:t>
                      </a:r>
                      <a:r>
                        <a:rPr kumimoji="0" lang="zh-CN" altLang="en-US" sz="1600" b="1" i="0" u="none" strike="noStrike" cap="none" normalizeH="0" baseline="0" dirty="0">
                          <a:ln>
                            <a:noFill/>
                          </a:ln>
                          <a:solidFill>
                            <a:srgbClr val="F23633"/>
                          </a:solidFill>
                          <a:effectLst/>
                          <a:latin typeface="微软雅黑" panose="020B0503020204020204" pitchFamily="34" charset="-122"/>
                          <a:ea typeface="微软雅黑" panose="020B0503020204020204" pitchFamily="34" charset="-122"/>
                        </a:rPr>
                        <a:t>情节严重的，由原许可机关吊销道路运输经营许可证或者吊销其相应的经营范围</a:t>
                      </a:r>
                    </a:p>
                  </a:txBody>
                  <a:tcPr marL="91438" marR="91438" marT="45730" marB="4573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 calcmode="lin" valueType="num">
                                      <p:cBhvr>
                                        <p:cTn id="9" dur="500" fill="hold"/>
                                        <p:tgtEl>
                                          <p:spTgt spid="14"/>
                                        </p:tgtEl>
                                        <p:attrNameLst>
                                          <p:attrName>style.rotation</p:attrName>
                                        </p:attrNameLst>
                                      </p:cBhvr>
                                      <p:tavLst>
                                        <p:tav tm="0">
                                          <p:val>
                                            <p:fltVal val="360"/>
                                          </p:val>
                                        </p:tav>
                                        <p:tav tm="100000">
                                          <p:val>
                                            <p:fltVal val="0"/>
                                          </p:val>
                                        </p:tav>
                                      </p:tavLst>
                                    </p:anim>
                                    <p:animEffect transition="in" filter="fade">
                                      <p:cBhvr>
                                        <p:cTn id="10" dur="500"/>
                                        <p:tgtEl>
                                          <p:spTgt spid="14"/>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 calcmode="lin" valueType="num">
                                      <p:cBhvr>
                                        <p:cTn id="15" dur="500" fill="hold"/>
                                        <p:tgtEl>
                                          <p:spTgt spid="15"/>
                                        </p:tgtEl>
                                        <p:attrNameLst>
                                          <p:attrName>style.rotation</p:attrName>
                                        </p:attrNameLst>
                                      </p:cBhvr>
                                      <p:tavLst>
                                        <p:tav tm="0">
                                          <p:val>
                                            <p:fltVal val="360"/>
                                          </p:val>
                                        </p:tav>
                                        <p:tav tm="100000">
                                          <p:val>
                                            <p:fltVal val="0"/>
                                          </p:val>
                                        </p:tav>
                                      </p:tavLst>
                                    </p:anim>
                                    <p:animEffect transition="in" filter="fade">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任意多边形 33"/>
          <p:cNvSpPr/>
          <p:nvPr/>
        </p:nvSpPr>
        <p:spPr>
          <a:xfrm>
            <a:off x="5372100" y="923925"/>
            <a:ext cx="6819900" cy="4940300"/>
          </a:xfrm>
          <a:custGeom>
            <a:avLst/>
            <a:gdLst>
              <a:gd name="connsiteX0" fmla="*/ 1508460 w 6479267"/>
              <a:gd name="connsiteY0" fmla="*/ 0 h 4743450"/>
              <a:gd name="connsiteX1" fmla="*/ 6479267 w 6479267"/>
              <a:gd name="connsiteY1" fmla="*/ 0 h 4743450"/>
              <a:gd name="connsiteX2" fmla="*/ 6479267 w 6479267"/>
              <a:gd name="connsiteY2" fmla="*/ 4743450 h 4743450"/>
              <a:gd name="connsiteX3" fmla="*/ 0 w 6479267"/>
              <a:gd name="connsiteY3" fmla="*/ 4743450 h 4743450"/>
            </a:gdLst>
            <a:ahLst/>
            <a:cxnLst>
              <a:cxn ang="0">
                <a:pos x="connsiteX0" y="connsiteY0"/>
              </a:cxn>
              <a:cxn ang="0">
                <a:pos x="connsiteX1" y="connsiteY1"/>
              </a:cxn>
              <a:cxn ang="0">
                <a:pos x="connsiteX2" y="connsiteY2"/>
              </a:cxn>
              <a:cxn ang="0">
                <a:pos x="connsiteX3" y="connsiteY3"/>
              </a:cxn>
            </a:cxnLst>
            <a:rect l="l" t="t" r="r" b="b"/>
            <a:pathLst>
              <a:path w="6479267" h="4743450">
                <a:moveTo>
                  <a:pt x="1508460" y="0"/>
                </a:moveTo>
                <a:lnTo>
                  <a:pt x="6479267" y="0"/>
                </a:lnTo>
                <a:lnTo>
                  <a:pt x="6479267" y="4743450"/>
                </a:lnTo>
                <a:lnTo>
                  <a:pt x="0" y="4743450"/>
                </a:lnTo>
                <a:close/>
              </a:path>
            </a:pathLst>
          </a:custGeom>
          <a:blipFill dpi="0" rotWithShape="1">
            <a:blip r:embed="rId3"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8" name="矩形 17"/>
          <p:cNvSpPr/>
          <p:nvPr/>
        </p:nvSpPr>
        <p:spPr>
          <a:xfrm>
            <a:off x="696913" y="800100"/>
            <a:ext cx="663575" cy="608013"/>
          </a:xfrm>
          <a:prstGeom prst="rect">
            <a:avLst/>
          </a:pr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9" name="矩形 18"/>
          <p:cNvSpPr/>
          <p:nvPr/>
        </p:nvSpPr>
        <p:spPr>
          <a:xfrm>
            <a:off x="219075" y="455613"/>
            <a:ext cx="374650" cy="344487"/>
          </a:xfrm>
          <a:prstGeom prst="rect">
            <a:avLst/>
          </a:prstGeom>
          <a:solidFill>
            <a:srgbClr val="F23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0" name="文本框 19"/>
          <p:cNvSpPr txBox="1">
            <a:spLocks noChangeArrowheads="1"/>
          </p:cNvSpPr>
          <p:nvPr/>
        </p:nvSpPr>
        <p:spPr bwMode="auto">
          <a:xfrm>
            <a:off x="1590675" y="463550"/>
            <a:ext cx="2262188" cy="923925"/>
          </a:xfrm>
          <a:prstGeom prst="rect">
            <a:avLst/>
          </a:prstGeom>
          <a:solidFill>
            <a:srgbClr val="38436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5400" b="1">
                <a:solidFill>
                  <a:schemeClr val="bg1"/>
                </a:solidFill>
                <a:latin typeface="微软雅黑" panose="020B0503020204020204" pitchFamily="34" charset="-122"/>
                <a:ea typeface="微软雅黑" panose="020B0503020204020204" pitchFamily="34" charset="-122"/>
              </a:rPr>
              <a:t>过渡页</a:t>
            </a:r>
          </a:p>
        </p:txBody>
      </p:sp>
      <p:sp>
        <p:nvSpPr>
          <p:cNvPr id="21" name="任意多边形 20"/>
          <p:cNvSpPr/>
          <p:nvPr/>
        </p:nvSpPr>
        <p:spPr>
          <a:xfrm>
            <a:off x="0" y="3235325"/>
            <a:ext cx="8115300" cy="2155825"/>
          </a:xfrm>
          <a:custGeom>
            <a:avLst/>
            <a:gdLst>
              <a:gd name="connsiteX0" fmla="*/ 0 w 7383592"/>
              <a:gd name="connsiteY0" fmla="*/ 0 h 1962150"/>
              <a:gd name="connsiteX1" fmla="*/ 7383592 w 7383592"/>
              <a:gd name="connsiteY1" fmla="*/ 0 h 1962150"/>
              <a:gd name="connsiteX2" fmla="*/ 6755677 w 7383592"/>
              <a:gd name="connsiteY2" fmla="*/ 1962150 h 1962150"/>
              <a:gd name="connsiteX3" fmla="*/ 0 w 7383592"/>
              <a:gd name="connsiteY3" fmla="*/ 1962150 h 1962150"/>
            </a:gdLst>
            <a:ahLst/>
            <a:cxnLst>
              <a:cxn ang="0">
                <a:pos x="connsiteX0" y="connsiteY0"/>
              </a:cxn>
              <a:cxn ang="0">
                <a:pos x="connsiteX1" y="connsiteY1"/>
              </a:cxn>
              <a:cxn ang="0">
                <a:pos x="connsiteX2" y="connsiteY2"/>
              </a:cxn>
              <a:cxn ang="0">
                <a:pos x="connsiteX3" y="connsiteY3"/>
              </a:cxn>
            </a:cxnLst>
            <a:rect l="l" t="t" r="r" b="b"/>
            <a:pathLst>
              <a:path w="7383592" h="1962150">
                <a:moveTo>
                  <a:pt x="0" y="0"/>
                </a:moveTo>
                <a:lnTo>
                  <a:pt x="7383592" y="0"/>
                </a:lnTo>
                <a:lnTo>
                  <a:pt x="6755677" y="1962150"/>
                </a:lnTo>
                <a:lnTo>
                  <a:pt x="0" y="1962150"/>
                </a:lnTo>
                <a:close/>
              </a:path>
            </a:pathLst>
          </a:custGeom>
          <a:solidFill>
            <a:srgbClr val="38436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6" name="文本框 25"/>
          <p:cNvSpPr txBox="1">
            <a:spLocks noChangeArrowheads="1"/>
          </p:cNvSpPr>
          <p:nvPr/>
        </p:nvSpPr>
        <p:spPr bwMode="auto">
          <a:xfrm>
            <a:off x="2178050" y="3360738"/>
            <a:ext cx="3349625"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5400" b="1">
                <a:solidFill>
                  <a:schemeClr val="bg1"/>
                </a:solidFill>
                <a:latin typeface="微软雅黑" panose="020B0503020204020204" pitchFamily="34" charset="-122"/>
                <a:ea typeface="微软雅黑" panose="020B0503020204020204" pitchFamily="34" charset="-122"/>
              </a:rPr>
              <a:t>第二部分</a:t>
            </a:r>
          </a:p>
        </p:txBody>
      </p:sp>
      <p:sp>
        <p:nvSpPr>
          <p:cNvPr id="20488" name="文本框 9"/>
          <p:cNvSpPr txBox="1">
            <a:spLocks noChangeArrowheads="1"/>
          </p:cNvSpPr>
          <p:nvPr/>
        </p:nvSpPr>
        <p:spPr bwMode="auto">
          <a:xfrm>
            <a:off x="727075" y="4408488"/>
            <a:ext cx="6096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400" b="1">
                <a:solidFill>
                  <a:schemeClr val="bg1"/>
                </a:solidFill>
                <a:latin typeface="微软雅黑" panose="020B0503020204020204" pitchFamily="34" charset="-122"/>
                <a:ea typeface="微软雅黑" panose="020B0503020204020204" pitchFamily="34" charset="-122"/>
                <a:sym typeface="Calibri" panose="020F0502020204030204" pitchFamily="34" charset="0"/>
              </a:rPr>
              <a:t>交通安全基础知识</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 calcmode="lin" valueType="num">
                                      <p:cBhvr>
                                        <p:cTn id="9" dur="500" fill="hold"/>
                                        <p:tgtEl>
                                          <p:spTgt spid="18"/>
                                        </p:tgtEl>
                                        <p:attrNameLst>
                                          <p:attrName>style.rotation</p:attrName>
                                        </p:attrNameLst>
                                      </p:cBhvr>
                                      <p:tavLst>
                                        <p:tav tm="0">
                                          <p:val>
                                            <p:fltVal val="360"/>
                                          </p:val>
                                        </p:tav>
                                        <p:tav tm="100000">
                                          <p:val>
                                            <p:fltVal val="0"/>
                                          </p:val>
                                        </p:tav>
                                      </p:tavLst>
                                    </p:anim>
                                    <p:animEffect transition="in" filter="fade">
                                      <p:cBhvr>
                                        <p:cTn id="10" dur="500"/>
                                        <p:tgtEl>
                                          <p:spTgt spid="18"/>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 calcmode="lin" valueType="num">
                                      <p:cBhvr>
                                        <p:cTn id="15" dur="500" fill="hold"/>
                                        <p:tgtEl>
                                          <p:spTgt spid="19"/>
                                        </p:tgtEl>
                                        <p:attrNameLst>
                                          <p:attrName>style.rotation</p:attrName>
                                        </p:attrNameLst>
                                      </p:cBhvr>
                                      <p:tavLst>
                                        <p:tav tm="0">
                                          <p:val>
                                            <p:fltVal val="360"/>
                                          </p:val>
                                        </p:tav>
                                        <p:tav tm="100000">
                                          <p:val>
                                            <p:fltVal val="0"/>
                                          </p:val>
                                        </p:tav>
                                      </p:tavLst>
                                    </p:anim>
                                    <p:animEffect transition="in" filter="fade">
                                      <p:cBhvr>
                                        <p:cTn id="16" dur="500"/>
                                        <p:tgtEl>
                                          <p:spTgt spid="19"/>
                                        </p:tgtEl>
                                      </p:cBhvr>
                                    </p:animEffect>
                                  </p:childTnLst>
                                </p:cTn>
                              </p:par>
                            </p:childTnLst>
                          </p:cTn>
                        </p:par>
                        <p:par>
                          <p:cTn id="17" fill="hold">
                            <p:stCondLst>
                              <p:cond delay="500"/>
                            </p:stCondLst>
                            <p:childTnLst>
                              <p:par>
                                <p:cTn id="18" presetID="10" presetClass="entr" presetSubtype="0" fill="hold" grpId="0" nodeType="afterEffect">
                                  <p:stCondLst>
                                    <p:cond delay="0"/>
                                  </p:stCondLst>
                                  <p:iterate type="lt">
                                    <p:tmPct val="15000"/>
                                  </p:iterate>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2" presetClass="entr" presetSubtype="8"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000" fill="hold"/>
                                        <p:tgtEl>
                                          <p:spTgt spid="21"/>
                                        </p:tgtEl>
                                        <p:attrNameLst>
                                          <p:attrName>ppt_x</p:attrName>
                                        </p:attrNameLst>
                                      </p:cBhvr>
                                      <p:tavLst>
                                        <p:tav tm="0">
                                          <p:val>
                                            <p:strVal val="0-#ppt_w/2"/>
                                          </p:val>
                                        </p:tav>
                                        <p:tav tm="100000">
                                          <p:val>
                                            <p:strVal val="#ppt_x"/>
                                          </p:val>
                                        </p:tav>
                                      </p:tavLst>
                                    </p:anim>
                                    <p:anim calcmode="lin" valueType="num">
                                      <p:cBhvr additive="base">
                                        <p:cTn id="24" dur="1000" fill="hold"/>
                                        <p:tgtEl>
                                          <p:spTgt spid="21"/>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10" presetClass="entr" presetSubtype="0" fill="hold" grpId="0" nodeType="afterEffect">
                                  <p:stCondLst>
                                    <p:cond delay="0"/>
                                  </p:stCondLst>
                                  <p:iterate type="lt">
                                    <p:tmPct val="15000"/>
                                  </p:iterate>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2" presetClass="entr" presetSubtype="2"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1000" fill="hold"/>
                                        <p:tgtEl>
                                          <p:spTgt spid="34"/>
                                        </p:tgtEl>
                                        <p:attrNameLst>
                                          <p:attrName>ppt_x</p:attrName>
                                        </p:attrNameLst>
                                      </p:cBhvr>
                                      <p:tavLst>
                                        <p:tav tm="0">
                                          <p:val>
                                            <p:strVal val="1+#ppt_w/2"/>
                                          </p:val>
                                        </p:tav>
                                        <p:tav tm="100000">
                                          <p:val>
                                            <p:strVal val="#ppt_x"/>
                                          </p:val>
                                        </p:tav>
                                      </p:tavLst>
                                    </p:anim>
                                    <p:anim calcmode="lin" valueType="num">
                                      <p:cBhvr additive="base">
                                        <p:cTn id="32"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大气商务物流交通运输公司工作总结PPT模板"/>
  <p:tag name="COMMONDATA" val="eyJoZGlkIjoiZDYyZWEzMGEyOTgzNjMyODIwYmE0OTZmMjRkNDUyMDE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TABLE_BEAUTIFY" val="smartTable{8a8c0212-7e22-4867-b8b9-f69cd2915abf}"/>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免费资料关注公众号:安全生产管理">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免费资料关注公众号:安全生产管理 ">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5309</Words>
  <Application>Microsoft Office PowerPoint</Application>
  <PresentationFormat>宽屏</PresentationFormat>
  <Paragraphs>532</Paragraphs>
  <Slides>71</Slides>
  <Notes>71</Notes>
  <HiddenSlides>0</HiddenSlides>
  <MMClips>0</MMClips>
  <ScaleCrop>false</ScaleCrop>
  <HeadingPairs>
    <vt:vector size="8" baseType="variant">
      <vt:variant>
        <vt:lpstr>已用的字体</vt:lpstr>
      </vt:variant>
      <vt:variant>
        <vt:i4>11</vt:i4>
      </vt:variant>
      <vt:variant>
        <vt:lpstr>主题</vt:lpstr>
      </vt:variant>
      <vt:variant>
        <vt:i4>2</vt:i4>
      </vt:variant>
      <vt:variant>
        <vt:lpstr>嵌入 OLE 服务器</vt:lpstr>
      </vt:variant>
      <vt:variant>
        <vt:i4>2</vt:i4>
      </vt:variant>
      <vt:variant>
        <vt:lpstr>幻灯片标题</vt:lpstr>
      </vt:variant>
      <vt:variant>
        <vt:i4>71</vt:i4>
      </vt:variant>
    </vt:vector>
  </HeadingPairs>
  <TitlesOfParts>
    <vt:vector size="86" baseType="lpstr">
      <vt:lpstr>方正正中黑简体</vt:lpstr>
      <vt:lpstr>经典综艺体简</vt:lpstr>
      <vt:lpstr>时尚中黑简体</vt:lpstr>
      <vt:lpstr>宋体</vt:lpstr>
      <vt:lpstr>微软雅黑</vt:lpstr>
      <vt:lpstr>Arial</vt:lpstr>
      <vt:lpstr>Calibri</vt:lpstr>
      <vt:lpstr>Calibri Light</vt:lpstr>
      <vt:lpstr>Century Gothic</vt:lpstr>
      <vt:lpstr>Impact</vt:lpstr>
      <vt:lpstr>Wingdings</vt:lpstr>
      <vt:lpstr>免费资料关注公众号:安全生产管理</vt:lpstr>
      <vt:lpstr>免费资料关注公众号:安全生产管理 </vt:lpstr>
      <vt:lpstr>Chart</vt:lpstr>
      <vt:lpstr>Worksheet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微信公众号:安全生产管理</dc:title>
  <dc:subject>海量安全资料加入知识星球:安全精品资料库</dc:subject>
  <dc:creator/>
  <cp:keywords>微信公众号:安全生产管理</cp:keywords>
  <dc:description>海量安全资料加入知识星球:安全精品资料库</dc:description>
  <cp:lastModifiedBy/>
  <cp:revision>5</cp:revision>
  <dcterms:created xsi:type="dcterms:W3CDTF">2018-06-19T05:56:00Z</dcterms:created>
  <dcterms:modified xsi:type="dcterms:W3CDTF">2025-08-03T06:48:11Z</dcterms:modified>
  <cp:category>免费资料关注公众号:安全生产管理; 免费安全资料加微anquan2024</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2052-12.1.0.16388</vt:lpwstr>
  </property>
  <property fmtid="{D5CDD505-2E9C-101B-9397-08002B2CF9AE}" pid="3" name="ICV">
    <vt:lpwstr>812932BFA589412082686CDAFE171E03_12</vt:lpwstr>
  </property>
</Properties>
</file>