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396" r:id="rId4"/>
    <p:sldId id="397" r:id="rId5"/>
    <p:sldId id="398" r:id="rId6"/>
    <p:sldId id="399" r:id="rId7"/>
    <p:sldId id="400" r:id="rId8"/>
    <p:sldId id="401" r:id="rId9"/>
    <p:sldId id="402" r:id="rId10"/>
    <p:sldId id="403" r:id="rId11"/>
    <p:sldId id="404" r:id="rId12"/>
    <p:sldId id="405" r:id="rId13"/>
    <p:sldId id="406" r:id="rId14"/>
    <p:sldId id="407" r:id="rId15"/>
    <p:sldId id="408" r:id="rId16"/>
    <p:sldId id="409" r:id="rId17"/>
    <p:sldId id="410" r:id="rId18"/>
    <p:sldId id="411" r:id="rId19"/>
    <p:sldId id="412" r:id="rId20"/>
    <p:sldId id="413" r:id="rId21"/>
    <p:sldId id="414" r:id="rId22"/>
    <p:sldId id="415" r:id="rId23"/>
    <p:sldId id="416" r:id="rId24"/>
    <p:sldId id="417" r:id="rId25"/>
    <p:sldId id="418" r:id="rId26"/>
    <p:sldId id="419" r:id="rId27"/>
    <p:sldId id="420" r:id="rId28"/>
    <p:sldId id="421" r:id="rId29"/>
    <p:sldId id="422" r:id="rId30"/>
    <p:sldId id="423" r:id="rId31"/>
    <p:sldId id="424" r:id="rId32"/>
    <p:sldId id="425" r:id="rId33"/>
    <p:sldId id="426" r:id="rId34"/>
    <p:sldId id="427" r:id="rId35"/>
    <p:sldId id="428" r:id="rId36"/>
    <p:sldId id="429" r:id="rId37"/>
    <p:sldId id="430" r:id="rId38"/>
    <p:sldId id="431" r:id="rId39"/>
    <p:sldId id="432" r:id="rId40"/>
    <p:sldId id="433" r:id="rId41"/>
    <p:sldId id="434" r:id="rId42"/>
    <p:sldId id="435" r:id="rId43"/>
    <p:sldId id="436" r:id="rId44"/>
    <p:sldId id="437" r:id="rId45"/>
    <p:sldId id="438" r:id="rId46"/>
    <p:sldId id="439" r:id="rId47"/>
    <p:sldId id="440" r:id="rId48"/>
    <p:sldId id="441" r:id="rId49"/>
    <p:sldId id="442" r:id="rId50"/>
    <p:sldId id="443" r:id="rId51"/>
    <p:sldId id="444" r:id="rId52"/>
    <p:sldId id="445" r:id="rId53"/>
    <p:sldId id="446" r:id="rId54"/>
    <p:sldId id="447" r:id="rId55"/>
    <p:sldId id="448" r:id="rId56"/>
    <p:sldId id="449" r:id="rId57"/>
    <p:sldId id="450" r:id="rId58"/>
    <p:sldId id="451" r:id="rId59"/>
    <p:sldId id="452" r:id="rId60"/>
    <p:sldId id="453" r:id="rId61"/>
    <p:sldId id="454" r:id="rId62"/>
    <p:sldId id="455" r:id="rId63"/>
    <p:sldId id="456" r:id="rId64"/>
    <p:sldId id="457" r:id="rId65"/>
    <p:sldId id="458" r:id="rId66"/>
    <p:sldId id="459" r:id="rId67"/>
    <p:sldId id="460" r:id="rId68"/>
    <p:sldId id="461" r:id="rId69"/>
    <p:sldId id="462" r:id="rId70"/>
    <p:sldId id="463" r:id="rId71"/>
    <p:sldId id="464" r:id="rId72"/>
    <p:sldId id="465" r:id="rId73"/>
    <p:sldId id="466" r:id="rId74"/>
    <p:sldId id="467" r:id="rId75"/>
    <p:sldId id="468" r:id="rId76"/>
    <p:sldId id="469" r:id="rId77"/>
    <p:sldId id="470" r:id="rId78"/>
    <p:sldId id="471" r:id="rId79"/>
    <p:sldId id="472" r:id="rId80"/>
    <p:sldId id="473" r:id="rId81"/>
    <p:sldId id="474" r:id="rId82"/>
    <p:sldId id="475" r:id="rId83"/>
    <p:sldId id="476" r:id="rId84"/>
    <p:sldId id="477" r:id="rId85"/>
    <p:sldId id="478" r:id="rId86"/>
    <p:sldId id="479" r:id="rId87"/>
    <p:sldId id="480" r:id="rId88"/>
    <p:sldId id="481" r:id="rId89"/>
    <p:sldId id="482" r:id="rId90"/>
    <p:sldId id="483" r:id="rId91"/>
    <p:sldId id="484" r:id="rId92"/>
    <p:sldId id="485" r:id="rId93"/>
    <p:sldId id="486" r:id="rId94"/>
    <p:sldId id="487" r:id="rId95"/>
    <p:sldId id="488" r:id="rId96"/>
    <p:sldId id="489" r:id="rId97"/>
    <p:sldId id="490" r:id="rId98"/>
    <p:sldId id="491" r:id="rId99"/>
    <p:sldId id="492" r:id="rId100"/>
    <p:sldId id="493" r:id="rId101"/>
    <p:sldId id="494" r:id="rId102"/>
    <p:sldId id="495" r:id="rId103"/>
    <p:sldId id="496" r:id="rId104"/>
    <p:sldId id="497" r:id="rId105"/>
    <p:sldId id="498" r:id="rId106"/>
    <p:sldId id="499" r:id="rId107"/>
    <p:sldId id="500" r:id="rId108"/>
    <p:sldId id="501" r:id="rId109"/>
    <p:sldId id="502" r:id="rId110"/>
    <p:sldId id="503" r:id="rId111"/>
    <p:sldId id="504" r:id="rId112"/>
    <p:sldId id="505" r:id="rId113"/>
    <p:sldId id="506" r:id="rId114"/>
    <p:sldId id="507" r:id="rId115"/>
    <p:sldId id="508" r:id="rId116"/>
    <p:sldId id="509" r:id="rId117"/>
    <p:sldId id="510" r:id="rId118"/>
    <p:sldId id="511" r:id="rId119"/>
    <p:sldId id="512" r:id="rId120"/>
    <p:sldId id="513" r:id="rId121"/>
    <p:sldId id="514" r:id="rId122"/>
    <p:sldId id="515" r:id="rId123"/>
    <p:sldId id="516" r:id="rId124"/>
    <p:sldId id="517" r:id="rId125"/>
    <p:sldId id="518" r:id="rId126"/>
    <p:sldId id="519" r:id="rId127"/>
    <p:sldId id="520" r:id="rId128"/>
    <p:sldId id="521" r:id="rId129"/>
    <p:sldId id="522" r:id="rId130"/>
    <p:sldId id="523" r:id="rId131"/>
    <p:sldId id="524" r:id="rId132"/>
    <p:sldId id="525" r:id="rId133"/>
    <p:sldId id="526" r:id="rId134"/>
    <p:sldId id="527" r:id="rId135"/>
    <p:sldId id="528" r:id="rId136"/>
    <p:sldId id="529" r:id="rId137"/>
    <p:sldId id="530" r:id="rId138"/>
    <p:sldId id="531" r:id="rId139"/>
    <p:sldId id="532" r:id="rId140"/>
    <p:sldId id="533" r:id="rId141"/>
    <p:sldId id="535" r:id="rId142"/>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547"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5" Type="http://schemas.openxmlformats.org/officeDocument/2006/relationships/tableStyles" Target="tableStyles.xml"/><Relationship Id="rId144" Type="http://schemas.openxmlformats.org/officeDocument/2006/relationships/viewProps" Target="viewProps.xml"/><Relationship Id="rId143" Type="http://schemas.openxmlformats.org/officeDocument/2006/relationships/presProps" Target="presProps.xml"/><Relationship Id="rId142" Type="http://schemas.openxmlformats.org/officeDocument/2006/relationships/slide" Target="slides/slide139.xml"/><Relationship Id="rId141" Type="http://schemas.openxmlformats.org/officeDocument/2006/relationships/slide" Target="slides/slide138.xml"/><Relationship Id="rId140" Type="http://schemas.openxmlformats.org/officeDocument/2006/relationships/slide" Target="slides/slide137.xml"/><Relationship Id="rId14" Type="http://schemas.openxmlformats.org/officeDocument/2006/relationships/slide" Target="slides/slide11.xml"/><Relationship Id="rId139" Type="http://schemas.openxmlformats.org/officeDocument/2006/relationships/slide" Target="slides/slide136.xml"/><Relationship Id="rId138" Type="http://schemas.openxmlformats.org/officeDocument/2006/relationships/slide" Target="slides/slide135.xml"/><Relationship Id="rId137" Type="http://schemas.openxmlformats.org/officeDocument/2006/relationships/slide" Target="slides/slide134.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0.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image" Target="../media/image1.png"/><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685800"/>
            <a:ext cx="7349400" cy="1927800"/>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2670300"/>
            <a:ext cx="7349400" cy="1104300"/>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7" name="图片 6" descr="15"/>
          <p:cNvPicPr>
            <a:picLocks noChangeAspect="1"/>
          </p:cNvPicPr>
          <p:nvPr userDrawn="1"/>
        </p:nvPicPr>
        <p:blipFill>
          <a:blip r:embed="rId7"/>
          <a:stretch>
            <a:fillRect/>
          </a:stretch>
        </p:blipFill>
        <p:spPr>
          <a:xfrm>
            <a:off x="1920669" y="4266248"/>
            <a:ext cx="5297903" cy="35575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704020202090204" pitchFamily="34" charset="0"/>
                <a:ea typeface="微软雅黑" panose="020B0703020204020201"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0" y="1117800"/>
            <a:ext cx="8226900" cy="35694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70402020209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704020202090204" pitchFamily="34" charset="0"/>
                <a:ea typeface="微软雅黑" panose="020B0703020204020201"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70402020209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704020202090204" pitchFamily="34" charset="0"/>
                <a:ea typeface="微软雅黑" panose="020B0703020204020201"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70402020209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704020202090204" pitchFamily="34" charset="0"/>
                <a:ea typeface="微软雅黑" panose="020B0703020204020201"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704020202090204" pitchFamily="34" charset="0"/>
                <a:ea typeface="微软雅黑" panose="020B0703020204020201"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70402020209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704020202090204" pitchFamily="34" charset="0"/>
                <a:ea typeface="微软雅黑" panose="020B0703020204020201" charset="-122"/>
                <a:cs typeface="+mn-cs"/>
                <a:sym typeface="+mn-ea"/>
              </a:defRPr>
            </a:lvl5pPr>
            <a:lvl6pPr marL="17145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2886300"/>
            <a:ext cx="5826600" cy="575100"/>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3461400"/>
            <a:ext cx="5826600" cy="65070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704020202090204" pitchFamily="34" charset="0"/>
                <a:ea typeface="微软雅黑" panose="020B0703020204020201"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704020202090204" pitchFamily="34" charset="0"/>
                <a:ea typeface="微软雅黑" panose="020B0703020204020201"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0" y="1125900"/>
            <a:ext cx="3882600" cy="35613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70402020209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704020202090204" pitchFamily="34" charset="0"/>
                <a:ea typeface="微软雅黑" panose="020B0703020204020201"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70402020209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704020202090204" pitchFamily="34" charset="0"/>
                <a:ea typeface="微软雅黑" panose="020B0703020204020201"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70402020209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704020202090204" pitchFamily="34" charset="0"/>
                <a:ea typeface="微软雅黑" panose="020B0703020204020201"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704020202090204" pitchFamily="34" charset="0"/>
                <a:ea typeface="微软雅黑" panose="020B0703020204020201"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70402020209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704020202090204" pitchFamily="34" charset="0"/>
                <a:ea typeface="微软雅黑" panose="020B07030202040202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808700" y="1125900"/>
            <a:ext cx="3882600" cy="3561300"/>
          </a:xfrm>
        </p:spPr>
        <p:txBody>
          <a:bodyPr lIns="90000" tIns="46800" rIns="90000" bIns="46800">
            <a:normAutofit/>
          </a:bodyPr>
          <a:lstStyle>
            <a:lvl1pPr marL="171450" indent="-171450" eaLnBrk="1" fontAlgn="auto" latinLnBrk="0" hangingPunct="1">
              <a:lnSpc>
                <a:spcPct val="130000"/>
              </a:lnSpc>
              <a:spcAft>
                <a:spcPts val="600"/>
              </a:spcAft>
              <a:buFont typeface="Arial" panose="020B0704020202090204" pitchFamily="34" charset="0"/>
              <a:buChar char="●"/>
              <a:defRPr sz="1200" u="none" strike="noStrike" kern="1200" cap="none" spc="150" normalizeH="0" baseline="0">
                <a:solidFill>
                  <a:schemeClr val="tx1">
                    <a:lumMod val="65000"/>
                    <a:lumOff val="35000"/>
                  </a:schemeClr>
                </a:solidFill>
                <a:latin typeface="Arial" panose="020B0704020202090204" pitchFamily="34" charset="0"/>
                <a:ea typeface="微软雅黑" panose="020B0703020204020201" charset="-122"/>
              </a:defRPr>
            </a:lvl1pPr>
            <a:lvl2pPr marL="514350" indent="-171450" defTabSz="914400" eaLnBrk="1" fontAlgn="auto" latinLnBrk="0" hangingPunct="1">
              <a:lnSpc>
                <a:spcPct val="120000"/>
              </a:lnSpc>
              <a:buFont typeface="Arial" panose="020B070402020209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704020202090204" pitchFamily="34" charset="0"/>
                <a:ea typeface="微软雅黑" panose="020B0703020204020201" charset="-122"/>
              </a:defRPr>
            </a:lvl2pPr>
            <a:lvl3pPr marL="857250" indent="-171450" eaLnBrk="1" fontAlgn="auto" latinLnBrk="0" hangingPunct="1">
              <a:lnSpc>
                <a:spcPct val="120000"/>
              </a:lnSpc>
              <a:buFont typeface="Arial" panose="020B0704020202090204" pitchFamily="34" charset="0"/>
              <a:buChar char="●"/>
              <a:defRPr sz="1200" u="none" strike="noStrike" kern="1200" cap="none" spc="150" normalizeH="0" baseline="0">
                <a:solidFill>
                  <a:schemeClr val="tx1">
                    <a:lumMod val="65000"/>
                    <a:lumOff val="35000"/>
                  </a:schemeClr>
                </a:solidFill>
                <a:latin typeface="Arial" panose="020B0704020202090204" pitchFamily="34" charset="0"/>
                <a:ea typeface="微软雅黑" panose="020B0703020204020201"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704020202090204" pitchFamily="34" charset="0"/>
                <a:ea typeface="微软雅黑" panose="020B0703020204020201"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70402020209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704020202090204" pitchFamily="34" charset="0"/>
                <a:ea typeface="微软雅黑" panose="020B0703020204020201"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0" y="1071900"/>
            <a:ext cx="4006800" cy="286200"/>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704020202090204" pitchFamily="34" charset="0"/>
                <a:ea typeface="微软雅黑" panose="020B0703020204020201"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70402020209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704020202090204" pitchFamily="34" charset="0"/>
                <a:ea typeface="微软雅黑" panose="020B0703020204020201"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70402020209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704020202090204" pitchFamily="34" charset="0"/>
                <a:ea typeface="微软雅黑" panose="020B0703020204020201"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70402020209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704020202090204" pitchFamily="34" charset="0"/>
                <a:ea typeface="微软雅黑" panose="020B0703020204020201"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704020202090204" pitchFamily="34" charset="0"/>
                <a:ea typeface="微软雅黑" panose="020B0703020204020201"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70402020209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704020202090204" pitchFamily="34" charset="0"/>
                <a:ea typeface="微软雅黑" panose="020B07030202040202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066297"/>
            <a:ext cx="4006800" cy="2862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70402020209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704020202090204" pitchFamily="34" charset="0"/>
                <a:ea typeface="微软雅黑" panose="020B0703020204020201"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70402020209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704020202090204" pitchFamily="34" charset="0"/>
                <a:ea typeface="微软雅黑" panose="020B0703020204020201"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70402020209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704020202090204" pitchFamily="34" charset="0"/>
                <a:ea typeface="微软雅黑" panose="020B0703020204020201"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70402020209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704020202090204" pitchFamily="34" charset="0"/>
                <a:ea typeface="微软雅黑" panose="020B0703020204020201"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704020202090204" pitchFamily="34" charset="0"/>
                <a:ea typeface="微软雅黑" panose="020B0703020204020201"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70402020209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704020202090204" pitchFamily="34" charset="0"/>
                <a:ea typeface="微软雅黑" panose="020B07030202040202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704020202090204" pitchFamily="34" charset="0"/>
                <a:ea typeface="微软雅黑" panose="020B0703020204020201"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166400"/>
            <a:ext cx="3924808"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70402020209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704020202090204" pitchFamily="34" charset="0"/>
                <a:ea typeface="微软雅黑" panose="020B0703020204020201"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70402020209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70402020209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70402020209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70402020209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762801" y="1166400"/>
            <a:ext cx="3920400"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70402020209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704020202090204" pitchFamily="34" charset="0"/>
                <a:ea typeface="微软雅黑" panose="020B0703020204020201" charset="-122"/>
                <a:cs typeface="+mn-cs"/>
                <a:sym typeface="+mn-ea"/>
              </a:defRPr>
            </a:lvl1pPr>
            <a:lvl2pPr marL="342900" indent="0" defTabSz="914400" eaLnBrk="1" fontAlgn="auto" latinLnBrk="0" hangingPunct="1">
              <a:buFont typeface="Arial" panose="020B070402020209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704020202090204" pitchFamily="34" charset="0"/>
                <a:ea typeface="微软雅黑" panose="020B0703020204020201" charset="-122"/>
              </a:defRPr>
            </a:lvl2pPr>
            <a:lvl3pPr eaLnBrk="1" fontAlgn="auto" latinLnBrk="0" hangingPunct="1">
              <a:buFont typeface="Arial" panose="020B0704020202090204" pitchFamily="34" charset="0"/>
              <a:buChar char="●"/>
              <a:defRPr u="none" strike="noStrike" kern="1200" cap="none" spc="150" normalizeH="0">
                <a:solidFill>
                  <a:schemeClr val="tx1">
                    <a:lumMod val="65000"/>
                    <a:lumOff val="35000"/>
                  </a:schemeClr>
                </a:solidFill>
                <a:uFillTx/>
                <a:latin typeface="Arial" panose="020B0704020202090204" pitchFamily="34" charset="0"/>
                <a:ea typeface="微软雅黑" panose="020B0703020204020201" charset="-122"/>
              </a:defRPr>
            </a:lvl3pPr>
            <a:lvl4pPr eaLnBrk="1" fontAlgn="auto" latinLnBrk="0" hangingPunct="1">
              <a:defRPr u="none" strike="noStrike" kern="1200" cap="none" spc="150" normalizeH="0">
                <a:solidFill>
                  <a:schemeClr val="tx1">
                    <a:lumMod val="65000"/>
                    <a:lumOff val="35000"/>
                  </a:schemeClr>
                </a:solidFill>
                <a:uFillTx/>
                <a:latin typeface="Arial" panose="020B0704020202090204" pitchFamily="34" charset="0"/>
                <a:ea typeface="微软雅黑" panose="020B0703020204020201" charset="-122"/>
              </a:defRPr>
            </a:lvl4pPr>
            <a:lvl5pPr eaLnBrk="1" fontAlgn="auto" latinLnBrk="0" hangingPunct="1">
              <a:defRPr u="none" strike="noStrike" kern="1200" cap="none" spc="150" normalizeH="0">
                <a:solidFill>
                  <a:schemeClr val="tx1">
                    <a:lumMod val="65000"/>
                    <a:lumOff val="35000"/>
                  </a:schemeClr>
                </a:solidFill>
                <a:uFillTx/>
                <a:latin typeface="Arial" panose="020B0704020202090204" pitchFamily="34" charset="0"/>
                <a:ea typeface="微软雅黑" panose="020B0703020204020201"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580500"/>
            <a:ext cx="8229601" cy="4112100"/>
          </a:xfrm>
        </p:spPr>
        <p:txBody>
          <a:bodyPr/>
          <a:lstStyle>
            <a:lvl1pPr marL="171450" indent="-171450" eaLnBrk="1" fontAlgn="auto" latinLnBrk="0" hangingPunct="1">
              <a:lnSpc>
                <a:spcPct val="130000"/>
              </a:lnSpc>
              <a:buFont typeface="Arial" panose="020B070402020209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70402020209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70402020209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70402020209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1863000"/>
            <a:ext cx="7349400" cy="7641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704020202090204" pitchFamily="34" charset="0"/>
                <a:ea typeface="微软雅黑" panose="020B0703020204020201"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00" y="2670300"/>
            <a:ext cx="7349400" cy="353700"/>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6" Type="http://schemas.openxmlformats.org/officeDocument/2006/relationships/theme" Target="../theme/theme2.xml"/><Relationship Id="rId15" Type="http://schemas.openxmlformats.org/officeDocument/2006/relationships/tags" Target="../tags/tag54.xml"/><Relationship Id="rId14" Type="http://schemas.openxmlformats.org/officeDocument/2006/relationships/tags" Target="../tags/tag53.xml"/><Relationship Id="rId13" Type="http://schemas.openxmlformats.org/officeDocument/2006/relationships/tags" Target="../tags/tag52.xml"/><Relationship Id="rId12" Type="http://schemas.openxmlformats.org/officeDocument/2006/relationships/tags" Target="../tags/tag51.xml"/><Relationship Id="rId11" Type="http://schemas.openxmlformats.org/officeDocument/2006/relationships/tags" Target="../tags/tag50.xml"/><Relationship Id="rId10" Type="http://schemas.openxmlformats.org/officeDocument/2006/relationships/tags" Target="../tags/tag49.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635" y="-12700"/>
            <a:ext cx="9143365" cy="444500"/>
          </a:xfrm>
          <a:prstGeom prst="rect">
            <a:avLst/>
          </a:prstGeom>
          <a:solidFill>
            <a:srgbClr val="C00000"/>
          </a:solidFill>
          <a:ln>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矩形 2"/>
          <p:cNvSpPr/>
          <p:nvPr userDrawn="1"/>
        </p:nvSpPr>
        <p:spPr>
          <a:xfrm>
            <a:off x="635" y="4996815"/>
            <a:ext cx="9143365" cy="146685"/>
          </a:xfrm>
          <a:prstGeom prst="rect">
            <a:avLst/>
          </a:prstGeom>
          <a:solidFill>
            <a:srgbClr val="C00000"/>
          </a:solidFill>
          <a:ln>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7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0"/>
            </p:custDataLst>
          </p:nvPr>
        </p:nvSpPr>
        <p:spPr>
          <a:xfrm>
            <a:off x="456300" y="456300"/>
            <a:ext cx="8226900" cy="5292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1"/>
            </p:custDataLst>
          </p:nvPr>
        </p:nvSpPr>
        <p:spPr>
          <a:xfrm>
            <a:off x="456300" y="1117800"/>
            <a:ext cx="8226900" cy="35694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704020202090204" pitchFamily="34" charset="0"/>
                <a:ea typeface="微软雅黑" panose="020B07030202040202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704020202090204" pitchFamily="34" charset="0"/>
                <a:ea typeface="微软雅黑" panose="020B0703020204020201" charset="-122"/>
              </a:defRPr>
            </a:lvl1pPr>
          </a:lstStyle>
          <a:p>
            <a:endParaRPr lang="zh-CN" altLang="en-US" dirty="0"/>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704020202090204" pitchFamily="34" charset="0"/>
                <a:ea typeface="微软雅黑" panose="020B0703020204020201" charset="-122"/>
              </a:defRPr>
            </a:lvl1pPr>
          </a:lstStyle>
          <a:p>
            <a:fld id="{49AE70B2-8BF9-45C0-BB95-33D1B9D3A854}" type="slidenum">
              <a:rPr lang="zh-CN" altLang="en-US" smtClean="0"/>
            </a:fld>
            <a:endParaRPr lang="zh-CN" altLang="en-US" dirty="0"/>
          </a:p>
        </p:txBody>
      </p:sp>
    </p:spTree>
    <p:custDataLst>
      <p:tags r:id="rId15"/>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704020202090204" pitchFamily="34" charset="0"/>
          <a:ea typeface="微软雅黑" panose="020B0703020204020201"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704020202090204" pitchFamily="34" charset="0"/>
        <a:buChar char="●"/>
        <a:defRPr sz="1350" u="none" strike="noStrike" kern="1200" cap="none" spc="150" normalizeH="0" baseline="0">
          <a:solidFill>
            <a:schemeClr val="tx1">
              <a:lumMod val="65000"/>
              <a:lumOff val="35000"/>
            </a:schemeClr>
          </a:solidFill>
          <a:uFillTx/>
          <a:latin typeface="Arial" panose="020B0704020202090204" pitchFamily="34" charset="0"/>
          <a:ea typeface="微软雅黑" panose="020B0703020204020201" charset="-122"/>
          <a:cs typeface="+mn-cs"/>
        </a:defRPr>
      </a:lvl1pPr>
      <a:lvl2pPr marL="514350" indent="-171450" algn="l" defTabSz="685800" rtl="0" eaLnBrk="1" fontAlgn="auto" latinLnBrk="0" hangingPunct="1">
        <a:lnSpc>
          <a:spcPct val="120000"/>
        </a:lnSpc>
        <a:spcBef>
          <a:spcPts val="0"/>
        </a:spcBef>
        <a:spcAft>
          <a:spcPts val="600"/>
        </a:spcAft>
        <a:buFont typeface="Arial" panose="020B070402020209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704020202090204" pitchFamily="34" charset="0"/>
          <a:ea typeface="微软雅黑" panose="020B0703020204020201" charset="-122"/>
          <a:cs typeface="+mn-cs"/>
        </a:defRPr>
      </a:lvl2pPr>
      <a:lvl3pPr marL="857250" indent="-171450" algn="l" defTabSz="685800" rtl="0" eaLnBrk="1" fontAlgn="auto" latinLnBrk="0" hangingPunct="1">
        <a:lnSpc>
          <a:spcPct val="120000"/>
        </a:lnSpc>
        <a:spcBef>
          <a:spcPts val="0"/>
        </a:spcBef>
        <a:spcAft>
          <a:spcPts val="600"/>
        </a:spcAft>
        <a:buFont typeface="Arial" panose="020B0704020202090204" pitchFamily="34" charset="0"/>
        <a:buChar char="●"/>
        <a:defRPr sz="1200" u="none" strike="noStrike" kern="1200" cap="none" spc="150" normalizeH="0" baseline="0">
          <a:solidFill>
            <a:schemeClr val="tx1">
              <a:lumMod val="65000"/>
              <a:lumOff val="35000"/>
            </a:schemeClr>
          </a:solidFill>
          <a:uFillTx/>
          <a:latin typeface="Arial" panose="020B0704020202090204" pitchFamily="34" charset="0"/>
          <a:ea typeface="微软雅黑" panose="020B0703020204020201"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704020202090204" pitchFamily="34" charset="0"/>
          <a:ea typeface="微软雅黑" panose="020B0703020204020201" charset="-122"/>
          <a:cs typeface="+mn-cs"/>
        </a:defRPr>
      </a:lvl4pPr>
      <a:lvl5pPr marL="1543050" indent="-171450" algn="l" defTabSz="685800" rtl="0" eaLnBrk="1" fontAlgn="auto" latinLnBrk="0" hangingPunct="1">
        <a:lnSpc>
          <a:spcPct val="120000"/>
        </a:lnSpc>
        <a:spcBef>
          <a:spcPts val="0"/>
        </a:spcBef>
        <a:spcAft>
          <a:spcPts val="300"/>
        </a:spcAft>
        <a:buFont typeface="Arial" panose="020B0704020202090204" pitchFamily="34" charset="0"/>
        <a:buChar char="•"/>
        <a:defRPr sz="1050" u="none" strike="noStrike" kern="1200" cap="none" spc="150" normalizeH="0" baseline="0">
          <a:solidFill>
            <a:schemeClr val="tx1">
              <a:lumMod val="65000"/>
              <a:lumOff val="35000"/>
            </a:schemeClr>
          </a:solidFill>
          <a:uFillTx/>
          <a:latin typeface="Arial" panose="020B0704020202090204" pitchFamily="34" charset="0"/>
          <a:ea typeface="微软雅黑" panose="020B0703020204020201" charset="-122"/>
          <a:cs typeface="+mn-cs"/>
        </a:defRPr>
      </a:lvl5pPr>
      <a:lvl6pPr marL="1885950" indent="-171450" algn="l" defTabSz="685800" rtl="0" eaLnBrk="1" latinLnBrk="0" hangingPunct="1">
        <a:lnSpc>
          <a:spcPct val="90000"/>
        </a:lnSpc>
        <a:spcBef>
          <a:spcPts val="375"/>
        </a:spcBef>
        <a:buFont typeface="Arial" panose="020B070402020209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70402020209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70402020209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70402020209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8.png"/><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image" Target="../media/image6.png"/></Relationships>
</file>

<file path=ppt/slides/_rels/slide10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42.png"/><Relationship Id="rId3" Type="http://schemas.openxmlformats.org/officeDocument/2006/relationships/image" Target="../media/image141.png"/><Relationship Id="rId2" Type="http://schemas.openxmlformats.org/officeDocument/2006/relationships/image" Target="../media/image140.jpeg"/><Relationship Id="rId1" Type="http://schemas.openxmlformats.org/officeDocument/2006/relationships/image" Target="../media/image139.jpeg"/></Relationships>
</file>

<file path=ppt/slides/_rels/slide10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image" Target="../media/image70.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4.png"/></Relationships>
</file>

<file path=ppt/slides/_rels/slide10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48.png"/><Relationship Id="rId5" Type="http://schemas.openxmlformats.org/officeDocument/2006/relationships/image" Target="../media/image147.jpeg"/><Relationship Id="rId4" Type="http://schemas.openxmlformats.org/officeDocument/2006/relationships/image" Target="../media/image146.png"/><Relationship Id="rId3" Type="http://schemas.openxmlformats.org/officeDocument/2006/relationships/image" Target="../media/image145.jpeg"/><Relationship Id="rId2" Type="http://schemas.openxmlformats.org/officeDocument/2006/relationships/image" Target="../media/image144.png"/><Relationship Id="rId1" Type="http://schemas.openxmlformats.org/officeDocument/2006/relationships/image" Target="../media/image143.jpeg"/></Relationships>
</file>

<file path=ppt/slides/_rels/slide10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4.png"/><Relationship Id="rId2" Type="http://schemas.openxmlformats.org/officeDocument/2006/relationships/image" Target="../media/image47.png"/><Relationship Id="rId1" Type="http://schemas.openxmlformats.org/officeDocument/2006/relationships/image" Target="../media/image46.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3.png"/></Relationships>
</file>

<file path=ppt/slides/_rels/slide110.xml.rels><?xml version="1.0" encoding="UTF-8" standalone="yes"?>
<Relationships xmlns="http://schemas.openxmlformats.org/package/2006/relationships"><Relationship Id="rId9" Type="http://schemas.openxmlformats.org/officeDocument/2006/relationships/image" Target="../media/image157.png"/><Relationship Id="rId8" Type="http://schemas.openxmlformats.org/officeDocument/2006/relationships/image" Target="../media/image156.png"/><Relationship Id="rId7" Type="http://schemas.openxmlformats.org/officeDocument/2006/relationships/image" Target="../media/image155.png"/><Relationship Id="rId6" Type="http://schemas.openxmlformats.org/officeDocument/2006/relationships/image" Target="../media/image154.png"/><Relationship Id="rId5" Type="http://schemas.openxmlformats.org/officeDocument/2006/relationships/image" Target="../media/image153.png"/><Relationship Id="rId4" Type="http://schemas.openxmlformats.org/officeDocument/2006/relationships/image" Target="../media/image152.png"/><Relationship Id="rId3" Type="http://schemas.openxmlformats.org/officeDocument/2006/relationships/image" Target="../media/image151.png"/><Relationship Id="rId2" Type="http://schemas.openxmlformats.org/officeDocument/2006/relationships/image" Target="../media/image150.png"/><Relationship Id="rId12" Type="http://schemas.openxmlformats.org/officeDocument/2006/relationships/slideLayout" Target="../slideLayouts/slideLayout1.xml"/><Relationship Id="rId11" Type="http://schemas.openxmlformats.org/officeDocument/2006/relationships/image" Target="../media/image159.png"/><Relationship Id="rId10" Type="http://schemas.openxmlformats.org/officeDocument/2006/relationships/image" Target="../media/image158.png"/><Relationship Id="rId1" Type="http://schemas.openxmlformats.org/officeDocument/2006/relationships/image" Target="../media/image149.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62.png"/><Relationship Id="rId2" Type="http://schemas.openxmlformats.org/officeDocument/2006/relationships/image" Target="../media/image161.jpeg"/><Relationship Id="rId1" Type="http://schemas.openxmlformats.org/officeDocument/2006/relationships/image" Target="../media/image160.png"/></Relationships>
</file>

<file path=ppt/slides/_rels/slide1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64.png"/><Relationship Id="rId1" Type="http://schemas.openxmlformats.org/officeDocument/2006/relationships/image" Target="../media/image163.png"/></Relationships>
</file>

<file path=ppt/slides/_rels/slide1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9.png"/><Relationship Id="rId2" Type="http://schemas.openxmlformats.org/officeDocument/2006/relationships/image" Target="../media/image60.png"/><Relationship Id="rId1" Type="http://schemas.openxmlformats.org/officeDocument/2006/relationships/image" Target="../media/image61.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69.png"/><Relationship Id="rId3" Type="http://schemas.openxmlformats.org/officeDocument/2006/relationships/image" Target="../media/image167.png"/><Relationship Id="rId2" Type="http://schemas.openxmlformats.org/officeDocument/2006/relationships/image" Target="../media/image166.png"/><Relationship Id="rId1" Type="http://schemas.openxmlformats.org/officeDocument/2006/relationships/image" Target="../media/image165.png"/></Relationships>
</file>

<file path=ppt/slides/_rels/slide1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70.jpeg"/><Relationship Id="rId2" Type="http://schemas.openxmlformats.org/officeDocument/2006/relationships/image" Target="../media/image169.png"/><Relationship Id="rId1" Type="http://schemas.openxmlformats.org/officeDocument/2006/relationships/image" Target="../media/image168.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5.png"/><Relationship Id="rId1" Type="http://schemas.openxmlformats.org/officeDocument/2006/relationships/image" Target="../media/image24.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72.png"/><Relationship Id="rId3" Type="http://schemas.openxmlformats.org/officeDocument/2006/relationships/image" Target="../media/image109.png"/><Relationship Id="rId2" Type="http://schemas.openxmlformats.org/officeDocument/2006/relationships/image" Target="../media/image171.png"/><Relationship Id="rId1" Type="http://schemas.openxmlformats.org/officeDocument/2006/relationships/image" Target="../media/image108.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5.png"/><Relationship Id="rId1" Type="http://schemas.openxmlformats.org/officeDocument/2006/relationships/tags" Target="../tags/tag5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76.png"/><Relationship Id="rId6" Type="http://schemas.openxmlformats.org/officeDocument/2006/relationships/image" Target="../media/image44.png"/><Relationship Id="rId5" Type="http://schemas.openxmlformats.org/officeDocument/2006/relationships/image" Target="../media/image175.png"/><Relationship Id="rId4" Type="http://schemas.openxmlformats.org/officeDocument/2006/relationships/image" Target="../media/image174.png"/><Relationship Id="rId3" Type="http://schemas.openxmlformats.org/officeDocument/2006/relationships/image" Target="../media/image46.png"/><Relationship Id="rId2" Type="http://schemas.openxmlformats.org/officeDocument/2006/relationships/image" Target="../media/image173.png"/><Relationship Id="rId1" Type="http://schemas.openxmlformats.org/officeDocument/2006/relationships/image" Target="../media/image47.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7.png"/><Relationship Id="rId1" Type="http://schemas.openxmlformats.org/officeDocument/2006/relationships/image" Target="../media/image26.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79.png"/><Relationship Id="rId2" Type="http://schemas.openxmlformats.org/officeDocument/2006/relationships/image" Target="../media/image178.png"/><Relationship Id="rId1" Type="http://schemas.openxmlformats.org/officeDocument/2006/relationships/image" Target="../media/image177.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0.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82.png"/><Relationship Id="rId1" Type="http://schemas.openxmlformats.org/officeDocument/2006/relationships/image" Target="../media/image181.png"/></Relationships>
</file>

<file path=ppt/slides/_rels/slide1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3.png"/></Relationships>
</file>

<file path=ppt/slides/_rels/slide13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image" Target="../media/image8.png"/></Relationships>
</file>

<file path=ppt/slides/_rels/slide13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85.png"/><Relationship Id="rId1" Type="http://schemas.openxmlformats.org/officeDocument/2006/relationships/image" Target="../media/image184.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9.png"/><Relationship Id="rId1"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1.png"/><Relationship Id="rId1"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5.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6.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jpe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3.png"/><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image" Target="../media/image40.png"/></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9.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1.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image" Target="../media/image5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image" Target="../media/image56.pn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image" Target="../media/image59.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48.png"/><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47.png"/><Relationship Id="rId3" Type="http://schemas.openxmlformats.org/officeDocument/2006/relationships/image" Target="../media/image46.png"/><Relationship Id="rId2" Type="http://schemas.openxmlformats.org/officeDocument/2006/relationships/image" Target="../media/image63.png"/><Relationship Id="rId1"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image" Target="../media/image66.png"/></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image" Target="../media/image2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2.jpeg"/><Relationship Id="rId1" Type="http://schemas.openxmlformats.org/officeDocument/2006/relationships/image" Target="../media/image71.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4.png"/><Relationship Id="rId1" Type="http://schemas.openxmlformats.org/officeDocument/2006/relationships/image" Target="../media/image7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image" Target="../media/image7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image" Target="../media/image80.png"/></Relationships>
</file>

<file path=ppt/slides/_rels/slide6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5.png"/><Relationship Id="rId2" Type="http://schemas.openxmlformats.org/officeDocument/2006/relationships/image" Target="../media/image84.jpeg"/><Relationship Id="rId1" Type="http://schemas.openxmlformats.org/officeDocument/2006/relationships/image" Target="../media/image83.png"/></Relationships>
</file>

<file path=ppt/slides/_rels/slide6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89.jpeg"/><Relationship Id="rId3" Type="http://schemas.openxmlformats.org/officeDocument/2006/relationships/image" Target="../media/image88.jpeg"/><Relationship Id="rId2" Type="http://schemas.openxmlformats.org/officeDocument/2006/relationships/image" Target="../media/image87.png"/><Relationship Id="rId1" Type="http://schemas.openxmlformats.org/officeDocument/2006/relationships/image" Target="../media/image86.pn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0.pn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1.png"/></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3.jpeg"/><Relationship Id="rId1" Type="http://schemas.openxmlformats.org/officeDocument/2006/relationships/image" Target="../media/image9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7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97.png"/><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image" Target="../media/image94.png"/></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8.png"/></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0.jpeg"/><Relationship Id="rId1" Type="http://schemas.openxmlformats.org/officeDocument/2006/relationships/image" Target="../media/image99.png"/></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1.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3.png"/><Relationship Id="rId1" Type="http://schemas.openxmlformats.org/officeDocument/2006/relationships/image" Target="../media/image102.jpeg"/></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4.png"/></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5.png"/><Relationship Id="rId1" Type="http://schemas.openxmlformats.org/officeDocument/2006/relationships/tags" Target="../tags/tag56.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2.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9.jpeg"/><Relationship Id="rId1" Type="http://schemas.openxmlformats.org/officeDocument/2006/relationships/image" Target="../media/image18.png"/></Relationships>
</file>

<file path=ppt/slides/_rels/slide8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7.png"/><Relationship Id="rId2" Type="http://schemas.openxmlformats.org/officeDocument/2006/relationships/image" Target="../media/image107.png"/><Relationship Id="rId1" Type="http://schemas.openxmlformats.org/officeDocument/2006/relationships/image" Target="../media/image106.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11.png"/><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image" Target="../media/image108.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2.jpeg"/></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3.png"/></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4.jpeg"/></Relationships>
</file>

<file path=ppt/slides/_rels/slide8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21.png"/><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image" Target="../media/image115.jpeg"/></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2.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3.png"/></Relationships>
</file>

<file path=ppt/slides/_rels/slide91.xml.rels><?xml version="1.0" encoding="UTF-8" standalone="yes"?>
<Relationships xmlns="http://schemas.openxmlformats.org/package/2006/relationships"><Relationship Id="rId9" Type="http://schemas.openxmlformats.org/officeDocument/2006/relationships/image" Target="../media/image132.png"/><Relationship Id="rId8" Type="http://schemas.openxmlformats.org/officeDocument/2006/relationships/image" Target="../media/image131.png"/><Relationship Id="rId7" Type="http://schemas.openxmlformats.org/officeDocument/2006/relationships/image" Target="../media/image130.png"/><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 Id="rId3" Type="http://schemas.openxmlformats.org/officeDocument/2006/relationships/image" Target="../media/image126.png"/><Relationship Id="rId2" Type="http://schemas.openxmlformats.org/officeDocument/2006/relationships/image" Target="../media/image125.png"/><Relationship Id="rId10" Type="http://schemas.openxmlformats.org/officeDocument/2006/relationships/slideLayout" Target="../slideLayouts/slideLayout1.xml"/><Relationship Id="rId1" Type="http://schemas.openxmlformats.org/officeDocument/2006/relationships/image" Target="../media/image124.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image" Target="../media/image133.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image" Target="../media/image61.png"/></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6.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8.png"/><Relationship Id="rId1" Type="http://schemas.openxmlformats.org/officeDocument/2006/relationships/image" Target="../media/image1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p:nvPr/>
        </p:nvSpPr>
        <p:spPr>
          <a:xfrm>
            <a:off x="455776" y="915855"/>
            <a:ext cx="8241030" cy="2859404"/>
          </a:xfrm>
          <a:prstGeom prst="rect">
            <a:avLst/>
          </a:prstGeom>
          <a:noFill/>
          <a:ln w="0" cap="flat">
            <a:noFill/>
            <a:prstDash val="solid"/>
            <a:miter lim="0"/>
          </a:ln>
        </p:spPr>
        <p:txBody>
          <a:bodyPr vert="horz" wrap="square" lIns="0" tIns="0" rIns="0" bIns="0"/>
          <a:lstStyle/>
          <a:p>
            <a:pPr indent="0" algn="ctr" rtl="0" eaLnBrk="0" fontAlgn="auto">
              <a:lnSpc>
                <a:spcPct val="150000"/>
              </a:lnSpc>
              <a:spcBef>
                <a:spcPts val="0"/>
              </a:spcBef>
            </a:pPr>
            <a:r>
              <a:rPr sz="3200" b="1" kern="0" spc="0" dirty="0">
                <a:solidFill>
                  <a:srgbClr val="0070C0">
                    <a:alpha val="100000"/>
                  </a:srgbClr>
                </a:solidFill>
                <a:effectLst/>
                <a:latin typeface="汉仪雅酷黑 95W" panose="020B0A04020202020204" charset="-122"/>
                <a:ea typeface="汉仪雅酷黑 95W" panose="020B0A04020202020204" charset="-122"/>
                <a:cs typeface="汉仪雅酷黑 95W" panose="020B0A04020202020204" charset="-122"/>
              </a:rPr>
              <a:t>GB</a:t>
            </a:r>
            <a:r>
              <a:rPr sz="3200" b="1" kern="0" spc="-680" dirty="0">
                <a:solidFill>
                  <a:srgbClr val="0070C0">
                    <a:alpha val="100000"/>
                  </a:srgbClr>
                </a:solidFill>
                <a:effectLst/>
                <a:latin typeface="汉仪雅酷黑 95W" panose="020B0A04020202020204" charset="-122"/>
                <a:ea typeface="汉仪雅酷黑 95W" panose="020B0A04020202020204" charset="-122"/>
                <a:cs typeface="汉仪雅酷黑 95W" panose="020B0A04020202020204" charset="-122"/>
              </a:rPr>
              <a:t> </a:t>
            </a:r>
            <a:r>
              <a:rPr sz="3200" b="1" kern="0" spc="130" dirty="0">
                <a:solidFill>
                  <a:srgbClr val="0070C0">
                    <a:alpha val="100000"/>
                  </a:srgbClr>
                </a:solidFill>
                <a:effectLst/>
                <a:latin typeface="汉仪雅酷黑 95W" panose="020B0A04020202020204" charset="-122"/>
                <a:ea typeface="汉仪雅酷黑 95W" panose="020B0A04020202020204" charset="-122"/>
                <a:cs typeface="汉仪雅酷黑 95W" panose="020B0A04020202020204" charset="-122"/>
              </a:rPr>
              <a:t>45673-2025</a:t>
            </a:r>
            <a:endParaRPr sz="3200" b="1" dirty="0">
              <a:effectLst/>
              <a:latin typeface="汉仪雅酷黑 95W" panose="020B0A04020202020204" charset="-122"/>
              <a:ea typeface="汉仪雅酷黑 95W" panose="020B0A04020202020204" charset="-122"/>
              <a:cs typeface="汉仪雅酷黑 95W" panose="020B0A04020202020204" charset="-122"/>
            </a:endParaRPr>
          </a:p>
          <a:p>
            <a:pPr indent="0" algn="ctr" rtl="0" eaLnBrk="0" fontAlgn="auto">
              <a:lnSpc>
                <a:spcPct val="150000"/>
              </a:lnSpc>
              <a:spcBef>
                <a:spcPts val="0"/>
              </a:spcBef>
            </a:pPr>
            <a:r>
              <a:rPr sz="3200" b="1" kern="0" spc="-70" dirty="0">
                <a:solidFill>
                  <a:srgbClr val="C00000">
                    <a:alpha val="100000"/>
                  </a:srgbClr>
                </a:solidFill>
                <a:effectLst/>
                <a:latin typeface="汉仪雅酷黑 95W" panose="020B0A04020202020204" charset="-122"/>
                <a:ea typeface="汉仪雅酷黑 95W" panose="020B0A04020202020204" charset="-122"/>
                <a:cs typeface="汉仪雅酷黑 95W" panose="020B0A04020202020204" charset="-122"/>
              </a:rPr>
              <a:t>《危险化学品企业安全生产标准化通</a:t>
            </a:r>
            <a:r>
              <a:rPr sz="3200" b="1" kern="0" spc="-80" dirty="0">
                <a:solidFill>
                  <a:srgbClr val="C00000">
                    <a:alpha val="100000"/>
                  </a:srgbClr>
                </a:solidFill>
                <a:effectLst/>
                <a:latin typeface="汉仪雅酷黑 95W" panose="020B0A04020202020204" charset="-122"/>
                <a:ea typeface="汉仪雅酷黑 95W" panose="020B0A04020202020204" charset="-122"/>
                <a:cs typeface="汉仪雅酷黑 95W" panose="020B0A04020202020204" charset="-122"/>
              </a:rPr>
              <a:t>用规范》</a:t>
            </a:r>
            <a:r>
              <a:rPr sz="4400" b="1" kern="0" spc="-20" dirty="0">
                <a:ln w="6600">
                  <a:solidFill>
                    <a:schemeClr val="accent2"/>
                  </a:solidFill>
                  <a:prstDash val="solid"/>
                </a:ln>
                <a:solidFill>
                  <a:srgbClr val="FFFF00"/>
                </a:solidFill>
                <a:effectLst>
                  <a:outerShdw dist="38100" dir="2700000" algn="tl" rotWithShape="0">
                    <a:schemeClr val="accent2"/>
                  </a:outerShdw>
                </a:effectLst>
                <a:latin typeface="汉仪雅酷黑 95W" panose="020B0A04020202020204" charset="-122"/>
                <a:ea typeface="汉仪雅酷黑 95W" panose="020B0A04020202020204" charset="-122"/>
                <a:cs typeface="汉仪雅酷黑 95W" panose="020B0A04020202020204" charset="-122"/>
              </a:rPr>
              <a:t>解 </a:t>
            </a:r>
            <a:r>
              <a:rPr lang="en-US" sz="4400" b="1" kern="0" spc="-20" dirty="0">
                <a:ln w="6600">
                  <a:solidFill>
                    <a:schemeClr val="accent2"/>
                  </a:solidFill>
                  <a:prstDash val="solid"/>
                </a:ln>
                <a:solidFill>
                  <a:srgbClr val="FFFF00"/>
                </a:solidFill>
                <a:effectLst>
                  <a:outerShdw dist="38100" dir="2700000" algn="tl" rotWithShape="0">
                    <a:schemeClr val="accent2"/>
                  </a:outerShdw>
                </a:effectLst>
                <a:latin typeface="汉仪雅酷黑 95W" panose="020B0A04020202020204" charset="-122"/>
                <a:ea typeface="汉仪雅酷黑 95W" panose="020B0A04020202020204" charset="-122"/>
                <a:cs typeface="汉仪雅酷黑 95W" panose="020B0A04020202020204" charset="-122"/>
              </a:rPr>
              <a:t> </a:t>
            </a:r>
            <a:r>
              <a:rPr sz="4400" b="1" kern="0" spc="-20" dirty="0">
                <a:ln w="6600">
                  <a:solidFill>
                    <a:schemeClr val="accent2"/>
                  </a:solidFill>
                  <a:prstDash val="solid"/>
                </a:ln>
                <a:solidFill>
                  <a:srgbClr val="FFFF00"/>
                </a:solidFill>
                <a:effectLst>
                  <a:outerShdw dist="38100" dir="2700000" algn="tl" rotWithShape="0">
                    <a:schemeClr val="accent2"/>
                  </a:outerShdw>
                </a:effectLst>
                <a:latin typeface="汉仪雅酷黑 95W" panose="020B0A04020202020204" charset="-122"/>
                <a:ea typeface="汉仪雅酷黑 95W" panose="020B0A04020202020204" charset="-122"/>
                <a:cs typeface="汉仪雅酷黑 95W" panose="020B0A04020202020204" charset="-122"/>
              </a:rPr>
              <a:t>读</a:t>
            </a:r>
            <a:endParaRPr sz="3200" b="1" dirty="0">
              <a:effectLst/>
              <a:latin typeface="汉仪雅酷黑 95W" panose="020B0A04020202020204" charset="-122"/>
              <a:ea typeface="汉仪雅酷黑 95W" panose="020B0A04020202020204" charset="-122"/>
              <a:cs typeface="汉仪雅酷黑 95W" panose="020B0A04020202020204" charset="-122"/>
            </a:endParaRPr>
          </a:p>
          <a:p>
            <a:pPr algn="l" rtl="0" eaLnBrk="0">
              <a:lnSpc>
                <a:spcPct val="114000"/>
              </a:lnSpc>
            </a:pPr>
            <a:endParaRPr sz="1000" dirty="0">
              <a:latin typeface="微软雅黑" panose="020B0703020204020201" charset="-122"/>
              <a:ea typeface="微软雅黑" panose="020B0703020204020201" charset="-122"/>
              <a:cs typeface="Arial" panose="020B0704020202090204"/>
            </a:endParaRPr>
          </a:p>
          <a:p>
            <a:pPr algn="l" rtl="0" eaLnBrk="0">
              <a:lnSpc>
                <a:spcPct val="115000"/>
              </a:lnSpc>
            </a:pPr>
            <a:endParaRPr sz="1000" dirty="0">
              <a:latin typeface="微软雅黑" panose="020B0703020204020201" charset="-122"/>
              <a:ea typeface="微软雅黑" panose="020B0703020204020201" charset="-122"/>
              <a:cs typeface="Arial" panose="020B0704020202090204"/>
            </a:endParaRPr>
          </a:p>
          <a:p>
            <a:pPr algn="l" rtl="0" eaLnBrk="0">
              <a:lnSpc>
                <a:spcPct val="115000"/>
              </a:lnSpc>
            </a:pPr>
            <a:endParaRPr sz="1000" dirty="0">
              <a:latin typeface="微软雅黑" panose="020B0703020204020201" charset="-122"/>
              <a:ea typeface="微软雅黑" panose="020B0703020204020201" charset="-122"/>
              <a:cs typeface="Arial" panose="020B0704020202090204"/>
            </a:endParaRPr>
          </a:p>
          <a:p>
            <a:pPr algn="l" rtl="0" eaLnBrk="0">
              <a:lnSpc>
                <a:spcPct val="115000"/>
              </a:lnSpc>
            </a:pPr>
            <a:endParaRPr sz="1000" dirty="0">
              <a:latin typeface="微软雅黑" panose="020B0703020204020201" charset="-122"/>
              <a:ea typeface="微软雅黑" panose="020B0703020204020201" charset="-122"/>
              <a:cs typeface="Arial" panose="020B0704020202090204"/>
            </a:endParaRPr>
          </a:p>
          <a:p>
            <a:pPr algn="l" rtl="0" eaLnBrk="0">
              <a:lnSpc>
                <a:spcPct val="116000"/>
              </a:lnSpc>
            </a:pPr>
            <a:endParaRPr sz="500" dirty="0">
              <a:latin typeface="微软雅黑" panose="020B0703020204020201" charset="-122"/>
              <a:ea typeface="微软雅黑" panose="020B0703020204020201" charset="-122"/>
              <a:cs typeface="Arial" panose="020B0704020202090204"/>
            </a:endParaRPr>
          </a:p>
          <a:p>
            <a:pPr indent="0" algn="ctr" rtl="0" eaLnBrk="0" fontAlgn="auto">
              <a:lnSpc>
                <a:spcPct val="97000"/>
              </a:lnSpc>
              <a:spcBef>
                <a:spcPts val="0"/>
              </a:spcBef>
              <a:buClrTx/>
              <a:buSzTx/>
              <a:buFontTx/>
            </a:pPr>
            <a:endParaRPr sz="1400" b="1" kern="0" spc="140" dirty="0">
              <a:solidFill>
                <a:srgbClr val="2464CB">
                  <a:alpha val="100000"/>
                </a:srgbClr>
              </a:solidFill>
              <a:latin typeface="微软雅黑" panose="020B0703020204020201" charset="-122"/>
              <a:ea typeface="微软雅黑" panose="020B0703020204020201" charset="-122"/>
              <a:cs typeface="黑体" panose="0201060906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icture 126"/>
          <p:cNvPicPr>
            <a:picLocks noChangeAspect="1"/>
          </p:cNvPicPr>
          <p:nvPr/>
        </p:nvPicPr>
        <p:blipFill>
          <a:blip r:embed="rId1"/>
          <a:stretch>
            <a:fillRect/>
          </a:stretch>
        </p:blipFill>
        <p:spPr>
          <a:xfrm rot="21600000">
            <a:off x="3289534" y="3530128"/>
            <a:ext cx="703860" cy="611556"/>
          </a:xfrm>
          <a:prstGeom prst="rect">
            <a:avLst/>
          </a:prstGeom>
        </p:spPr>
      </p:pic>
      <p:pic>
        <p:nvPicPr>
          <p:cNvPr id="128" name="picture 128"/>
          <p:cNvPicPr>
            <a:picLocks noChangeAspect="1"/>
          </p:cNvPicPr>
          <p:nvPr/>
        </p:nvPicPr>
        <p:blipFill>
          <a:blip r:embed="rId2"/>
          <a:stretch>
            <a:fillRect/>
          </a:stretch>
        </p:blipFill>
        <p:spPr>
          <a:xfrm rot="21600000">
            <a:off x="3281803" y="2837778"/>
            <a:ext cx="706022" cy="613285"/>
          </a:xfrm>
          <a:prstGeom prst="rect">
            <a:avLst/>
          </a:prstGeom>
        </p:spPr>
      </p:pic>
      <p:sp>
        <p:nvSpPr>
          <p:cNvPr id="130" name="textbox 130"/>
          <p:cNvSpPr/>
          <p:nvPr/>
        </p:nvSpPr>
        <p:spPr>
          <a:xfrm>
            <a:off x="3440054" y="2900425"/>
            <a:ext cx="1890395" cy="1024255"/>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ct val="88000"/>
              </a:lnSpc>
            </a:pPr>
            <a:r>
              <a:rPr sz="2000" b="1" kern="0" spc="40" dirty="0">
                <a:solidFill>
                  <a:srgbClr val="5979AC">
                    <a:alpha val="100000"/>
                  </a:srgbClr>
                </a:solidFill>
                <a:latin typeface="微软雅黑" panose="020B0703020204020201" charset="-122"/>
                <a:ea typeface="微软雅黑" panose="020B0703020204020201" charset="-122"/>
                <a:cs typeface="微软雅黑" panose="020B0703020204020201" charset="-122"/>
              </a:rPr>
              <a:t>三     </a:t>
            </a:r>
            <a:r>
              <a:rPr sz="2300" b="1" kern="0" spc="40" dirty="0">
                <a:solidFill>
                  <a:srgbClr val="B2B2B2">
                    <a:alpha val="100000"/>
                  </a:srgbClr>
                </a:solidFill>
                <a:latin typeface="微软雅黑" panose="020B0703020204020201" charset="-122"/>
                <a:ea typeface="微软雅黑" panose="020B0703020204020201" charset="-122"/>
                <a:cs typeface="微软雅黑" panose="020B0703020204020201" charset="-122"/>
              </a:rPr>
              <a:t>主要内容</a:t>
            </a:r>
            <a:endParaRPr sz="2300" dirty="0">
              <a:latin typeface="微软雅黑" panose="020B0703020204020201" charset="-122"/>
              <a:ea typeface="微软雅黑" panose="020B0703020204020201" charset="-122"/>
              <a:cs typeface="微软雅黑" panose="020B0703020204020201" charset="-122"/>
            </a:endParaRPr>
          </a:p>
          <a:p>
            <a:pPr algn="l" rtl="0" eaLnBrk="0">
              <a:lnSpc>
                <a:spcPct val="195000"/>
              </a:lnSpc>
            </a:pPr>
            <a:endParaRPr sz="1000" dirty="0">
              <a:latin typeface="微软雅黑" panose="020B0703020204020201" charset="-122"/>
              <a:ea typeface="微软雅黑" panose="020B0703020204020201" charset="-122"/>
              <a:cs typeface="Arial" panose="020B0704020202090204"/>
            </a:endParaRPr>
          </a:p>
          <a:p>
            <a:pPr algn="l" rtl="0" eaLnBrk="0">
              <a:lnSpc>
                <a:spcPct val="115000"/>
              </a:lnSpc>
            </a:pPr>
            <a:endParaRPr sz="500" dirty="0">
              <a:latin typeface="微软雅黑" panose="020B0703020204020201" charset="-122"/>
              <a:ea typeface="微软雅黑" panose="020B0703020204020201" charset="-122"/>
              <a:cs typeface="Arial" panose="020B0704020202090204"/>
            </a:endParaRPr>
          </a:p>
          <a:p>
            <a:pPr marL="27305" algn="l" rtl="0" eaLnBrk="0">
              <a:lnSpc>
                <a:spcPct val="87000"/>
              </a:lnSpc>
              <a:spcBef>
                <a:spcPts val="5"/>
              </a:spcBef>
            </a:pPr>
            <a:r>
              <a:rPr sz="2000" b="1" kern="0" spc="30" dirty="0">
                <a:solidFill>
                  <a:srgbClr val="5979AC">
                    <a:alpha val="100000"/>
                  </a:srgbClr>
                </a:solidFill>
                <a:latin typeface="微软雅黑" panose="020B0703020204020201" charset="-122"/>
                <a:ea typeface="微软雅黑" panose="020B0703020204020201" charset="-122"/>
                <a:cs typeface="微软雅黑" panose="020B0703020204020201" charset="-122"/>
              </a:rPr>
              <a:t>四     </a:t>
            </a:r>
            <a:r>
              <a:rPr sz="2300" b="1" kern="0" spc="30" dirty="0">
                <a:solidFill>
                  <a:srgbClr val="B2B2B2">
                    <a:alpha val="100000"/>
                  </a:srgbClr>
                </a:solidFill>
                <a:latin typeface="微软雅黑" panose="020B0703020204020201" charset="-122"/>
                <a:ea typeface="微软雅黑" panose="020B0703020204020201" charset="-122"/>
                <a:cs typeface="微软雅黑" panose="020B0703020204020201" charset="-122"/>
              </a:rPr>
              <a:t>工作建议</a:t>
            </a:r>
            <a:endParaRPr sz="2300" dirty="0">
              <a:latin typeface="微软雅黑" panose="020B0703020204020201" charset="-122"/>
              <a:ea typeface="微软雅黑" panose="020B0703020204020201" charset="-122"/>
              <a:cs typeface="微软雅黑" panose="020B0703020204020201" charset="-122"/>
            </a:endParaRPr>
          </a:p>
        </p:txBody>
      </p:sp>
      <p:sp>
        <p:nvSpPr>
          <p:cNvPr id="132" name="textbox 132"/>
          <p:cNvSpPr/>
          <p:nvPr/>
        </p:nvSpPr>
        <p:spPr>
          <a:xfrm>
            <a:off x="4087571" y="1382890"/>
            <a:ext cx="1873885" cy="347345"/>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ct val="88000"/>
              </a:lnSpc>
              <a:tabLst>
                <a:tab pos="1860550" algn="l"/>
              </a:tabLst>
            </a:pPr>
            <a:r>
              <a:rPr sz="2300" b="1" kern="0" spc="80" dirty="0">
                <a:solidFill>
                  <a:srgbClr val="B2B2B2">
                    <a:alpha val="100000"/>
                  </a:srgbClr>
                </a:solidFill>
                <a:uFill>
                  <a:solidFill>
                    <a:srgbClr val="404040"/>
                  </a:solidFill>
                </a:uFill>
                <a:latin typeface="微软雅黑" panose="020B0703020204020201" charset="-122"/>
                <a:ea typeface="微软雅黑" panose="020B0703020204020201" charset="-122"/>
                <a:cs typeface="微软雅黑" panose="020B0703020204020201" charset="-122"/>
              </a:rPr>
              <a:t>制定背景</a:t>
            </a:r>
            <a:r>
              <a:rPr sz="2300" b="1" kern="0" spc="0" dirty="0">
                <a:solidFill>
                  <a:srgbClr val="B2B2B2">
                    <a:alpha val="100000"/>
                  </a:srgbClr>
                </a:solidFill>
                <a:uFill>
                  <a:solidFill>
                    <a:srgbClr val="404040"/>
                  </a:solidFill>
                </a:uFill>
                <a:latin typeface="微软雅黑" panose="020B0703020204020201" charset="-122"/>
                <a:ea typeface="微软雅黑" panose="020B0703020204020201" charset="-122"/>
                <a:cs typeface="微软雅黑" panose="020B0703020204020201" charset="-122"/>
              </a:rPr>
              <a:t>	</a:t>
            </a:r>
            <a:endParaRPr sz="2300" dirty="0">
              <a:latin typeface="微软雅黑" panose="020B0703020204020201" charset="-122"/>
              <a:ea typeface="微软雅黑" panose="020B0703020204020201" charset="-122"/>
              <a:cs typeface="微软雅黑" panose="020B0703020204020201" charset="-122"/>
            </a:endParaRPr>
          </a:p>
        </p:txBody>
      </p:sp>
      <p:sp>
        <p:nvSpPr>
          <p:cNvPr id="134" name="textbox 134"/>
          <p:cNvSpPr/>
          <p:nvPr/>
        </p:nvSpPr>
        <p:spPr>
          <a:xfrm>
            <a:off x="2096316" y="2128332"/>
            <a:ext cx="412750" cy="1331594"/>
          </a:xfrm>
          <a:prstGeom prst="rect">
            <a:avLst/>
          </a:prstGeom>
          <a:noFill/>
          <a:ln w="0" cap="flat">
            <a:noFill/>
            <a:prstDash val="solid"/>
            <a:miter lim="0"/>
          </a:ln>
        </p:spPr>
        <p:txBody>
          <a:bodyPr vert="eaVert" wrap="square" lIns="0" tIns="0" rIns="0" bIns="0"/>
          <a:lstStyle/>
          <a:p>
            <a:pPr algn="l" rtl="0" eaLnBrk="0">
              <a:lnSpc>
                <a:spcPct val="88000"/>
              </a:lnSpc>
            </a:pPr>
            <a:endParaRPr sz="100" dirty="0">
              <a:latin typeface="微软雅黑" panose="020B0703020204020201" charset="-122"/>
              <a:ea typeface="微软雅黑" panose="020B0703020204020201" charset="-122"/>
              <a:cs typeface="Arial" panose="020B0704020202090204"/>
            </a:endParaRPr>
          </a:p>
          <a:p>
            <a:pPr algn="r" rtl="0" eaLnBrk="0">
              <a:lnSpc>
                <a:spcPct val="83000"/>
              </a:lnSpc>
            </a:pPr>
            <a:r>
              <a:rPr sz="3000" b="1" kern="0" spc="-100" dirty="0">
                <a:solidFill>
                  <a:srgbClr val="2464CB">
                    <a:alpha val="100000"/>
                  </a:srgbClr>
                </a:solidFill>
                <a:latin typeface="微软雅黑" panose="020B0703020204020201" charset="-122"/>
                <a:ea typeface="微软雅黑" panose="020B0703020204020201" charset="-122"/>
                <a:cs typeface="微软雅黑" panose="020B0703020204020201" charset="-122"/>
              </a:rPr>
              <a:t>目</a:t>
            </a:r>
            <a:r>
              <a:rPr sz="3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3000" b="1" kern="0" spc="-100" dirty="0">
                <a:solidFill>
                  <a:srgbClr val="2464CB">
                    <a:alpha val="100000"/>
                  </a:srgbClr>
                </a:solidFill>
                <a:latin typeface="微软雅黑" panose="020B0703020204020201" charset="-122"/>
                <a:ea typeface="微软雅黑" panose="020B0703020204020201" charset="-122"/>
                <a:cs typeface="微软雅黑" panose="020B0703020204020201" charset="-122"/>
              </a:rPr>
              <a:t>录</a:t>
            </a:r>
            <a:endParaRPr sz="3000" dirty="0">
              <a:latin typeface="微软雅黑" panose="020B0703020204020201" charset="-122"/>
              <a:ea typeface="微软雅黑" panose="020B0703020204020201" charset="-122"/>
              <a:cs typeface="微软雅黑" panose="020B0703020204020201" charset="-122"/>
            </a:endParaRPr>
          </a:p>
        </p:txBody>
      </p:sp>
      <p:grpSp>
        <p:nvGrpSpPr>
          <p:cNvPr id="12" name="group 12"/>
          <p:cNvGrpSpPr/>
          <p:nvPr/>
        </p:nvGrpSpPr>
        <p:grpSpPr>
          <a:xfrm rot="21600000">
            <a:off x="3259220" y="1259127"/>
            <a:ext cx="737176" cy="663919"/>
            <a:chOff x="0" y="0"/>
            <a:chExt cx="737176" cy="663919"/>
          </a:xfrm>
        </p:grpSpPr>
        <p:pic>
          <p:nvPicPr>
            <p:cNvPr id="136" name="picture 136"/>
            <p:cNvPicPr>
              <a:picLocks noChangeAspect="1"/>
            </p:cNvPicPr>
            <p:nvPr/>
          </p:nvPicPr>
          <p:blipFill>
            <a:blip r:embed="rId3"/>
            <a:stretch>
              <a:fillRect/>
            </a:stretch>
          </p:blipFill>
          <p:spPr>
            <a:xfrm rot="21600000">
              <a:off x="0" y="0"/>
              <a:ext cx="737176" cy="663919"/>
            </a:xfrm>
            <a:prstGeom prst="rect">
              <a:avLst/>
            </a:prstGeom>
          </p:spPr>
        </p:pic>
        <p:sp>
          <p:nvSpPr>
            <p:cNvPr id="138" name="textbox 138"/>
            <p:cNvSpPr/>
            <p:nvPr/>
          </p:nvSpPr>
          <p:spPr>
            <a:xfrm>
              <a:off x="-12700" y="-12700"/>
              <a:ext cx="762634" cy="791844"/>
            </a:xfrm>
            <a:prstGeom prst="rect">
              <a:avLst/>
            </a:prstGeom>
            <a:noFill/>
            <a:ln w="0" cap="flat">
              <a:noFill/>
              <a:prstDash val="solid"/>
              <a:miter lim="0"/>
            </a:ln>
          </p:spPr>
          <p:txBody>
            <a:bodyPr vert="horz" wrap="square" lIns="0" tIns="0" rIns="0" bIns="0"/>
            <a:lstStyle/>
            <a:p>
              <a:pPr algn="l" rtl="0" eaLnBrk="0">
                <a:lnSpc>
                  <a:spcPct val="168000"/>
                </a:lnSpc>
              </a:pPr>
              <a:endParaRPr sz="1000" dirty="0">
                <a:latin typeface="Arial" panose="020B0704020202090204"/>
                <a:ea typeface="Arial" panose="020B0704020202090204"/>
                <a:cs typeface="Arial" panose="020B0704020202090204"/>
              </a:endParaRPr>
            </a:p>
            <a:p>
              <a:pPr algn="l" rtl="0" eaLnBrk="0">
                <a:lnSpc>
                  <a:spcPct val="8000"/>
                </a:lnSpc>
              </a:pPr>
              <a:endParaRPr sz="100" dirty="0">
                <a:latin typeface="Arial" panose="020B0704020202090204"/>
                <a:ea typeface="Arial" panose="020B0704020202090204"/>
                <a:cs typeface="Arial" panose="020B0704020202090204"/>
              </a:endParaRPr>
            </a:p>
            <a:p>
              <a:pPr marL="198755" algn="l" rtl="0" eaLnBrk="0">
                <a:lnSpc>
                  <a:spcPts val="1105"/>
                </a:lnSpc>
              </a:pPr>
              <a:r>
                <a:rPr sz="2000" b="1" kern="0" spc="-10" dirty="0">
                  <a:solidFill>
                    <a:srgbClr val="FFFFFF">
                      <a:alpha val="100000"/>
                    </a:srgbClr>
                  </a:solidFill>
                  <a:latin typeface="微软雅黑" panose="020B0703020204020201" charset="-122"/>
                  <a:ea typeface="微软雅黑" panose="020B0703020204020201" charset="-122"/>
                  <a:cs typeface="微软雅黑" panose="020B0703020204020201" charset="-122"/>
                </a:rPr>
                <a:t>一</a:t>
              </a:r>
              <a:endParaRPr sz="2000" dirty="0">
                <a:latin typeface="微软雅黑" panose="020B0703020204020201" charset="-122"/>
                <a:ea typeface="微软雅黑" panose="020B0703020204020201" charset="-122"/>
                <a:cs typeface="微软雅黑" panose="020B0703020204020201" charset="-122"/>
              </a:endParaRPr>
            </a:p>
          </p:txBody>
        </p:sp>
      </p:grpSp>
      <p:grpSp>
        <p:nvGrpSpPr>
          <p:cNvPr id="14" name="group 14"/>
          <p:cNvGrpSpPr/>
          <p:nvPr/>
        </p:nvGrpSpPr>
        <p:grpSpPr>
          <a:xfrm rot="21600000">
            <a:off x="3259220" y="2064107"/>
            <a:ext cx="737176" cy="645932"/>
            <a:chOff x="0" y="0"/>
            <a:chExt cx="737176" cy="645932"/>
          </a:xfrm>
        </p:grpSpPr>
        <p:pic>
          <p:nvPicPr>
            <p:cNvPr id="140" name="picture 140"/>
            <p:cNvPicPr>
              <a:picLocks noChangeAspect="1"/>
            </p:cNvPicPr>
            <p:nvPr/>
          </p:nvPicPr>
          <p:blipFill>
            <a:blip r:embed="rId4"/>
            <a:stretch>
              <a:fillRect/>
            </a:stretch>
          </p:blipFill>
          <p:spPr>
            <a:xfrm rot="21600000">
              <a:off x="0" y="0"/>
              <a:ext cx="737176" cy="645932"/>
            </a:xfrm>
            <a:prstGeom prst="rect">
              <a:avLst/>
            </a:prstGeom>
          </p:spPr>
        </p:pic>
        <p:sp>
          <p:nvSpPr>
            <p:cNvPr id="142" name="textbox 142"/>
            <p:cNvSpPr/>
            <p:nvPr/>
          </p:nvSpPr>
          <p:spPr>
            <a:xfrm>
              <a:off x="-12700" y="-12700"/>
              <a:ext cx="762634" cy="709930"/>
            </a:xfrm>
            <a:prstGeom prst="rect">
              <a:avLst/>
            </a:prstGeom>
            <a:noFill/>
            <a:ln w="0" cap="flat">
              <a:noFill/>
              <a:prstDash val="solid"/>
              <a:miter lim="0"/>
            </a:ln>
          </p:spPr>
          <p:txBody>
            <a:bodyPr vert="horz" wrap="square" lIns="0" tIns="0" rIns="0" bIns="0"/>
            <a:lstStyle/>
            <a:p>
              <a:pPr algn="l" rtl="0" eaLnBrk="0">
                <a:lnSpc>
                  <a:spcPct val="112000"/>
                </a:lnSpc>
              </a:pPr>
              <a:endParaRPr sz="1000" dirty="0">
                <a:latin typeface="Arial" panose="020B0704020202090204"/>
                <a:ea typeface="Arial" panose="020B0704020202090204"/>
                <a:cs typeface="Arial" panose="020B0704020202090204"/>
              </a:endParaRPr>
            </a:p>
            <a:p>
              <a:pPr marL="199390" algn="l" rtl="0" eaLnBrk="0">
                <a:lnSpc>
                  <a:spcPct val="76000"/>
                </a:lnSpc>
                <a:spcBef>
                  <a:spcPts val="0"/>
                </a:spcBef>
              </a:pPr>
              <a:r>
                <a:rPr sz="2000" b="1" kern="0" spc="-10" dirty="0">
                  <a:solidFill>
                    <a:srgbClr val="5979AC">
                      <a:alpha val="100000"/>
                    </a:srgbClr>
                  </a:solidFill>
                  <a:latin typeface="微软雅黑" panose="020B0703020204020201" charset="-122"/>
                  <a:ea typeface="微软雅黑" panose="020B0703020204020201" charset="-122"/>
                  <a:cs typeface="微软雅黑" panose="020B0703020204020201" charset="-122"/>
                </a:rPr>
                <a:t>二</a:t>
              </a:r>
              <a:endParaRPr sz="2000" dirty="0">
                <a:latin typeface="微软雅黑" panose="020B0703020204020201" charset="-122"/>
                <a:ea typeface="微软雅黑" panose="020B0703020204020201" charset="-122"/>
                <a:cs typeface="微软雅黑" panose="020B0703020204020201" charset="-122"/>
              </a:endParaRPr>
            </a:p>
          </p:txBody>
        </p:sp>
      </p:grpSp>
      <p:sp>
        <p:nvSpPr>
          <p:cNvPr id="144" name="textbox 144"/>
          <p:cNvSpPr/>
          <p:nvPr/>
        </p:nvSpPr>
        <p:spPr>
          <a:xfrm>
            <a:off x="4085437" y="2149475"/>
            <a:ext cx="1241425" cy="347345"/>
          </a:xfrm>
          <a:prstGeom prst="rect">
            <a:avLst/>
          </a:prstGeom>
          <a:noFill/>
          <a:ln w="0" cap="flat">
            <a:noFill/>
            <a:prstDash val="solid"/>
            <a:miter lim="0"/>
          </a:ln>
        </p:spPr>
        <p:txBody>
          <a:bodyPr vert="horz" wrap="square" lIns="0" tIns="0" rIns="0" bIns="0"/>
          <a:lstStyle/>
          <a:p>
            <a:pPr algn="l" rtl="0" eaLnBrk="0">
              <a:lnSpc>
                <a:spcPct val="87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ct val="88000"/>
              </a:lnSpc>
            </a:pPr>
            <a:r>
              <a:rPr sz="2300" b="1" u="sng"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编制思路</a:t>
            </a:r>
            <a:endParaRPr sz="23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2" name="picture 1092"/>
          <p:cNvPicPr>
            <a:picLocks noChangeAspect="1"/>
          </p:cNvPicPr>
          <p:nvPr/>
        </p:nvPicPr>
        <p:blipFill>
          <a:blip r:embed="rId1"/>
          <a:stretch>
            <a:fillRect/>
          </a:stretch>
        </p:blipFill>
        <p:spPr>
          <a:xfrm rot="21600000">
            <a:off x="4810759" y="1169923"/>
            <a:ext cx="3797807" cy="1751076"/>
          </a:xfrm>
          <a:prstGeom prst="rect">
            <a:avLst/>
          </a:prstGeom>
        </p:spPr>
      </p:pic>
      <p:pic>
        <p:nvPicPr>
          <p:cNvPr id="1094" name="picture 1094"/>
          <p:cNvPicPr>
            <a:picLocks noChangeAspect="1"/>
          </p:cNvPicPr>
          <p:nvPr/>
        </p:nvPicPr>
        <p:blipFill>
          <a:blip r:embed="rId2"/>
          <a:stretch>
            <a:fillRect/>
          </a:stretch>
        </p:blipFill>
        <p:spPr>
          <a:xfrm rot="21600000">
            <a:off x="631952" y="1169923"/>
            <a:ext cx="3694175" cy="1751076"/>
          </a:xfrm>
          <a:prstGeom prst="rect">
            <a:avLst/>
          </a:prstGeom>
        </p:spPr>
      </p:pic>
      <p:pic>
        <p:nvPicPr>
          <p:cNvPr id="1096" name="picture 1096"/>
          <p:cNvPicPr>
            <a:picLocks noChangeAspect="1"/>
          </p:cNvPicPr>
          <p:nvPr/>
        </p:nvPicPr>
        <p:blipFill>
          <a:blip r:embed="rId3"/>
          <a:stretch>
            <a:fillRect/>
          </a:stretch>
        </p:blipFill>
        <p:spPr>
          <a:xfrm rot="21600000">
            <a:off x="412432" y="3271202"/>
            <a:ext cx="3982720" cy="1177924"/>
          </a:xfrm>
          <a:prstGeom prst="rect">
            <a:avLst/>
          </a:prstGeom>
        </p:spPr>
      </p:pic>
      <p:sp>
        <p:nvSpPr>
          <p:cNvPr id="1098" name="textbox 1098"/>
          <p:cNvSpPr/>
          <p:nvPr/>
        </p:nvSpPr>
        <p:spPr>
          <a:xfrm>
            <a:off x="497325" y="2949625"/>
            <a:ext cx="3947795" cy="145288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7780" algn="l" rtl="0" eaLnBrk="0">
              <a:lnSpc>
                <a:spcPts val="1580"/>
              </a:lnSpc>
            </a:pP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2019年山东济南齐鲁天和惠世制药“4·1</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5”重大中毒事故</a:t>
            </a:r>
            <a:endParaRPr sz="1200" dirty="0">
              <a:latin typeface="微软雅黑" panose="020B0703020204020201" charset="-122"/>
              <a:ea typeface="微软雅黑" panose="020B0703020204020201" charset="-122"/>
              <a:cs typeface="微软雅黑" panose="020B0703020204020201" charset="-122"/>
            </a:endParaRPr>
          </a:p>
          <a:p>
            <a:pPr marL="12700" algn="l" rtl="0" eaLnBrk="0">
              <a:lnSpc>
                <a:spcPct val="117000"/>
              </a:lnSpc>
              <a:spcBef>
                <a:spcPts val="1190"/>
              </a:spcBef>
            </a:pPr>
            <a:r>
              <a:rPr sz="9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齐鲁天和惠世制药有限公司四车间地下室</a:t>
            </a:r>
            <a:r>
              <a:rPr sz="9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900" b="1" kern="0" spc="-1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在冷媒系统（</a:t>
            </a:r>
            <a:r>
              <a:rPr sz="9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乙二醇溶</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液）</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管道改造过程中</a:t>
            </a:r>
            <a:r>
              <a:rPr sz="9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，发生重大中毒事故</a:t>
            </a:r>
            <a:r>
              <a:rPr sz="9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900" b="1" kern="0" spc="-17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造成</a:t>
            </a:r>
            <a:r>
              <a:rPr sz="9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10人遇难、</a:t>
            </a:r>
            <a:r>
              <a:rPr sz="900" b="1" kern="0" spc="-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12人受</a:t>
            </a:r>
            <a:r>
              <a:rPr sz="9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伤、</a:t>
            </a:r>
            <a:r>
              <a:rPr sz="900" b="1" kern="0" spc="-1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直接经济损失1867万元</a:t>
            </a:r>
            <a:r>
              <a:rPr sz="9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900" dirty="0">
              <a:latin typeface="微软雅黑" panose="020B0703020204020201" charset="-122"/>
              <a:ea typeface="微软雅黑" panose="020B0703020204020201" charset="-122"/>
              <a:cs typeface="微软雅黑" panose="020B0703020204020201" charset="-122"/>
            </a:endParaRPr>
          </a:p>
          <a:p>
            <a:pPr marL="17780" algn="l" rtl="0" eaLnBrk="0">
              <a:lnSpc>
                <a:spcPct val="90000"/>
              </a:lnSpc>
              <a:spcBef>
                <a:spcPts val="10"/>
              </a:spcBef>
            </a:pPr>
            <a:r>
              <a:rPr sz="9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间接原因：</a:t>
            </a:r>
            <a:endParaRPr sz="900" dirty="0">
              <a:latin typeface="微软雅黑" panose="020B0703020204020201" charset="-122"/>
              <a:ea typeface="微软雅黑" panose="020B0703020204020201" charset="-122"/>
              <a:cs typeface="微软雅黑" panose="020B0703020204020201" charset="-122"/>
            </a:endParaRPr>
          </a:p>
          <a:p>
            <a:pPr marL="21590" algn="l" rtl="0" eaLnBrk="0">
              <a:lnSpc>
                <a:spcPts val="1185"/>
              </a:lnSpc>
              <a:spcBef>
                <a:spcPts val="110"/>
              </a:spcBef>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1.企业安全意识淡薄</a:t>
            </a:r>
            <a:r>
              <a:rPr sz="900" b="1" kern="0" spc="-1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不了解不掌握长期使用的乙二醇缓蚀剂危险特性；</a:t>
            </a:r>
            <a:endParaRPr sz="900" dirty="0">
              <a:latin typeface="微软雅黑" panose="020B0703020204020201" charset="-122"/>
              <a:ea typeface="微软雅黑" panose="020B0703020204020201" charset="-122"/>
              <a:cs typeface="微软雅黑" panose="020B0703020204020201" charset="-122"/>
            </a:endParaRPr>
          </a:p>
          <a:p>
            <a:pPr marL="17145" algn="l" rtl="0" eaLnBrk="0">
              <a:lnSpc>
                <a:spcPts val="1185"/>
              </a:lnSpc>
              <a:spcBef>
                <a:spcPts val="15"/>
              </a:spcBef>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2.动火和进入受限空间</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作业管理失控；</a:t>
            </a:r>
            <a:endParaRPr sz="900" dirty="0">
              <a:latin typeface="微软雅黑" panose="020B0703020204020201" charset="-122"/>
              <a:ea typeface="微软雅黑" panose="020B0703020204020201" charset="-122"/>
              <a:cs typeface="微软雅黑" panose="020B0703020204020201" charset="-122"/>
            </a:endParaRPr>
          </a:p>
          <a:p>
            <a:pPr marL="19685" algn="l" rtl="0" eaLnBrk="0">
              <a:lnSpc>
                <a:spcPts val="1185"/>
              </a:lnSpc>
              <a:spcBef>
                <a:spcPts val="15"/>
              </a:spcBef>
            </a:pP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3.</a:t>
            </a:r>
            <a:r>
              <a:rPr sz="9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承包商管理不到位</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900" dirty="0">
              <a:latin typeface="微软雅黑" panose="020B0703020204020201" charset="-122"/>
              <a:ea typeface="微软雅黑" panose="020B0703020204020201" charset="-122"/>
              <a:cs typeface="微软雅黑" panose="020B0703020204020201" charset="-122"/>
            </a:endParaRPr>
          </a:p>
        </p:txBody>
      </p:sp>
      <p:grpSp>
        <p:nvGrpSpPr>
          <p:cNvPr id="54" name="group 54"/>
          <p:cNvGrpSpPr/>
          <p:nvPr/>
        </p:nvGrpSpPr>
        <p:grpSpPr>
          <a:xfrm rot="21600000">
            <a:off x="4722812" y="3271202"/>
            <a:ext cx="3982720" cy="1315720"/>
            <a:chOff x="0" y="0"/>
            <a:chExt cx="3982720" cy="1315720"/>
          </a:xfrm>
        </p:grpSpPr>
        <p:pic>
          <p:nvPicPr>
            <p:cNvPr id="1100" name="picture 1100"/>
            <p:cNvPicPr>
              <a:picLocks noChangeAspect="1"/>
            </p:cNvPicPr>
            <p:nvPr/>
          </p:nvPicPr>
          <p:blipFill>
            <a:blip r:embed="rId4"/>
            <a:stretch>
              <a:fillRect/>
            </a:stretch>
          </p:blipFill>
          <p:spPr>
            <a:xfrm rot="21600000">
              <a:off x="0" y="0"/>
              <a:ext cx="3982720" cy="1315720"/>
            </a:xfrm>
            <a:prstGeom prst="rect">
              <a:avLst/>
            </a:prstGeom>
          </p:spPr>
        </p:pic>
        <p:sp>
          <p:nvSpPr>
            <p:cNvPr id="1102" name="textbox 1102"/>
            <p:cNvSpPr/>
            <p:nvPr/>
          </p:nvSpPr>
          <p:spPr>
            <a:xfrm>
              <a:off x="-12700" y="-12700"/>
              <a:ext cx="4008754" cy="1341755"/>
            </a:xfrm>
            <a:prstGeom prst="rect">
              <a:avLst/>
            </a:prstGeom>
            <a:noFill/>
            <a:ln w="0" cap="flat">
              <a:noFill/>
              <a:prstDash val="solid"/>
              <a:miter lim="0"/>
            </a:ln>
          </p:spPr>
          <p:txBody>
            <a:bodyPr vert="horz" wrap="square" lIns="0" tIns="0" rIns="0" bIns="0"/>
            <a:lstStyle/>
            <a:p>
              <a:pPr algn="l" rtl="0" eaLnBrk="0">
                <a:lnSpc>
                  <a:spcPct val="105000"/>
                </a:lnSpc>
              </a:pPr>
              <a:endParaRPr sz="500" dirty="0">
                <a:latin typeface="微软雅黑" panose="020B0703020204020201" charset="-122"/>
                <a:ea typeface="微软雅黑" panose="020B0703020204020201" charset="-122"/>
                <a:cs typeface="Arial" panose="020B0704020202090204"/>
              </a:endParaRPr>
            </a:p>
            <a:p>
              <a:pPr marL="110490" algn="l" rtl="0" eaLnBrk="0">
                <a:lnSpc>
                  <a:spcPct val="111000"/>
                </a:lnSpc>
                <a:spcBef>
                  <a:spcPts val="0"/>
                </a:spcBef>
              </a:pPr>
              <a:r>
                <a:rPr sz="9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天津渤化永利化工合成氨变换工段检维修作业过程中</a:t>
              </a:r>
              <a:r>
                <a:rPr sz="9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发生一起中毒</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和窒息事故</a:t>
              </a:r>
              <a:r>
                <a:rPr sz="900" b="1"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，造成</a:t>
              </a:r>
              <a:r>
                <a:rPr sz="9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3人死亡</a:t>
              </a:r>
              <a:r>
                <a:rPr sz="900" b="1" kern="0" spc="-1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a:t>
              </a:r>
              <a:r>
                <a:rPr sz="900" b="1" kern="0" spc="-15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2人受伤</a:t>
              </a:r>
              <a:r>
                <a:rPr sz="9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900" dirty="0">
                <a:latin typeface="微软雅黑" panose="020B0703020204020201" charset="-122"/>
                <a:ea typeface="微软雅黑" panose="020B0703020204020201" charset="-122"/>
                <a:cs typeface="微软雅黑" panose="020B0703020204020201" charset="-122"/>
              </a:endParaRPr>
            </a:p>
            <a:p>
              <a:pPr marL="115570" algn="l" rtl="0" eaLnBrk="0">
                <a:lnSpc>
                  <a:spcPct val="90000"/>
                </a:lnSpc>
                <a:spcBef>
                  <a:spcPts val="10"/>
                </a:spcBef>
              </a:pPr>
              <a:r>
                <a:rPr sz="9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间接原因：</a:t>
              </a:r>
              <a:endParaRPr sz="900" dirty="0">
                <a:latin typeface="微软雅黑" panose="020B0703020204020201" charset="-122"/>
                <a:ea typeface="微软雅黑" panose="020B0703020204020201" charset="-122"/>
                <a:cs typeface="微软雅黑" panose="020B0703020204020201" charset="-122"/>
              </a:endParaRPr>
            </a:p>
            <a:p>
              <a:pPr marL="110490" indent="8255" algn="l" rtl="0" eaLnBrk="0">
                <a:lnSpc>
                  <a:spcPct val="111000"/>
                </a:lnSpc>
                <a:spcBef>
                  <a:spcPts val="110"/>
                </a:spcBef>
              </a:pPr>
              <a:r>
                <a:rPr sz="9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1.</a:t>
              </a:r>
              <a:r>
                <a:rPr sz="9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承包商无资质违规承包</a:t>
              </a:r>
              <a:r>
                <a:rPr sz="9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a:t>
              </a:r>
              <a:r>
                <a:rPr sz="900" b="1" kern="0" spc="16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应建立承包商准入和退出标准</a:t>
              </a:r>
              <a:r>
                <a:rPr sz="900" b="1" kern="0" spc="-1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，审查承包商的</a:t>
              </a:r>
              <a:r>
                <a:rPr sz="9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资质、安全业绩、人员资格与培训、安全管理机构设</a:t>
              </a:r>
              <a:r>
                <a:rPr sz="9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置等)</a:t>
              </a:r>
              <a:endParaRPr sz="900" dirty="0">
                <a:latin typeface="微软雅黑" panose="020B0703020204020201" charset="-122"/>
                <a:ea typeface="微软雅黑" panose="020B0703020204020201" charset="-122"/>
                <a:cs typeface="微软雅黑" panose="020B0703020204020201" charset="-122"/>
              </a:endParaRPr>
            </a:p>
            <a:p>
              <a:pPr marL="114300" algn="l" rtl="0" eaLnBrk="0">
                <a:lnSpc>
                  <a:spcPts val="1185"/>
                </a:lnSpc>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2.动火和进入受限空间作业管理失控；检维修安</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全管理不规范；</a:t>
              </a:r>
              <a:endParaRPr sz="900" dirty="0">
                <a:latin typeface="微软雅黑" panose="020B0703020204020201" charset="-122"/>
                <a:ea typeface="微软雅黑" panose="020B0703020204020201" charset="-122"/>
                <a:cs typeface="微软雅黑" panose="020B0703020204020201" charset="-122"/>
              </a:endParaRPr>
            </a:p>
            <a:p>
              <a:pPr marL="117475" algn="l" rtl="0" eaLnBrk="0">
                <a:lnSpc>
                  <a:spcPts val="1185"/>
                </a:lnSpc>
                <a:spcBef>
                  <a:spcPts val="15"/>
                </a:spcBef>
              </a:pP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3.施工人员安全培训缺失；</a:t>
              </a:r>
              <a:endParaRPr sz="900" dirty="0">
                <a:latin typeface="微软雅黑" panose="020B0703020204020201" charset="-122"/>
                <a:ea typeface="微软雅黑" panose="020B0703020204020201" charset="-122"/>
                <a:cs typeface="微软雅黑" panose="020B0703020204020201" charset="-122"/>
              </a:endParaRPr>
            </a:p>
            <a:p>
              <a:pPr marL="110490" algn="l" rtl="0" eaLnBrk="0">
                <a:lnSpc>
                  <a:spcPts val="1185"/>
                </a:lnSpc>
                <a:spcBef>
                  <a:spcPts val="15"/>
                </a:spcBef>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4.</a:t>
              </a:r>
              <a:r>
                <a:rPr sz="9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公司承包商管理管理存在漏洞。</a:t>
              </a:r>
              <a:r>
                <a:rPr sz="900" b="1" kern="0" spc="1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审核施工方案、安全</a:t>
              </a:r>
              <a:r>
                <a:rPr sz="9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交底、过程监督）</a:t>
              </a:r>
              <a:endParaRPr sz="900" dirty="0">
                <a:latin typeface="微软雅黑" panose="020B0703020204020201" charset="-122"/>
                <a:ea typeface="微软雅黑" panose="020B0703020204020201" charset="-122"/>
                <a:cs typeface="微软雅黑" panose="020B0703020204020201" charset="-122"/>
              </a:endParaRPr>
            </a:p>
          </p:txBody>
        </p:sp>
      </p:grpSp>
      <p:sp>
        <p:nvSpPr>
          <p:cNvPr id="1104" name="textbox 1104"/>
          <p:cNvSpPr/>
          <p:nvPr/>
        </p:nvSpPr>
        <p:spPr>
          <a:xfrm>
            <a:off x="479859" y="705003"/>
            <a:ext cx="4047490" cy="3613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algn="r" rtl="0" eaLnBrk="0">
              <a:lnSpc>
                <a:spcPts val="2645"/>
              </a:lnSpc>
            </a:pPr>
            <a:r>
              <a:rPr sz="20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5.9 相关方（新增）</a:t>
            </a:r>
            <a:endParaRPr sz="2000" dirty="0">
              <a:latin typeface="微软雅黑" panose="020B0703020204020201" charset="-122"/>
              <a:ea typeface="微软雅黑" panose="020B0703020204020201" charset="-122"/>
              <a:cs typeface="微软雅黑" panose="020B0703020204020201" charset="-122"/>
            </a:endParaRPr>
          </a:p>
        </p:txBody>
      </p:sp>
      <p:sp>
        <p:nvSpPr>
          <p:cNvPr id="1106" name="textbox 1106"/>
          <p:cNvSpPr/>
          <p:nvPr/>
        </p:nvSpPr>
        <p:spPr>
          <a:xfrm>
            <a:off x="4814239" y="2954070"/>
            <a:ext cx="3637915" cy="22669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1580"/>
              </a:lnSpc>
            </a:pP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2018年天津渤化永利化工“4·26”</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较大中毒窒息事故</a:t>
            </a:r>
            <a:endParaRPr sz="12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8" name="table 1108"/>
          <p:cNvGraphicFramePr>
            <a:graphicFrameLocks noGrp="1"/>
          </p:cNvGraphicFramePr>
          <p:nvPr/>
        </p:nvGraphicFramePr>
        <p:xfrm>
          <a:off x="1110615" y="1771650"/>
          <a:ext cx="7176769" cy="2421890"/>
        </p:xfrm>
        <a:graphic>
          <a:graphicData uri="http://schemas.openxmlformats.org/drawingml/2006/table">
            <a:tbl>
              <a:tblPr/>
              <a:tblGrid>
                <a:gridCol w="2366010"/>
                <a:gridCol w="4810759"/>
              </a:tblGrid>
              <a:tr h="514350">
                <a:tc>
                  <a:txBody>
                    <a:bodyPr/>
                    <a:lstStyle/>
                    <a:p>
                      <a:pPr algn="l" rtl="0" eaLnBrk="0">
                        <a:lnSpc>
                          <a:spcPct val="108000"/>
                        </a:lnSpc>
                      </a:pPr>
                      <a:endParaRPr sz="1000" dirty="0">
                        <a:latin typeface="微软雅黑" panose="020B0703020204020201" charset="-122"/>
                        <a:ea typeface="微软雅黑" panose="020B0703020204020201" charset="-122"/>
                        <a:cs typeface="Arial" panose="020B0704020202090204"/>
                      </a:endParaRPr>
                    </a:p>
                    <a:p>
                      <a:pPr marL="785495" algn="l" rtl="0" eaLnBrk="0">
                        <a:lnSpc>
                          <a:spcPct val="88000"/>
                        </a:lnSpc>
                        <a:spcBef>
                          <a:spcPts val="5"/>
                        </a:spcBef>
                      </a:pPr>
                      <a:r>
                        <a:rPr sz="1500" b="1" kern="0" spc="80" dirty="0">
                          <a:solidFill>
                            <a:srgbClr val="FFFFFF">
                              <a:alpha val="100000"/>
                            </a:srgbClr>
                          </a:solidFill>
                          <a:latin typeface="微软雅黑" panose="020B0703020204020201" charset="-122"/>
                          <a:ea typeface="微软雅黑" panose="020B0703020204020201" charset="-122"/>
                          <a:cs typeface="微软雅黑" panose="020B0703020204020201" charset="-122"/>
                        </a:rPr>
                        <a:t>二级要素</a:t>
                      </a:r>
                      <a:endParaRPr sz="15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DA2"/>
                    </a:solidFill>
                  </a:tcPr>
                </a:tc>
                <a:tc>
                  <a:txBody>
                    <a:bodyPr/>
                    <a:lstStyle/>
                    <a:p>
                      <a:pPr algn="l" rtl="0" eaLnBrk="0">
                        <a:lnSpc>
                          <a:spcPct val="109000"/>
                        </a:lnSpc>
                      </a:pPr>
                      <a:endParaRPr sz="1000" dirty="0">
                        <a:latin typeface="微软雅黑" panose="020B0703020204020201" charset="-122"/>
                        <a:ea typeface="微软雅黑" panose="020B0703020204020201" charset="-122"/>
                        <a:cs typeface="Arial" panose="020B0704020202090204"/>
                      </a:endParaRPr>
                    </a:p>
                    <a:p>
                      <a:pPr marL="2202815" algn="l" rtl="0" eaLnBrk="0">
                        <a:lnSpc>
                          <a:spcPct val="87000"/>
                        </a:lnSpc>
                        <a:spcBef>
                          <a:spcPts val="5"/>
                        </a:spcBef>
                      </a:pPr>
                      <a:r>
                        <a:rPr sz="1500" b="1" kern="0" spc="70" dirty="0">
                          <a:solidFill>
                            <a:srgbClr val="FFFFFF">
                              <a:alpha val="100000"/>
                            </a:srgbClr>
                          </a:solidFill>
                          <a:latin typeface="微软雅黑" panose="020B0703020204020201" charset="-122"/>
                          <a:ea typeface="微软雅黑" panose="020B0703020204020201" charset="-122"/>
                          <a:cs typeface="微软雅黑" panose="020B0703020204020201" charset="-122"/>
                        </a:rPr>
                        <a:t>要点</a:t>
                      </a:r>
                      <a:endParaRPr sz="15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DA2"/>
                    </a:solidFill>
                  </a:tcPr>
                </a:tc>
              </a:tr>
              <a:tr h="1005839">
                <a:tc>
                  <a:txBody>
                    <a:bodyPr/>
                    <a:lstStyle/>
                    <a:p>
                      <a:pPr algn="l" rtl="0" eaLnBrk="0">
                        <a:lnSpc>
                          <a:spcPct val="131000"/>
                        </a:lnSpc>
                      </a:pPr>
                      <a:endParaRPr sz="1000" dirty="0">
                        <a:latin typeface="微软雅黑" panose="020B0703020204020201" charset="-122"/>
                        <a:ea typeface="微软雅黑" panose="020B0703020204020201" charset="-122"/>
                        <a:cs typeface="Arial" panose="020B0704020202090204"/>
                      </a:endParaRPr>
                    </a:p>
                    <a:p>
                      <a:pPr algn="l" rtl="0" eaLnBrk="0">
                        <a:lnSpc>
                          <a:spcPct val="131000"/>
                        </a:lnSpc>
                      </a:pPr>
                      <a:endParaRPr sz="1000" dirty="0">
                        <a:latin typeface="微软雅黑" panose="020B0703020204020201" charset="-122"/>
                        <a:ea typeface="微软雅黑" panose="020B0703020204020201" charset="-122"/>
                        <a:cs typeface="Arial" panose="020B0704020202090204"/>
                      </a:endParaRPr>
                    </a:p>
                    <a:p>
                      <a:pPr marL="110490" algn="l" rtl="0" eaLnBrk="0">
                        <a:lnSpc>
                          <a:spcPts val="1580"/>
                        </a:lnSpc>
                        <a:spcBef>
                          <a:spcPts val="0"/>
                        </a:spcBef>
                      </a:pPr>
                      <a:r>
                        <a:rPr sz="12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5.9.1 承包商</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05000"/>
                        </a:lnSpc>
                      </a:pPr>
                      <a:endParaRPr sz="400" dirty="0">
                        <a:latin typeface="微软雅黑" panose="020B0703020204020201" charset="-122"/>
                        <a:ea typeface="微软雅黑" panose="020B0703020204020201" charset="-122"/>
                        <a:cs typeface="Arial" panose="020B0704020202090204"/>
                      </a:endParaRPr>
                    </a:p>
                    <a:p>
                      <a:pPr marL="102870" algn="l" rtl="0" eaLnBrk="0">
                        <a:lnSpc>
                          <a:spcPct val="88000"/>
                        </a:lnSpc>
                        <a:spcBef>
                          <a:spcPts val="5"/>
                        </a:spcBef>
                        <a:tabLst>
                          <a:tab pos="210820" algn="l"/>
                        </a:tabLst>
                      </a:pP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建立承包商准入和退出标准</a:t>
                      </a:r>
                      <a:r>
                        <a:rPr sz="1200" b="1" kern="0" spc="-20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，选择合格承包商；</a:t>
                      </a:r>
                      <a:endParaRPr sz="1200" dirty="0">
                        <a:latin typeface="微软雅黑" panose="020B0703020204020201" charset="-122"/>
                        <a:ea typeface="微软雅黑" panose="020B0703020204020201" charset="-122"/>
                        <a:cs typeface="微软雅黑" panose="020B0703020204020201" charset="-122"/>
                      </a:endParaRPr>
                    </a:p>
                    <a:p>
                      <a:pPr marL="265430" indent="-162560" algn="l" rtl="0" eaLnBrk="0">
                        <a:lnSpc>
                          <a:spcPct val="91000"/>
                        </a:lnSpc>
                        <a:spcBef>
                          <a:spcPts val="190"/>
                        </a:spcBef>
                        <a:tabLst>
                          <a:tab pos="210820" algn="l"/>
                        </a:tabLst>
                      </a:pP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审核承包商施工方案</a:t>
                      </a:r>
                      <a:r>
                        <a:rPr sz="1200" b="1" kern="0" spc="-21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，核实确认施工作业</a:t>
                      </a:r>
                      <a:r>
                        <a:rPr sz="12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程序、安全风险评估结果、</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安全措施和应急预案。</a:t>
                      </a:r>
                      <a:endParaRPr sz="1200" dirty="0">
                        <a:latin typeface="微软雅黑" panose="020B0703020204020201" charset="-122"/>
                        <a:ea typeface="微软雅黑" panose="020B0703020204020201" charset="-122"/>
                        <a:cs typeface="微软雅黑" panose="020B0703020204020201" charset="-122"/>
                      </a:endParaRPr>
                    </a:p>
                    <a:p>
                      <a:pPr marL="102870" algn="l" rtl="0" eaLnBrk="0">
                        <a:lnSpc>
                          <a:spcPct val="88000"/>
                        </a:lnSpc>
                        <a:spcBef>
                          <a:spcPts val="250"/>
                        </a:spcBef>
                        <a:tabLst>
                          <a:tab pos="210820" algn="l"/>
                        </a:tabLst>
                      </a:pP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对承包商安全交底</a:t>
                      </a:r>
                      <a:r>
                        <a:rPr sz="1200" b="1" kern="0" spc="-20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，作业过程监督检查</a:t>
                      </a:r>
                      <a:r>
                        <a:rPr sz="12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a:t>
                      </a:r>
                      <a:endParaRPr sz="1200" dirty="0">
                        <a:latin typeface="微软雅黑" panose="020B0703020204020201" charset="-122"/>
                        <a:ea typeface="微软雅黑" panose="020B0703020204020201" charset="-122"/>
                        <a:cs typeface="微软雅黑" panose="020B0703020204020201" charset="-122"/>
                      </a:endParaRPr>
                    </a:p>
                    <a:p>
                      <a:pPr marL="102870" algn="l" rtl="0" eaLnBrk="0">
                        <a:lnSpc>
                          <a:spcPct val="87000"/>
                        </a:lnSpc>
                        <a:spcBef>
                          <a:spcPts val="180"/>
                        </a:spcBef>
                        <a:tabLst>
                          <a:tab pos="210820" algn="l"/>
                        </a:tabLst>
                      </a:pP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定期对承包商业绩评价</a:t>
                      </a:r>
                      <a:r>
                        <a:rPr sz="1200" b="1" kern="0" spc="-21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，及时调整或更换。</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r>
              <a:tr h="440055">
                <a:tc>
                  <a:txBody>
                    <a:bodyPr/>
                    <a:lstStyle/>
                    <a:p>
                      <a:pPr algn="l" rtl="0" eaLnBrk="0">
                        <a:lnSpc>
                          <a:spcPct val="109000"/>
                        </a:lnSpc>
                      </a:pPr>
                      <a:endParaRPr sz="700" dirty="0">
                        <a:latin typeface="微软雅黑" panose="020B0703020204020201" charset="-122"/>
                        <a:ea typeface="微软雅黑" panose="020B0703020204020201" charset="-122"/>
                        <a:cs typeface="Arial" panose="020B0704020202090204"/>
                      </a:endParaRPr>
                    </a:p>
                    <a:p>
                      <a:pPr marL="110490" algn="l" rtl="0" eaLnBrk="0">
                        <a:lnSpc>
                          <a:spcPts val="1580"/>
                        </a:lnSpc>
                        <a:spcBef>
                          <a:spcPts val="5"/>
                        </a:spcBef>
                      </a:pP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5.9.2 供应商</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c>
                  <a:txBody>
                    <a:bodyPr/>
                    <a:lstStyle/>
                    <a:p>
                      <a:pPr algn="l" rtl="0" eaLnBrk="0">
                        <a:lnSpc>
                          <a:spcPct val="108000"/>
                        </a:lnSpc>
                      </a:pPr>
                      <a:endParaRPr sz="900" dirty="0">
                        <a:latin typeface="微软雅黑" panose="020B0703020204020201" charset="-122"/>
                        <a:ea typeface="微软雅黑" panose="020B0703020204020201" charset="-122"/>
                        <a:cs typeface="Arial" panose="020B0704020202090204"/>
                      </a:endParaRPr>
                    </a:p>
                    <a:p>
                      <a:pPr marL="102870" algn="l" rtl="0" eaLnBrk="0">
                        <a:lnSpc>
                          <a:spcPct val="88000"/>
                        </a:lnSpc>
                        <a:tabLst>
                          <a:tab pos="210820" algn="l"/>
                        </a:tabLst>
                      </a:pP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对供应商选择、准入、续用等过程进行规范</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管理。</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r>
              <a:tr h="461644">
                <a:tc>
                  <a:txBody>
                    <a:bodyPr/>
                    <a:lstStyle/>
                    <a:p>
                      <a:pPr algn="l" rtl="0" eaLnBrk="0">
                        <a:lnSpc>
                          <a:spcPct val="102000"/>
                        </a:lnSpc>
                      </a:pPr>
                      <a:endParaRPr sz="800" dirty="0">
                        <a:latin typeface="微软雅黑" panose="020B0703020204020201" charset="-122"/>
                        <a:ea typeface="微软雅黑" panose="020B0703020204020201" charset="-122"/>
                        <a:cs typeface="Arial" panose="020B0704020202090204"/>
                      </a:endParaRPr>
                    </a:p>
                    <a:p>
                      <a:pPr marL="110490" algn="l" rtl="0" eaLnBrk="0">
                        <a:lnSpc>
                          <a:spcPts val="1580"/>
                        </a:lnSpc>
                        <a:spcBef>
                          <a:spcPts val="0"/>
                        </a:spcBef>
                      </a:pP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5.9.3 证实方法</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00000"/>
                        </a:lnSpc>
                      </a:pPr>
                      <a:endParaRPr sz="1000" dirty="0">
                        <a:latin typeface="Arial" panose="020B0704020202090204"/>
                        <a:ea typeface="微软雅黑" panose="020B0703020204020201" charset="-122"/>
                        <a:cs typeface="Arial" panose="020B07040202020902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r>
            </a:tbl>
          </a:graphicData>
        </a:graphic>
      </p:graphicFrame>
      <p:pic>
        <p:nvPicPr>
          <p:cNvPr id="1110" name="picture 1110"/>
          <p:cNvPicPr>
            <a:picLocks noChangeAspect="1"/>
          </p:cNvPicPr>
          <p:nvPr/>
        </p:nvPicPr>
        <p:blipFill>
          <a:blip r:embed="rId1"/>
          <a:stretch>
            <a:fillRect/>
          </a:stretch>
        </p:blipFill>
        <p:spPr>
          <a:xfrm rot="21600000">
            <a:off x="3579672" y="3451555"/>
            <a:ext cx="108661" cy="99669"/>
          </a:xfrm>
          <a:prstGeom prst="rect">
            <a:avLst/>
          </a:prstGeom>
        </p:spPr>
      </p:pic>
      <p:pic>
        <p:nvPicPr>
          <p:cNvPr id="1112" name="picture 1112"/>
          <p:cNvPicPr>
            <a:picLocks noChangeAspect="1"/>
          </p:cNvPicPr>
          <p:nvPr/>
        </p:nvPicPr>
        <p:blipFill>
          <a:blip r:embed="rId2"/>
          <a:stretch>
            <a:fillRect/>
          </a:stretch>
        </p:blipFill>
        <p:spPr>
          <a:xfrm rot="21600000">
            <a:off x="3579672" y="3094049"/>
            <a:ext cx="108661" cy="99669"/>
          </a:xfrm>
          <a:prstGeom prst="rect">
            <a:avLst/>
          </a:prstGeom>
        </p:spPr>
      </p:pic>
      <p:pic>
        <p:nvPicPr>
          <p:cNvPr id="1114" name="picture 1114"/>
          <p:cNvPicPr>
            <a:picLocks noChangeAspect="1"/>
          </p:cNvPicPr>
          <p:nvPr/>
        </p:nvPicPr>
        <p:blipFill>
          <a:blip r:embed="rId3"/>
          <a:stretch>
            <a:fillRect/>
          </a:stretch>
        </p:blipFill>
        <p:spPr>
          <a:xfrm rot="21600000">
            <a:off x="3579672" y="2911170"/>
            <a:ext cx="108661" cy="99669"/>
          </a:xfrm>
          <a:prstGeom prst="rect">
            <a:avLst/>
          </a:prstGeom>
        </p:spPr>
      </p:pic>
      <p:pic>
        <p:nvPicPr>
          <p:cNvPr id="1116" name="picture 1116"/>
          <p:cNvPicPr>
            <a:picLocks noChangeAspect="1"/>
          </p:cNvPicPr>
          <p:nvPr/>
        </p:nvPicPr>
        <p:blipFill>
          <a:blip r:embed="rId3"/>
          <a:stretch>
            <a:fillRect/>
          </a:stretch>
        </p:blipFill>
        <p:spPr>
          <a:xfrm rot="21600000">
            <a:off x="3579672" y="2545410"/>
            <a:ext cx="108661" cy="99669"/>
          </a:xfrm>
          <a:prstGeom prst="rect">
            <a:avLst/>
          </a:prstGeom>
        </p:spPr>
      </p:pic>
      <p:pic>
        <p:nvPicPr>
          <p:cNvPr id="1118" name="picture 1118"/>
          <p:cNvPicPr>
            <a:picLocks noChangeAspect="1"/>
          </p:cNvPicPr>
          <p:nvPr/>
        </p:nvPicPr>
        <p:blipFill>
          <a:blip r:embed="rId2"/>
          <a:stretch>
            <a:fillRect/>
          </a:stretch>
        </p:blipFill>
        <p:spPr>
          <a:xfrm rot="21600000">
            <a:off x="3579672" y="2362530"/>
            <a:ext cx="108661" cy="99669"/>
          </a:xfrm>
          <a:prstGeom prst="rect">
            <a:avLst/>
          </a:prstGeom>
        </p:spPr>
      </p:pic>
      <p:sp>
        <p:nvSpPr>
          <p:cNvPr id="1122" name="textbox 1122"/>
          <p:cNvSpPr/>
          <p:nvPr/>
        </p:nvSpPr>
        <p:spPr>
          <a:xfrm>
            <a:off x="530659" y="1066953"/>
            <a:ext cx="3070860" cy="3613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5.9</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 相关方</a:t>
            </a:r>
            <a:endParaRPr sz="20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 name="textbox 1124"/>
          <p:cNvSpPr/>
          <p:nvPr/>
        </p:nvSpPr>
        <p:spPr>
          <a:xfrm>
            <a:off x="430608" y="1003453"/>
            <a:ext cx="8238490" cy="338455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12395"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5.9</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 相关方</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18000"/>
              </a:lnSpc>
            </a:pPr>
            <a:endParaRPr sz="1000" dirty="0">
              <a:latin typeface="微软雅黑" panose="020B0703020204020201" charset="-122"/>
              <a:ea typeface="微软雅黑" panose="020B0703020204020201" charset="-122"/>
              <a:cs typeface="Arial" panose="020B0704020202090204"/>
            </a:endParaRPr>
          </a:p>
          <a:p>
            <a:pPr marL="55245" algn="l" rtl="0" eaLnBrk="0">
              <a:lnSpc>
                <a:spcPts val="2105"/>
              </a:lnSpc>
              <a:spcBef>
                <a:spcPts val="455"/>
              </a:spcBef>
            </a:pPr>
            <a:r>
              <a:rPr sz="1500" b="1" kern="0" spc="40" dirty="0">
                <a:solidFill>
                  <a:srgbClr val="FF0000">
                    <a:alpha val="100000"/>
                  </a:srgbClr>
                </a:solidFill>
                <a:latin typeface="微软雅黑" panose="020B0703020204020201" charset="-122"/>
                <a:ea typeface="微软雅黑" panose="020B0703020204020201" charset="-122"/>
                <a:cs typeface="微软雅黑" panose="020B0703020204020201" charset="-122"/>
              </a:rPr>
              <a:t>5.9.1</a:t>
            </a:r>
            <a:r>
              <a:rPr sz="15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40" dirty="0">
                <a:solidFill>
                  <a:srgbClr val="FF0000">
                    <a:alpha val="100000"/>
                  </a:srgbClr>
                </a:solidFill>
                <a:latin typeface="微软雅黑" panose="020B0703020204020201" charset="-122"/>
                <a:ea typeface="微软雅黑" panose="020B0703020204020201" charset="-122"/>
                <a:cs typeface="微软雅黑" panose="020B0703020204020201" charset="-122"/>
              </a:rPr>
              <a:t>承包商</a:t>
            </a:r>
            <a:endParaRPr sz="1500" dirty="0">
              <a:latin typeface="微软雅黑" panose="020B0703020204020201" charset="-122"/>
              <a:ea typeface="微软雅黑" panose="020B0703020204020201" charset="-122"/>
              <a:cs typeface="微软雅黑" panose="020B0703020204020201" charset="-122"/>
            </a:endParaRPr>
          </a:p>
          <a:p>
            <a:pPr marL="13970" indent="38735" algn="l" rtl="0" eaLnBrk="0">
              <a:lnSpc>
                <a:spcPct val="129000"/>
              </a:lnSpc>
              <a:spcBef>
                <a:spcPts val="690"/>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5.9.1.1 企业应建立承包商</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准入和退出</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标准</a:t>
            </a:r>
            <a:r>
              <a:rPr sz="1400" b="1" kern="0" spc="-2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审查</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承</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包商的资质、安全业绩、人员资格与培训、安全管理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机构设置等</a:t>
            </a:r>
            <a:r>
              <a:rPr sz="1400" b="1" kern="0" spc="-2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选择</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合格的承包商</a:t>
            </a:r>
            <a:r>
              <a:rPr sz="1400" b="1" kern="0" spc="-2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，并建立合格</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承包商</a:t>
            </a:r>
            <a:r>
              <a:rPr sz="14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名录和档案</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a:p>
            <a:pPr marL="13970" indent="38735" algn="l" rtl="0" eaLnBrk="0">
              <a:lnSpc>
                <a:spcPct val="129000"/>
              </a:lnSpc>
              <a:spcBef>
                <a:spcPts val="70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5.9.1.2 施工作业前</a:t>
            </a:r>
            <a:r>
              <a:rPr sz="1400" b="1"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，企业应</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审核</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承包商的</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施工方案</a:t>
            </a:r>
            <a:r>
              <a:rPr sz="1400" b="1" kern="0" spc="-2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核实确认</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施工作业程序、安全风险评估结果、安全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措施和应急预案。</a:t>
            </a:r>
            <a:endParaRPr sz="1400" dirty="0">
              <a:latin typeface="微软雅黑" panose="020B0703020204020201" charset="-122"/>
              <a:ea typeface="微软雅黑" panose="020B0703020204020201" charset="-122"/>
              <a:cs typeface="微软雅黑" panose="020B0703020204020201" charset="-122"/>
            </a:endParaRPr>
          </a:p>
          <a:p>
            <a:pPr marL="12700" indent="40640" algn="l" rtl="0" eaLnBrk="0">
              <a:lnSpc>
                <a:spcPct val="129000"/>
              </a:lnSpc>
              <a:spcBef>
                <a:spcPts val="705"/>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5.9.1.3 企业应对承包商作业人员进行</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安全交底</a:t>
            </a:r>
            <a:r>
              <a:rPr sz="1400" b="1" kern="0" spc="-2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，告</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知作业周边潜在的火灾、爆炸及有毒物质泄漏等安全 风险、应急响应措施和</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要求</a:t>
            </a:r>
            <a:r>
              <a:rPr sz="1400" b="1" kern="0" spc="-2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，并对承包商作业过程实施监督检查。</a:t>
            </a:r>
            <a:endParaRPr sz="1400" dirty="0">
              <a:latin typeface="微软雅黑" panose="020B0703020204020201" charset="-122"/>
              <a:ea typeface="微软雅黑" panose="020B0703020204020201" charset="-122"/>
              <a:cs typeface="微软雅黑" panose="020B0703020204020201" charset="-122"/>
            </a:endParaRPr>
          </a:p>
          <a:p>
            <a:pPr marL="53340" algn="l" rtl="0" eaLnBrk="0">
              <a:lnSpc>
                <a:spcPts val="1855"/>
              </a:lnSpc>
              <a:spcBef>
                <a:spcPts val="700"/>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5.9.1.4 企业</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应定期对承包商进行</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业绩评价</a:t>
            </a:r>
            <a:r>
              <a:rPr sz="14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，根据评价结果及时调整或更换承包商。</a:t>
            </a:r>
            <a:endParaRPr sz="1400" dirty="0">
              <a:latin typeface="微软雅黑" panose="020B0703020204020201" charset="-122"/>
              <a:ea typeface="微软雅黑" panose="020B0703020204020201" charset="-122"/>
              <a:cs typeface="微软雅黑" panose="020B0703020204020201" charset="-122"/>
            </a:endParaRPr>
          </a:p>
          <a:p>
            <a:pPr algn="l" rtl="0" eaLnBrk="0">
              <a:lnSpc>
                <a:spcPct val="122000"/>
              </a:lnSpc>
            </a:pPr>
            <a:endParaRPr sz="400" dirty="0">
              <a:latin typeface="微软雅黑" panose="020B0703020204020201" charset="-122"/>
              <a:ea typeface="微软雅黑" panose="020B0703020204020201" charset="-122"/>
              <a:cs typeface="Arial" panose="020B0704020202090204"/>
            </a:endParaRPr>
          </a:p>
          <a:p>
            <a:pPr marL="41275" algn="l" rtl="0" eaLnBrk="0">
              <a:lnSpc>
                <a:spcPts val="1580"/>
              </a:lnSpc>
              <a:spcBef>
                <a:spcPts val="5"/>
              </a:spcBef>
            </a:pP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条文说明</a:t>
            </a:r>
            <a:r>
              <a:rPr sz="1200" b="1" kern="0" spc="-1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：依据</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GB</a:t>
            </a:r>
            <a:r>
              <a:rPr sz="1200" b="1" kern="0" spc="2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30871-2022《危险化学品企业特殊作业安全规范》</a:t>
            </a:r>
            <a:r>
              <a:rPr sz="1200" b="1" kern="0" spc="-15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明确</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提出在作业前进行安全交底的要求。</a:t>
            </a:r>
            <a:endParaRPr sz="12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 name="textbox 1128"/>
          <p:cNvSpPr/>
          <p:nvPr/>
        </p:nvSpPr>
        <p:spPr>
          <a:xfrm>
            <a:off x="374707" y="717703"/>
            <a:ext cx="4429125" cy="327215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11125"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5.9</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 相关方</a:t>
            </a:r>
            <a:endParaRPr sz="2000" dirty="0">
              <a:latin typeface="微软雅黑" panose="020B0703020204020201" charset="-122"/>
              <a:ea typeface="微软雅黑" panose="020B0703020204020201" charset="-122"/>
              <a:cs typeface="微软雅黑" panose="020B0703020204020201" charset="-122"/>
            </a:endParaRPr>
          </a:p>
          <a:p>
            <a:pPr marL="53975" algn="l" rtl="0" eaLnBrk="0">
              <a:lnSpc>
                <a:spcPts val="2105"/>
              </a:lnSpc>
              <a:spcBef>
                <a:spcPts val="1545"/>
              </a:spcBef>
            </a:pPr>
            <a:r>
              <a:rPr sz="1500" b="1" kern="0" spc="40" dirty="0">
                <a:solidFill>
                  <a:srgbClr val="FF0000">
                    <a:alpha val="100000"/>
                  </a:srgbClr>
                </a:solidFill>
                <a:latin typeface="微软雅黑" panose="020B0703020204020201" charset="-122"/>
                <a:ea typeface="微软雅黑" panose="020B0703020204020201" charset="-122"/>
                <a:cs typeface="微软雅黑" panose="020B0703020204020201" charset="-122"/>
              </a:rPr>
              <a:t>5.9.2</a:t>
            </a:r>
            <a:r>
              <a:rPr sz="15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40" dirty="0">
                <a:solidFill>
                  <a:srgbClr val="FF0000">
                    <a:alpha val="100000"/>
                  </a:srgbClr>
                </a:solidFill>
                <a:latin typeface="微软雅黑" panose="020B0703020204020201" charset="-122"/>
                <a:ea typeface="微软雅黑" panose="020B0703020204020201" charset="-122"/>
                <a:cs typeface="微软雅黑" panose="020B0703020204020201" charset="-122"/>
              </a:rPr>
              <a:t>供应商</a:t>
            </a:r>
            <a:endParaRPr sz="1500" dirty="0">
              <a:latin typeface="微软雅黑" panose="020B0703020204020201" charset="-122"/>
              <a:ea typeface="微软雅黑" panose="020B0703020204020201" charset="-122"/>
              <a:cs typeface="微软雅黑" panose="020B0703020204020201" charset="-122"/>
            </a:endParaRPr>
          </a:p>
          <a:p>
            <a:pPr marL="12700" indent="39370" algn="l" rtl="0" eaLnBrk="0">
              <a:lnSpc>
                <a:spcPct val="123000"/>
              </a:lnSpc>
              <a:spcBef>
                <a:spcPts val="320"/>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5.9.2.1 企业应对供应商</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选</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择、准入、续用</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等过程进行规</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范管理</a:t>
            </a:r>
            <a:r>
              <a:rPr sz="1400" b="1" kern="0" spc="-2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，明确</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质量技术要求</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质量控制</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措施、</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验收检验</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标准</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和违约责任</a:t>
            </a:r>
            <a:r>
              <a:rPr sz="1400" b="1" kern="0" spc="-2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，定期识别与采购有关的安全风险。</a:t>
            </a:r>
            <a:endParaRPr sz="1400" dirty="0">
              <a:latin typeface="微软雅黑" panose="020B0703020204020201" charset="-122"/>
              <a:ea typeface="微软雅黑" panose="020B0703020204020201" charset="-122"/>
              <a:cs typeface="微软雅黑" panose="020B0703020204020201" charset="-122"/>
            </a:endParaRPr>
          </a:p>
          <a:p>
            <a:pPr marL="12700" indent="38735" algn="l" rtl="0" eaLnBrk="0">
              <a:lnSpc>
                <a:spcPct val="119000"/>
              </a:lnSpc>
              <a:spcBef>
                <a:spcPts val="360"/>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5.9.2.2 企业应按照物资入库验收标准</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，对采购物资</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实施</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质量检验或验收</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a:p>
            <a:pPr marL="14605" indent="37465" algn="l" rtl="0" eaLnBrk="0">
              <a:lnSpc>
                <a:spcPct val="119000"/>
              </a:lnSpc>
              <a:spcBef>
                <a:spcPts val="360"/>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5.9.2.3 企业应定期对供应商进行业绩评价</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，根据评</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价结</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果及时调整或更换供应商。</a:t>
            </a:r>
            <a:endParaRPr sz="1400" dirty="0">
              <a:latin typeface="微软雅黑" panose="020B0703020204020201" charset="-122"/>
              <a:ea typeface="微软雅黑" panose="020B0703020204020201" charset="-122"/>
              <a:cs typeface="微软雅黑" panose="020B0703020204020201" charset="-122"/>
            </a:endParaRPr>
          </a:p>
          <a:p>
            <a:pPr algn="l" rtl="0" eaLnBrk="0">
              <a:lnSpc>
                <a:spcPct val="122000"/>
              </a:lnSpc>
            </a:pPr>
            <a:endParaRPr sz="1000" dirty="0">
              <a:latin typeface="微软雅黑" panose="020B0703020204020201" charset="-122"/>
              <a:ea typeface="微软雅黑" panose="020B0703020204020201" charset="-122"/>
              <a:cs typeface="Arial" panose="020B0704020202090204"/>
            </a:endParaRPr>
          </a:p>
          <a:p>
            <a:pPr algn="l" rtl="0" eaLnBrk="0">
              <a:lnSpc>
                <a:spcPct val="127000"/>
              </a:lnSpc>
            </a:pPr>
            <a:endParaRPr sz="300" dirty="0">
              <a:latin typeface="微软雅黑" panose="020B0703020204020201" charset="-122"/>
              <a:ea typeface="微软雅黑" panose="020B0703020204020201" charset="-122"/>
              <a:cs typeface="Arial" panose="020B0704020202090204"/>
            </a:endParaRPr>
          </a:p>
          <a:p>
            <a:pPr marL="53975" algn="l" rtl="0" eaLnBrk="0">
              <a:lnSpc>
                <a:spcPts val="2105"/>
              </a:lnSpc>
              <a:spcBef>
                <a:spcPts val="0"/>
              </a:spcBef>
            </a:pPr>
            <a:r>
              <a:rPr sz="1500" b="1" kern="0" spc="40" dirty="0">
                <a:solidFill>
                  <a:srgbClr val="FF0000">
                    <a:alpha val="100000"/>
                  </a:srgbClr>
                </a:solidFill>
                <a:latin typeface="微软雅黑" panose="020B0703020204020201" charset="-122"/>
                <a:ea typeface="微软雅黑" panose="020B0703020204020201" charset="-122"/>
                <a:cs typeface="微软雅黑" panose="020B0703020204020201" charset="-122"/>
              </a:rPr>
              <a:t>5.9.3</a:t>
            </a:r>
            <a:r>
              <a:rPr sz="1500" b="1" kern="0" spc="1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40" dirty="0">
                <a:solidFill>
                  <a:srgbClr val="FF0000">
                    <a:alpha val="100000"/>
                  </a:srgbClr>
                </a:solidFill>
                <a:latin typeface="微软雅黑" panose="020B0703020204020201" charset="-122"/>
                <a:ea typeface="微软雅黑" panose="020B0703020204020201" charset="-122"/>
                <a:cs typeface="微软雅黑" panose="020B0703020204020201" charset="-122"/>
              </a:rPr>
              <a:t>证实方法</a:t>
            </a:r>
            <a:endParaRPr sz="1500" dirty="0">
              <a:latin typeface="微软雅黑" panose="020B0703020204020201" charset="-122"/>
              <a:ea typeface="微软雅黑" panose="020B0703020204020201" charset="-122"/>
              <a:cs typeface="微软雅黑" panose="020B0703020204020201" charset="-122"/>
            </a:endParaRPr>
          </a:p>
        </p:txBody>
      </p:sp>
      <p:graphicFrame>
        <p:nvGraphicFramePr>
          <p:cNvPr id="1130" name="table 1130"/>
          <p:cNvGraphicFramePr>
            <a:graphicFrameLocks noGrp="1"/>
          </p:cNvGraphicFramePr>
          <p:nvPr/>
        </p:nvGraphicFramePr>
        <p:xfrm>
          <a:off x="4990464" y="998854"/>
          <a:ext cx="3785235" cy="2930525"/>
        </p:xfrm>
        <a:graphic>
          <a:graphicData uri="http://schemas.openxmlformats.org/drawingml/2006/table">
            <a:tbl>
              <a:tblPr/>
              <a:tblGrid>
                <a:gridCol w="3785235"/>
              </a:tblGrid>
              <a:tr h="2917825">
                <a:tc>
                  <a:txBody>
                    <a:bodyPr/>
                    <a:lstStyle/>
                    <a:p>
                      <a:pPr algn="l" rtl="0" eaLnBrk="0">
                        <a:lnSpc>
                          <a:spcPct val="125000"/>
                        </a:lnSpc>
                      </a:pPr>
                      <a:endParaRPr sz="200" dirty="0">
                        <a:latin typeface="微软雅黑" panose="020B0703020204020201" charset="-122"/>
                        <a:ea typeface="微软雅黑" panose="020B0703020204020201" charset="-122"/>
                        <a:cs typeface="Arial" panose="020B0704020202090204"/>
                      </a:endParaRPr>
                    </a:p>
                    <a:p>
                      <a:pPr marL="99060" indent="635" algn="l" rtl="0" eaLnBrk="0">
                        <a:lnSpc>
                          <a:spcPct val="121000"/>
                        </a:lnSpc>
                        <a:spcBef>
                          <a:spcPts val="0"/>
                        </a:spcBef>
                      </a:pPr>
                      <a:r>
                        <a:rPr sz="1200" b="1" kern="0" spc="110" dirty="0">
                          <a:solidFill>
                            <a:srgbClr val="FF0000">
                              <a:alpha val="100000"/>
                            </a:srgbClr>
                          </a:solidFill>
                          <a:latin typeface="微软雅黑" panose="020B0703020204020201" charset="-122"/>
                          <a:ea typeface="微软雅黑" panose="020B0703020204020201" charset="-122"/>
                          <a:cs typeface="微软雅黑" panose="020B0703020204020201" charset="-122"/>
                        </a:rPr>
                        <a:t>事故案例：</a:t>
                      </a:r>
                      <a:r>
                        <a:rPr sz="1200" b="1" kern="0" spc="-2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110" dirty="0">
                          <a:solidFill>
                            <a:srgbClr val="2464CB">
                              <a:alpha val="100000"/>
                            </a:srgbClr>
                          </a:solidFill>
                          <a:latin typeface="微软雅黑" panose="020B0703020204020201" charset="-122"/>
                          <a:ea typeface="微软雅黑" panose="020B0703020204020201" charset="-122"/>
                          <a:cs typeface="微软雅黑" panose="020B0703020204020201" charset="-122"/>
                        </a:rPr>
                        <a:t>某石化烯烃厂聚乙烯装置2</a:t>
                      </a:r>
                      <a:r>
                        <a:rPr sz="1200" b="1" kern="0" spc="100" dirty="0">
                          <a:solidFill>
                            <a:srgbClr val="2464CB">
                              <a:alpha val="100000"/>
                            </a:srgbClr>
                          </a:solidFill>
                          <a:latin typeface="微软雅黑" panose="020B0703020204020201" charset="-122"/>
                          <a:ea typeface="微软雅黑" panose="020B0703020204020201" charset="-122"/>
                          <a:cs typeface="微软雅黑" panose="020B0703020204020201" charset="-122"/>
                        </a:rPr>
                        <a:t>·23火灾爆</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30" dirty="0">
                          <a:solidFill>
                            <a:srgbClr val="2464CB">
                              <a:alpha val="100000"/>
                            </a:srgbClr>
                          </a:solidFill>
                          <a:latin typeface="微软雅黑" panose="020B0703020204020201" charset="-122"/>
                          <a:ea typeface="微软雅黑" panose="020B0703020204020201" charset="-122"/>
                          <a:cs typeface="微软雅黑" panose="020B0703020204020201" charset="-122"/>
                        </a:rPr>
                        <a:t>炸事故</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3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3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30" dirty="0">
                          <a:solidFill>
                            <a:srgbClr val="2464CB">
                              <a:alpha val="100000"/>
                            </a:srgbClr>
                          </a:solidFill>
                          <a:latin typeface="微软雅黑" panose="020B0703020204020201" charset="-122"/>
                          <a:ea typeface="微软雅黑" panose="020B0703020204020201" charset="-122"/>
                          <a:cs typeface="微软雅黑" panose="020B0703020204020201" charset="-122"/>
                        </a:rPr>
                        <a:t>造成</a:t>
                      </a:r>
                      <a:r>
                        <a:rPr sz="12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8人死亡</a:t>
                      </a:r>
                      <a:r>
                        <a:rPr sz="12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a:t>
                      </a:r>
                      <a:r>
                        <a:rPr sz="1200" b="1" kern="0" spc="-1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1人重伤</a:t>
                      </a:r>
                      <a:r>
                        <a:rPr sz="12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3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30" dirty="0">
                          <a:solidFill>
                            <a:srgbClr val="2464CB">
                              <a:alpha val="100000"/>
                            </a:srgbClr>
                          </a:solidFill>
                          <a:latin typeface="微软雅黑" panose="020B0703020204020201" charset="-122"/>
                          <a:ea typeface="微软雅黑" panose="020B0703020204020201" charset="-122"/>
                          <a:cs typeface="微软雅黑" panose="020B0703020204020201" charset="-122"/>
                        </a:rPr>
                        <a:t>18人轻伤</a:t>
                      </a:r>
                      <a:r>
                        <a:rPr sz="1200" b="1" kern="0" spc="-19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3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3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30" dirty="0">
                          <a:solidFill>
                            <a:srgbClr val="2464CB">
                              <a:alpha val="100000"/>
                            </a:srgbClr>
                          </a:solidFill>
                          <a:latin typeface="微软雅黑" panose="020B0703020204020201" charset="-122"/>
                          <a:ea typeface="微软雅黑" panose="020B0703020204020201" charset="-122"/>
                          <a:cs typeface="微软雅黑" panose="020B0703020204020201" charset="-122"/>
                        </a:rPr>
                        <a:t>聚</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乙烯系统运行不正常</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，压力升高</a:t>
                      </a:r>
                      <a:r>
                        <a:rPr sz="1200" b="1" kern="0" spc="-1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6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导致</a:t>
                      </a:r>
                      <a:r>
                        <a:rPr sz="12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劣质玻璃视</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镜</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破裂</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6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大量乙烯气体瞬间喷出</a:t>
                      </a:r>
                      <a:r>
                        <a:rPr sz="1200" b="1" kern="0" spc="-2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6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企业在</a:t>
                      </a:r>
                      <a:r>
                        <a:rPr sz="12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采购不合</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格玻璃视镜</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环节的管</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理问题：</a:t>
                      </a:r>
                      <a:endParaRPr sz="1200" dirty="0">
                        <a:latin typeface="微软雅黑" panose="020B0703020204020201" charset="-122"/>
                        <a:ea typeface="微软雅黑" panose="020B0703020204020201" charset="-122"/>
                        <a:cs typeface="微软雅黑" panose="020B0703020204020201" charset="-122"/>
                      </a:endParaRPr>
                    </a:p>
                    <a:p>
                      <a:pPr marL="271145" indent="-160655" algn="l" rtl="0" eaLnBrk="0">
                        <a:lnSpc>
                          <a:spcPct val="111000"/>
                        </a:lnSpc>
                        <a:spcBef>
                          <a:spcPts val="380"/>
                        </a:spcBef>
                        <a:tabLst>
                          <a:tab pos="218440" algn="l"/>
                        </a:tabLst>
                      </a:pPr>
                      <a:r>
                        <a:rPr sz="12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视镜采购单上的</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供应商</a:t>
                      </a:r>
                      <a:r>
                        <a:rPr sz="12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是北京阀门总厂</a:t>
                      </a:r>
                      <a:r>
                        <a:rPr sz="1200"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，但该厂根</a:t>
                      </a:r>
                      <a:r>
                        <a:rPr sz="12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本</a:t>
                      </a:r>
                      <a:r>
                        <a:rPr sz="12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不生产视镜</a:t>
                      </a:r>
                      <a:r>
                        <a:rPr sz="1200"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！而是该厂的一个代理商从温州某个</a:t>
                      </a:r>
                      <a:r>
                        <a:rPr sz="12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经销点购买的。</a:t>
                      </a:r>
                      <a:endParaRPr sz="1200" dirty="0">
                        <a:latin typeface="微软雅黑" panose="020B0703020204020201" charset="-122"/>
                        <a:ea typeface="微软雅黑" panose="020B0703020204020201" charset="-122"/>
                        <a:cs typeface="微软雅黑" panose="020B0703020204020201" charset="-122"/>
                      </a:endParaRPr>
                    </a:p>
                    <a:p>
                      <a:pPr marL="269875" indent="-159385" algn="l" rtl="0" eaLnBrk="0">
                        <a:lnSpc>
                          <a:spcPct val="112000"/>
                        </a:lnSpc>
                        <a:spcBef>
                          <a:spcPts val="365"/>
                        </a:spcBef>
                        <a:tabLst>
                          <a:tab pos="218440" algn="l"/>
                        </a:tabLst>
                      </a:pPr>
                      <a:r>
                        <a:rPr sz="12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视镜是由上海郊区一个小厂生产</a:t>
                      </a:r>
                      <a:r>
                        <a:rPr sz="1200"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，该厂没有质量检</a:t>
                      </a:r>
                      <a:r>
                        <a:rPr sz="12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验手段</a:t>
                      </a:r>
                      <a:r>
                        <a:rPr sz="1200"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，为“三无”产品！</a:t>
                      </a:r>
                      <a:endParaRPr sz="1200" dirty="0">
                        <a:latin typeface="微软雅黑" panose="020B0703020204020201" charset="-122"/>
                        <a:ea typeface="微软雅黑" panose="020B0703020204020201" charset="-122"/>
                        <a:cs typeface="微软雅黑" panose="020B0703020204020201" charset="-122"/>
                      </a:endParaRPr>
                    </a:p>
                    <a:p>
                      <a:pPr marL="269875" indent="-159385" algn="l" rtl="0" eaLnBrk="0">
                        <a:lnSpc>
                          <a:spcPct val="111000"/>
                        </a:lnSpc>
                        <a:spcBef>
                          <a:spcPts val="240"/>
                        </a:spcBef>
                        <a:tabLst>
                          <a:tab pos="218440" algn="l"/>
                        </a:tabLst>
                      </a:pPr>
                      <a:r>
                        <a:rPr sz="12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发到企业的视镜</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没有产品合格证</a:t>
                      </a:r>
                      <a:r>
                        <a:rPr sz="1200" b="1" kern="0" spc="-18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，只有一个检验单。</a:t>
                      </a:r>
                      <a:r>
                        <a:rPr sz="12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企业物资采购人员、验货人员严重失职</a:t>
                      </a:r>
                      <a:r>
                        <a:rPr sz="1200"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，使不合格</a:t>
                      </a:r>
                      <a:r>
                        <a:rPr sz="12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的视镜安装在了装置上</a:t>
                      </a:r>
                      <a:r>
                        <a:rPr sz="1200" kern="0" spc="-1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，埋下了事故隐患</a:t>
                      </a:r>
                      <a:r>
                        <a:rPr sz="1200"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132" name="picture 1132"/>
          <p:cNvPicPr>
            <a:picLocks noChangeAspect="1"/>
          </p:cNvPicPr>
          <p:nvPr/>
        </p:nvPicPr>
        <p:blipFill>
          <a:blip r:embed="rId1"/>
          <a:stretch>
            <a:fillRect/>
          </a:stretch>
        </p:blipFill>
        <p:spPr>
          <a:xfrm rot="21600000">
            <a:off x="5101056" y="3284524"/>
            <a:ext cx="108203" cy="168859"/>
          </a:xfrm>
          <a:prstGeom prst="rect">
            <a:avLst/>
          </a:prstGeom>
        </p:spPr>
      </p:pic>
      <p:pic>
        <p:nvPicPr>
          <p:cNvPr id="1134" name="picture 1134"/>
          <p:cNvPicPr>
            <a:picLocks noChangeAspect="1"/>
          </p:cNvPicPr>
          <p:nvPr/>
        </p:nvPicPr>
        <p:blipFill>
          <a:blip r:embed="rId1"/>
          <a:stretch>
            <a:fillRect/>
          </a:stretch>
        </p:blipFill>
        <p:spPr>
          <a:xfrm rot="21600000">
            <a:off x="5101056" y="2846374"/>
            <a:ext cx="108203" cy="168859"/>
          </a:xfrm>
          <a:prstGeom prst="rect">
            <a:avLst/>
          </a:prstGeom>
        </p:spPr>
      </p:pic>
      <p:pic>
        <p:nvPicPr>
          <p:cNvPr id="1136" name="picture 1136"/>
          <p:cNvPicPr>
            <a:picLocks noChangeAspect="1"/>
          </p:cNvPicPr>
          <p:nvPr/>
        </p:nvPicPr>
        <p:blipFill>
          <a:blip r:embed="rId1"/>
          <a:stretch>
            <a:fillRect/>
          </a:stretch>
        </p:blipFill>
        <p:spPr>
          <a:xfrm rot="21600000">
            <a:off x="5101056" y="2189149"/>
            <a:ext cx="108203" cy="168859"/>
          </a:xfrm>
          <a:prstGeom prst="rect">
            <a:avLst/>
          </a:prstGeom>
        </p:spPr>
      </p:pic>
      <p:sp>
        <p:nvSpPr>
          <p:cNvPr id="1140" name="textbox 1140"/>
          <p:cNvSpPr/>
          <p:nvPr/>
        </p:nvSpPr>
        <p:spPr>
          <a:xfrm>
            <a:off x="375064" y="4065186"/>
            <a:ext cx="8190230" cy="541019"/>
          </a:xfrm>
          <a:prstGeom prst="rect">
            <a:avLst/>
          </a:prstGeom>
          <a:noFill/>
          <a:ln w="0" cap="flat">
            <a:noFill/>
            <a:prstDash val="solid"/>
            <a:miter lim="0"/>
          </a:ln>
        </p:spPr>
        <p:txBody>
          <a:bodyPr vert="horz" wrap="square" lIns="0" tIns="0" rIns="0" bIns="0"/>
          <a:lstStyle/>
          <a:p>
            <a:pPr algn="l" rtl="0" eaLnBrk="0">
              <a:lnSpc>
                <a:spcPct val="20000"/>
              </a:lnSpc>
            </a:pPr>
            <a:endParaRPr sz="100" dirty="0">
              <a:latin typeface="Arial" panose="020B0704020202090204"/>
              <a:ea typeface="Arial" panose="020B0704020202090204"/>
              <a:cs typeface="Arial" panose="020B0704020202090204"/>
            </a:endParaRPr>
          </a:p>
          <a:p>
            <a:pPr marL="12700" indent="342900" algn="l" rtl="0" eaLnBrk="0">
              <a:lnSpc>
                <a:spcPct val="123000"/>
              </a:lnSpc>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通过查验的方式</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，确定相关方安全管理制度和档案、</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安全管理协议、施工作业资料及现场、业绩评价</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等与5.9所有要求的符</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合性。</a:t>
            </a:r>
            <a:endParaRPr sz="14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4" name="table 1144"/>
          <p:cNvGraphicFramePr>
            <a:graphicFrameLocks noGrp="1"/>
          </p:cNvGraphicFramePr>
          <p:nvPr/>
        </p:nvGraphicFramePr>
        <p:xfrm>
          <a:off x="4616830" y="1281048"/>
          <a:ext cx="4184014" cy="1771650"/>
        </p:xfrm>
        <a:graphic>
          <a:graphicData uri="http://schemas.openxmlformats.org/drawingml/2006/table">
            <a:tbl>
              <a:tblPr/>
              <a:tblGrid>
                <a:gridCol w="2164079"/>
                <a:gridCol w="2019935"/>
              </a:tblGrid>
              <a:tr h="1771650">
                <a:tc>
                  <a:txBody>
                    <a:bodyPr/>
                    <a:lstStyle/>
                    <a:p>
                      <a:pPr algn="l" rtl="0" eaLnBrk="0">
                        <a:lnSpc>
                          <a:spcPct val="100000"/>
                        </a:lnSpc>
                      </a:pPr>
                      <a:endParaRPr sz="1000" dirty="0">
                        <a:latin typeface="微软雅黑" panose="020B0703020204020201" charset="-122"/>
                        <a:ea typeface="微软雅黑" panose="020B0703020204020201" charset="-122"/>
                        <a:cs typeface="Arial" panose="020B0704020202090204"/>
                      </a:endParaRPr>
                    </a:p>
                  </a:txBody>
                  <a:tcPr marL="0" marR="0" marT="0" marB="0">
                    <a:lnL>
                      <a:noFill/>
                    </a:lnL>
                    <a:lnR w="6350" cap="flat" cmpd="sng" algn="ctr">
                      <a:solidFill>
                        <a:srgbClr val="0266AF"/>
                      </a:solidFill>
                      <a:prstDash val="solid"/>
                      <a:round/>
                      <a:headEnd type="none" w="med" len="med"/>
                      <a:tailEnd type="none" w="med" len="med"/>
                    </a:lnR>
                    <a:lnT>
                      <a:noFill/>
                    </a:lnT>
                    <a:lnB>
                      <a:noFill/>
                    </a:lnB>
                  </a:tcPr>
                </a:tc>
                <a:tc>
                  <a:txBody>
                    <a:bodyPr/>
                    <a:lstStyle/>
                    <a:p>
                      <a:pPr algn="l" rtl="0" eaLnBrk="0">
                        <a:lnSpc>
                          <a:spcPct val="100000"/>
                        </a:lnSpc>
                      </a:pPr>
                      <a:endParaRPr sz="1000" dirty="0">
                        <a:latin typeface="Arial" panose="020B0704020202090204"/>
                        <a:ea typeface="微软雅黑" panose="020B0703020204020201" charset="-122"/>
                        <a:cs typeface="Arial" panose="020B0704020202090204"/>
                      </a:endParaRPr>
                    </a:p>
                  </a:txBody>
                  <a:tcPr marL="0" marR="0" marT="0" marB="0">
                    <a:lnL w="6350" cap="flat" cmpd="sng" algn="ctr">
                      <a:solidFill>
                        <a:srgbClr val="0266AF"/>
                      </a:solidFill>
                      <a:prstDash val="solid"/>
                      <a:round/>
                      <a:headEnd type="none" w="med" len="med"/>
                      <a:tailEnd type="none" w="med" len="med"/>
                    </a:lnL>
                    <a:lnR w="6350" cap="flat" cmpd="sng" algn="ctr">
                      <a:solidFill>
                        <a:srgbClr val="0266AF"/>
                      </a:solidFill>
                      <a:prstDash val="solid"/>
                      <a:round/>
                      <a:headEnd type="none" w="med" len="med"/>
                      <a:tailEnd type="none" w="med" len="med"/>
                    </a:lnR>
                    <a:lnT w="6350" cap="flat" cmpd="sng" algn="ctr">
                      <a:solidFill>
                        <a:srgbClr val="0266AF"/>
                      </a:solidFill>
                      <a:prstDash val="solid"/>
                      <a:round/>
                      <a:headEnd type="none" w="med" len="med"/>
                      <a:tailEnd type="none" w="med" len="med"/>
                    </a:lnT>
                    <a:lnB w="6350" cap="flat" cmpd="sng" algn="ctr">
                      <a:solidFill>
                        <a:srgbClr val="0266AF"/>
                      </a:solidFill>
                      <a:prstDash val="solid"/>
                      <a:round/>
                      <a:headEnd type="none" w="med" len="med"/>
                      <a:tailEnd type="none" w="med" len="med"/>
                    </a:lnB>
                  </a:tcPr>
                </a:tc>
              </a:tr>
            </a:tbl>
          </a:graphicData>
        </a:graphic>
      </p:graphicFrame>
      <p:pic>
        <p:nvPicPr>
          <p:cNvPr id="1146" name="picture 1146"/>
          <p:cNvPicPr>
            <a:picLocks noChangeAspect="1"/>
          </p:cNvPicPr>
          <p:nvPr/>
        </p:nvPicPr>
        <p:blipFill>
          <a:blip r:embed="rId1"/>
          <a:stretch>
            <a:fillRect/>
          </a:stretch>
        </p:blipFill>
        <p:spPr>
          <a:xfrm rot="21600000">
            <a:off x="378968" y="1290573"/>
            <a:ext cx="3974591" cy="1751076"/>
          </a:xfrm>
          <a:prstGeom prst="rect">
            <a:avLst/>
          </a:prstGeom>
        </p:spPr>
      </p:pic>
      <p:pic>
        <p:nvPicPr>
          <p:cNvPr id="1148" name="picture 1148"/>
          <p:cNvPicPr>
            <a:picLocks noChangeAspect="1"/>
          </p:cNvPicPr>
          <p:nvPr/>
        </p:nvPicPr>
        <p:blipFill>
          <a:blip r:embed="rId2"/>
          <a:stretch>
            <a:fillRect/>
          </a:stretch>
        </p:blipFill>
        <p:spPr>
          <a:xfrm rot="21600000">
            <a:off x="462597" y="3391852"/>
            <a:ext cx="3841750" cy="1198879"/>
          </a:xfrm>
          <a:prstGeom prst="rect">
            <a:avLst/>
          </a:prstGeom>
        </p:spPr>
      </p:pic>
      <p:sp>
        <p:nvSpPr>
          <p:cNvPr id="1150" name="textbox 1150"/>
          <p:cNvSpPr/>
          <p:nvPr/>
        </p:nvSpPr>
        <p:spPr>
          <a:xfrm>
            <a:off x="546731" y="3070275"/>
            <a:ext cx="3699509" cy="147828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73660" algn="l" rtl="0" eaLnBrk="0">
              <a:lnSpc>
                <a:spcPts val="1580"/>
              </a:lnSpc>
            </a:pP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2025年江苏泰州惠利生物科技“3·1</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1”较大爆炸事故</a:t>
            </a:r>
            <a:endParaRPr sz="1200" dirty="0">
              <a:latin typeface="微软雅黑" panose="020B0703020204020201" charset="-122"/>
              <a:ea typeface="微软雅黑" panose="020B0703020204020201" charset="-122"/>
              <a:cs typeface="微软雅黑" panose="020B0703020204020201" charset="-122"/>
            </a:endParaRPr>
          </a:p>
          <a:p>
            <a:pPr marL="13335" indent="7620" algn="l" rtl="0" eaLnBrk="0">
              <a:lnSpc>
                <a:spcPct val="132000"/>
              </a:lnSpc>
              <a:spcBef>
                <a:spcPts val="1370"/>
              </a:spcBef>
            </a:pPr>
            <a:r>
              <a:rPr sz="9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3月11日</a:t>
            </a:r>
            <a:r>
              <a:rPr sz="9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900" b="1" kern="0" spc="-17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江苏省泰州</a:t>
            </a:r>
            <a:r>
              <a:rPr sz="9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惠利生物科技有限公司发生爆炸事故</a:t>
            </a:r>
            <a:r>
              <a:rPr sz="9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造</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成</a:t>
            </a:r>
            <a:r>
              <a:rPr sz="9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8人死亡、</a:t>
            </a:r>
            <a:r>
              <a:rPr sz="900" b="1" kern="0" spc="-16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4人受伤</a:t>
            </a:r>
            <a:r>
              <a:rPr sz="9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900" dirty="0">
              <a:latin typeface="微软雅黑" panose="020B0703020204020201" charset="-122"/>
              <a:ea typeface="微软雅黑" panose="020B0703020204020201" charset="-122"/>
              <a:cs typeface="微软雅黑" panose="020B0703020204020201" charset="-122"/>
            </a:endParaRPr>
          </a:p>
          <a:p>
            <a:pPr marL="12700" algn="l" rtl="0" eaLnBrk="0">
              <a:lnSpc>
                <a:spcPct val="130000"/>
              </a:lnSpc>
              <a:spcBef>
                <a:spcPts val="20"/>
              </a:spcBef>
            </a:pPr>
            <a:r>
              <a:rPr sz="9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经初步调查</a:t>
            </a:r>
            <a:r>
              <a:rPr sz="9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900" b="1"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事故企业在现有中试车间</a:t>
            </a:r>
            <a:r>
              <a:rPr sz="900" b="1" kern="0" spc="110" dirty="0">
                <a:solidFill>
                  <a:srgbClr val="FF0000">
                    <a:alpha val="100000"/>
                  </a:srgbClr>
                </a:solidFill>
                <a:latin typeface="微软雅黑" panose="020B0703020204020201" charset="-122"/>
                <a:ea typeface="微软雅黑" panose="020B0703020204020201" charset="-122"/>
                <a:cs typeface="微软雅黑" panose="020B0703020204020201" charset="-122"/>
              </a:rPr>
              <a:t>非法试验生产</a:t>
            </a:r>
            <a:r>
              <a:rPr sz="9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2-碘酰基苯</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甲酸</a:t>
            </a:r>
            <a:r>
              <a:rPr sz="9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900" b="1" kern="0" spc="-1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未对其生产的</a:t>
            </a:r>
            <a:r>
              <a:rPr sz="900" b="1" kern="0" spc="120" dirty="0">
                <a:solidFill>
                  <a:srgbClr val="FF0000">
                    <a:alpha val="100000"/>
                  </a:srgbClr>
                </a:solidFill>
                <a:latin typeface="微软雅黑" panose="020B0703020204020201" charset="-122"/>
                <a:ea typeface="微软雅黑" panose="020B0703020204020201" charset="-122"/>
                <a:cs typeface="微软雅黑" panose="020B0703020204020201" charset="-122"/>
              </a:rPr>
              <a:t>危险性不明的产</a:t>
            </a:r>
            <a:r>
              <a:rPr sz="900" b="1" kern="0" spc="110" dirty="0">
                <a:solidFill>
                  <a:srgbClr val="FF0000">
                    <a:alpha val="100000"/>
                  </a:srgbClr>
                </a:solidFill>
                <a:latin typeface="微软雅黑" panose="020B0703020204020201" charset="-122"/>
                <a:ea typeface="微软雅黑" panose="020B0703020204020201" charset="-122"/>
                <a:cs typeface="微软雅黑" panose="020B0703020204020201" charset="-122"/>
              </a:rPr>
              <a:t>品物料开展物理危险性鉴定</a:t>
            </a:r>
            <a:r>
              <a:rPr sz="9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120" dirty="0">
                <a:solidFill>
                  <a:srgbClr val="FF0000">
                    <a:alpha val="100000"/>
                  </a:srgbClr>
                </a:solidFill>
                <a:latin typeface="微软雅黑" panose="020B0703020204020201" charset="-122"/>
                <a:ea typeface="微软雅黑" panose="020B0703020204020201" charset="-122"/>
                <a:cs typeface="微软雅黑" panose="020B0703020204020201" charset="-122"/>
              </a:rPr>
              <a:t>分类</a:t>
            </a:r>
            <a:r>
              <a:rPr sz="9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并采取相应的安全管理措施</a:t>
            </a:r>
            <a:r>
              <a:rPr sz="9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900" b="1" kern="0" spc="-1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在</a:t>
            </a:r>
            <a:r>
              <a:rPr sz="9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产品晾干收集过程中发生爆</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炸。</a:t>
            </a:r>
            <a:endParaRPr sz="900" dirty="0">
              <a:latin typeface="微软雅黑" panose="020B0703020204020201" charset="-122"/>
              <a:ea typeface="微软雅黑" panose="020B0703020204020201" charset="-122"/>
              <a:cs typeface="微软雅黑" panose="020B0703020204020201" charset="-122"/>
            </a:endParaRPr>
          </a:p>
        </p:txBody>
      </p:sp>
      <p:pic>
        <p:nvPicPr>
          <p:cNvPr id="1152" name="picture 1152"/>
          <p:cNvPicPr>
            <a:picLocks noChangeAspect="1"/>
          </p:cNvPicPr>
          <p:nvPr/>
        </p:nvPicPr>
        <p:blipFill>
          <a:blip r:embed="rId3"/>
          <a:stretch>
            <a:fillRect/>
          </a:stretch>
        </p:blipFill>
        <p:spPr>
          <a:xfrm rot="21600000">
            <a:off x="4626355" y="1290573"/>
            <a:ext cx="2103120" cy="1752600"/>
          </a:xfrm>
          <a:prstGeom prst="rect">
            <a:avLst/>
          </a:prstGeom>
        </p:spPr>
      </p:pic>
      <p:pic>
        <p:nvPicPr>
          <p:cNvPr id="1154" name="picture 1154"/>
          <p:cNvPicPr>
            <a:picLocks noChangeAspect="1"/>
          </p:cNvPicPr>
          <p:nvPr/>
        </p:nvPicPr>
        <p:blipFill>
          <a:blip r:embed="rId4"/>
          <a:stretch>
            <a:fillRect/>
          </a:stretch>
        </p:blipFill>
        <p:spPr>
          <a:xfrm rot="21600000">
            <a:off x="4616830" y="1281048"/>
            <a:ext cx="2122170" cy="1771650"/>
          </a:xfrm>
          <a:prstGeom prst="rect">
            <a:avLst/>
          </a:prstGeom>
        </p:spPr>
      </p:pic>
      <p:pic>
        <p:nvPicPr>
          <p:cNvPr id="1156" name="picture 1156"/>
          <p:cNvPicPr>
            <a:picLocks noChangeAspect="1"/>
          </p:cNvPicPr>
          <p:nvPr/>
        </p:nvPicPr>
        <p:blipFill>
          <a:blip r:embed="rId5"/>
          <a:stretch>
            <a:fillRect/>
          </a:stretch>
        </p:blipFill>
        <p:spPr>
          <a:xfrm rot="21600000">
            <a:off x="6787388" y="1290573"/>
            <a:ext cx="2004059" cy="1752600"/>
          </a:xfrm>
          <a:prstGeom prst="rect">
            <a:avLst/>
          </a:prstGeom>
        </p:spPr>
      </p:pic>
      <p:sp>
        <p:nvSpPr>
          <p:cNvPr id="1158" name="textbox 1158"/>
          <p:cNvSpPr/>
          <p:nvPr/>
        </p:nvSpPr>
        <p:spPr>
          <a:xfrm>
            <a:off x="441759" y="825653"/>
            <a:ext cx="6522084" cy="3613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2645"/>
              </a:lnSpc>
            </a:pPr>
            <a:r>
              <a:rPr sz="20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5</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.10 化学品安全和</a:t>
            </a:r>
            <a:r>
              <a:rPr sz="2000"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危险化学品重大危险源</a:t>
            </a:r>
            <a:endParaRPr sz="2000" dirty="0">
              <a:latin typeface="微软雅黑" panose="020B0703020204020201" charset="-122"/>
              <a:ea typeface="微软雅黑" panose="020B0703020204020201" charset="-122"/>
              <a:cs typeface="微软雅黑" panose="020B0703020204020201" charset="-122"/>
            </a:endParaRPr>
          </a:p>
        </p:txBody>
      </p:sp>
      <p:grpSp>
        <p:nvGrpSpPr>
          <p:cNvPr id="56" name="group 56"/>
          <p:cNvGrpSpPr/>
          <p:nvPr/>
        </p:nvGrpSpPr>
        <p:grpSpPr>
          <a:xfrm rot="21600000">
            <a:off x="5429250" y="3601084"/>
            <a:ext cx="2664459" cy="653414"/>
            <a:chOff x="0" y="0"/>
            <a:chExt cx="2664459" cy="653414"/>
          </a:xfrm>
        </p:grpSpPr>
        <p:sp>
          <p:nvSpPr>
            <p:cNvPr id="1160" name="path 1160"/>
            <p:cNvSpPr/>
            <p:nvPr/>
          </p:nvSpPr>
          <p:spPr>
            <a:xfrm>
              <a:off x="0" y="0"/>
              <a:ext cx="2664459" cy="653414"/>
            </a:xfrm>
            <a:custGeom>
              <a:avLst/>
              <a:gdLst/>
              <a:ahLst/>
              <a:cxnLst/>
              <a:rect l="0" t="0" r="0" b="0"/>
              <a:pathLst>
                <a:path w="4195" h="1028">
                  <a:moveTo>
                    <a:pt x="0" y="0"/>
                  </a:moveTo>
                  <a:lnTo>
                    <a:pt x="835" y="0"/>
                  </a:lnTo>
                  <a:lnTo>
                    <a:pt x="835" y="452"/>
                  </a:lnTo>
                  <a:lnTo>
                    <a:pt x="0" y="452"/>
                  </a:lnTo>
                  <a:lnTo>
                    <a:pt x="0" y="0"/>
                  </a:lnTo>
                  <a:close/>
                </a:path>
                <a:path w="4195" h="1028">
                  <a:moveTo>
                    <a:pt x="820" y="0"/>
                  </a:moveTo>
                  <a:lnTo>
                    <a:pt x="1819" y="0"/>
                  </a:lnTo>
                  <a:lnTo>
                    <a:pt x="1819" y="452"/>
                  </a:lnTo>
                  <a:lnTo>
                    <a:pt x="820" y="452"/>
                  </a:lnTo>
                  <a:lnTo>
                    <a:pt x="820" y="0"/>
                  </a:lnTo>
                  <a:close/>
                </a:path>
                <a:path w="4195" h="1028">
                  <a:moveTo>
                    <a:pt x="1804" y="0"/>
                  </a:moveTo>
                  <a:lnTo>
                    <a:pt x="2230" y="0"/>
                  </a:lnTo>
                  <a:lnTo>
                    <a:pt x="2230" y="452"/>
                  </a:lnTo>
                  <a:lnTo>
                    <a:pt x="1804" y="452"/>
                  </a:lnTo>
                  <a:lnTo>
                    <a:pt x="1804" y="0"/>
                  </a:lnTo>
                  <a:close/>
                </a:path>
                <a:path w="4195" h="1028">
                  <a:moveTo>
                    <a:pt x="2215" y="0"/>
                  </a:moveTo>
                  <a:lnTo>
                    <a:pt x="4195" y="0"/>
                  </a:lnTo>
                  <a:lnTo>
                    <a:pt x="4195" y="452"/>
                  </a:lnTo>
                  <a:lnTo>
                    <a:pt x="2215" y="452"/>
                  </a:lnTo>
                  <a:lnTo>
                    <a:pt x="2215" y="0"/>
                  </a:lnTo>
                  <a:close/>
                </a:path>
                <a:path w="4195" h="1028">
                  <a:moveTo>
                    <a:pt x="0" y="575"/>
                  </a:moveTo>
                  <a:lnTo>
                    <a:pt x="4175" y="575"/>
                  </a:lnTo>
                  <a:lnTo>
                    <a:pt x="4175" y="1028"/>
                  </a:lnTo>
                  <a:lnTo>
                    <a:pt x="0" y="1028"/>
                  </a:lnTo>
                  <a:lnTo>
                    <a:pt x="0" y="575"/>
                  </a:lnTo>
                  <a:close/>
                </a:path>
              </a:pathLst>
            </a:custGeom>
            <a:solidFill>
              <a:srgbClr val="FFFF00">
                <a:alpha val="100000"/>
              </a:srgbClr>
            </a:solidFill>
            <a:ln w="0" cap="flat">
              <a:noFill/>
              <a:prstDash val="solid"/>
              <a:miter lim="0"/>
            </a:ln>
          </p:spPr>
          <p:txBody>
            <a:bodyPr rtlCol="0"/>
            <a:lstStyle/>
            <a:p>
              <a:pPr algn="ctr"/>
              <a:endParaRPr lang="zh-CN" altLang="en-US"/>
            </a:p>
          </p:txBody>
        </p:sp>
        <p:sp>
          <p:nvSpPr>
            <p:cNvPr id="1162" name="textbox 1162"/>
            <p:cNvSpPr/>
            <p:nvPr/>
          </p:nvSpPr>
          <p:spPr>
            <a:xfrm>
              <a:off x="-12700" y="-12700"/>
              <a:ext cx="2689860" cy="698500"/>
            </a:xfrm>
            <a:prstGeom prst="rect">
              <a:avLst/>
            </a:prstGeom>
            <a:noFill/>
            <a:ln w="0" cap="flat">
              <a:noFill/>
              <a:prstDash val="solid"/>
              <a:miter lim="0"/>
            </a:ln>
          </p:spPr>
          <p:txBody>
            <a:bodyPr vert="horz" wrap="square" lIns="0" tIns="0" rIns="0" bIns="0"/>
            <a:lstStyle/>
            <a:p>
              <a:pPr algn="l" rtl="0" eaLnBrk="0">
                <a:lnSpc>
                  <a:spcPct val="27000"/>
                </a:lnSpc>
              </a:pPr>
              <a:endParaRPr sz="100" dirty="0">
                <a:latin typeface="微软雅黑" panose="020B0703020204020201" charset="-122"/>
                <a:ea typeface="微软雅黑" panose="020B0703020204020201" charset="-122"/>
                <a:cs typeface="Arial" panose="020B0704020202090204"/>
              </a:endParaRPr>
            </a:p>
            <a:p>
              <a:pPr marL="24765" indent="7620" algn="l" rtl="0" eaLnBrk="0">
                <a:lnSpc>
                  <a:spcPct val="147000"/>
                </a:lnSpc>
              </a:pPr>
              <a:r>
                <a:rPr sz="1500" b="1" kern="0" spc="120" dirty="0">
                  <a:solidFill>
                    <a:srgbClr val="FF0000">
                      <a:alpha val="100000"/>
                    </a:srgbClr>
                  </a:solidFill>
                  <a:latin typeface="微软雅黑" panose="020B0703020204020201" charset="-122"/>
                  <a:ea typeface="微软雅黑" panose="020B0703020204020201" charset="-122"/>
                  <a:cs typeface="微软雅黑" panose="020B0703020204020201" charset="-122"/>
                </a:rPr>
                <a:t>2016年以来10起</a:t>
              </a:r>
              <a:r>
                <a:rPr sz="1500" b="1" kern="0" spc="110" dirty="0">
                  <a:solidFill>
                    <a:srgbClr val="FF0000">
                      <a:alpha val="100000"/>
                    </a:srgbClr>
                  </a:solidFill>
                  <a:latin typeface="微软雅黑" panose="020B0703020204020201" charset="-122"/>
                  <a:ea typeface="微软雅黑" panose="020B0703020204020201" charset="-122"/>
                  <a:cs typeface="微软雅黑" panose="020B0703020204020201" charset="-122"/>
                </a:rPr>
                <a:t>重特大事故</a:t>
              </a:r>
              <a:r>
                <a:rPr sz="15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全都发生在重大危险源企业</a:t>
              </a:r>
              <a:r>
                <a:rPr sz="15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a:t>
              </a:r>
              <a:endParaRPr sz="1500" dirty="0">
                <a:latin typeface="微软雅黑" panose="020B0703020204020201" charset="-122"/>
                <a:ea typeface="微软雅黑" panose="020B0703020204020201" charset="-122"/>
                <a:cs typeface="微软雅黑" panose="020B0703020204020201" charset="-122"/>
              </a:endParaRPr>
            </a:p>
          </p:txBody>
        </p:sp>
      </p:grpSp>
      <p:sp>
        <p:nvSpPr>
          <p:cNvPr id="1164" name="textbox 1164"/>
          <p:cNvSpPr/>
          <p:nvPr/>
        </p:nvSpPr>
        <p:spPr>
          <a:xfrm>
            <a:off x="4842408" y="3072815"/>
            <a:ext cx="3646170" cy="22860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1595"/>
              </a:lnSpc>
            </a:pP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大连“7·16”爆炸事故       </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亿鼎生态“9·7”事故</a:t>
            </a:r>
            <a:endParaRPr sz="1200" dirty="0">
              <a:latin typeface="微软雅黑" panose="020B0703020204020201" charset="-122"/>
              <a:ea typeface="微软雅黑" panose="020B0703020204020201" charset="-122"/>
              <a:cs typeface="微软雅黑" panose="020B0703020204020201" charset="-122"/>
            </a:endParaRPr>
          </a:p>
        </p:txBody>
      </p:sp>
      <p:pic>
        <p:nvPicPr>
          <p:cNvPr id="1166" name="picture 1166"/>
          <p:cNvPicPr>
            <a:picLocks noChangeAspect="1"/>
          </p:cNvPicPr>
          <p:nvPr/>
        </p:nvPicPr>
        <p:blipFill>
          <a:blip r:embed="rId6"/>
          <a:stretch>
            <a:fillRect/>
          </a:stretch>
        </p:blipFill>
        <p:spPr>
          <a:xfrm rot="21600000">
            <a:off x="4460788" y="1282825"/>
            <a:ext cx="56053" cy="3398969"/>
          </a:xfrm>
          <a:prstGeom prst="rect">
            <a:avLst/>
          </a:prstGeom>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 name="textbox 1168"/>
          <p:cNvSpPr/>
          <p:nvPr/>
        </p:nvSpPr>
        <p:spPr>
          <a:xfrm>
            <a:off x="460809" y="806603"/>
            <a:ext cx="6522084" cy="3613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2645"/>
              </a:lnSpc>
            </a:pPr>
            <a:r>
              <a:rPr sz="20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5</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.10 化学品安全和危险化学品重大危险源</a:t>
            </a:r>
            <a:endParaRPr sz="2000" dirty="0">
              <a:latin typeface="微软雅黑" panose="020B0703020204020201" charset="-122"/>
              <a:ea typeface="微软雅黑" panose="020B0703020204020201" charset="-122"/>
              <a:cs typeface="微软雅黑" panose="020B0703020204020201" charset="-122"/>
            </a:endParaRPr>
          </a:p>
        </p:txBody>
      </p:sp>
      <p:grpSp>
        <p:nvGrpSpPr>
          <p:cNvPr id="58" name="group 58"/>
          <p:cNvGrpSpPr/>
          <p:nvPr/>
        </p:nvGrpSpPr>
        <p:grpSpPr>
          <a:xfrm rot="21600000">
            <a:off x="329438" y="1152652"/>
            <a:ext cx="8505443" cy="3406140"/>
            <a:chOff x="0" y="0"/>
            <a:chExt cx="8505443" cy="3406140"/>
          </a:xfrm>
        </p:grpSpPr>
        <p:sp>
          <p:nvSpPr>
            <p:cNvPr id="1170" name="path 1170"/>
            <p:cNvSpPr/>
            <p:nvPr/>
          </p:nvSpPr>
          <p:spPr>
            <a:xfrm>
              <a:off x="0" y="0"/>
              <a:ext cx="8505443" cy="422147"/>
            </a:xfrm>
            <a:custGeom>
              <a:avLst/>
              <a:gdLst/>
              <a:ahLst/>
              <a:cxnLst/>
              <a:rect l="0" t="0" r="0" b="0"/>
              <a:pathLst>
                <a:path w="13394" h="664">
                  <a:moveTo>
                    <a:pt x="0" y="0"/>
                  </a:moveTo>
                  <a:lnTo>
                    <a:pt x="4204" y="0"/>
                  </a:lnTo>
                  <a:lnTo>
                    <a:pt x="4204" y="664"/>
                  </a:lnTo>
                  <a:lnTo>
                    <a:pt x="0" y="664"/>
                  </a:lnTo>
                  <a:lnTo>
                    <a:pt x="0" y="0"/>
                  </a:lnTo>
                  <a:close/>
                </a:path>
                <a:path w="13394" h="664">
                  <a:moveTo>
                    <a:pt x="4204" y="0"/>
                  </a:moveTo>
                  <a:lnTo>
                    <a:pt x="13394" y="0"/>
                  </a:lnTo>
                  <a:lnTo>
                    <a:pt x="13394" y="664"/>
                  </a:lnTo>
                  <a:lnTo>
                    <a:pt x="4204" y="664"/>
                  </a:lnTo>
                  <a:lnTo>
                    <a:pt x="4204" y="0"/>
                  </a:lnTo>
                  <a:close/>
                </a:path>
              </a:pathLst>
            </a:custGeom>
            <a:solidFill>
              <a:srgbClr val="005DA2">
                <a:alpha val="100000"/>
              </a:srgbClr>
            </a:solidFill>
            <a:ln w="0" cap="flat">
              <a:noFill/>
              <a:prstDash val="solid"/>
              <a:miter lim="0"/>
            </a:ln>
          </p:spPr>
          <p:txBody>
            <a:bodyPr rtlCol="0"/>
            <a:lstStyle/>
            <a:p>
              <a:pPr algn="ctr"/>
              <a:endParaRPr lang="zh-CN" altLang="en-US"/>
            </a:p>
          </p:txBody>
        </p:sp>
        <p:sp>
          <p:nvSpPr>
            <p:cNvPr id="1172" name="path 1172"/>
            <p:cNvSpPr/>
            <p:nvPr/>
          </p:nvSpPr>
          <p:spPr>
            <a:xfrm>
              <a:off x="0" y="422147"/>
              <a:ext cx="8505443" cy="2529839"/>
            </a:xfrm>
            <a:custGeom>
              <a:avLst/>
              <a:gdLst/>
              <a:ahLst/>
              <a:cxnLst/>
              <a:rect l="0" t="0" r="0" b="0"/>
              <a:pathLst>
                <a:path w="13394" h="3983">
                  <a:moveTo>
                    <a:pt x="0" y="0"/>
                  </a:moveTo>
                  <a:lnTo>
                    <a:pt x="4204" y="0"/>
                  </a:lnTo>
                  <a:lnTo>
                    <a:pt x="4204" y="863"/>
                  </a:lnTo>
                  <a:lnTo>
                    <a:pt x="0" y="863"/>
                  </a:lnTo>
                  <a:lnTo>
                    <a:pt x="0" y="0"/>
                  </a:lnTo>
                  <a:close/>
                </a:path>
                <a:path w="13394" h="3983">
                  <a:moveTo>
                    <a:pt x="4204" y="0"/>
                  </a:moveTo>
                  <a:lnTo>
                    <a:pt x="13394" y="0"/>
                  </a:lnTo>
                  <a:lnTo>
                    <a:pt x="13394" y="863"/>
                  </a:lnTo>
                  <a:lnTo>
                    <a:pt x="4204" y="863"/>
                  </a:lnTo>
                  <a:lnTo>
                    <a:pt x="4204" y="0"/>
                  </a:lnTo>
                  <a:close/>
                </a:path>
                <a:path w="13394" h="3983">
                  <a:moveTo>
                    <a:pt x="0" y="1487"/>
                  </a:moveTo>
                  <a:lnTo>
                    <a:pt x="4204" y="1487"/>
                  </a:lnTo>
                  <a:lnTo>
                    <a:pt x="4204" y="2162"/>
                  </a:lnTo>
                  <a:lnTo>
                    <a:pt x="0" y="2162"/>
                  </a:lnTo>
                  <a:lnTo>
                    <a:pt x="0" y="1487"/>
                  </a:lnTo>
                  <a:close/>
                </a:path>
                <a:path w="13394" h="3983">
                  <a:moveTo>
                    <a:pt x="4204" y="1487"/>
                  </a:moveTo>
                  <a:lnTo>
                    <a:pt x="13394" y="1487"/>
                  </a:lnTo>
                  <a:lnTo>
                    <a:pt x="13394" y="2162"/>
                  </a:lnTo>
                  <a:lnTo>
                    <a:pt x="4204" y="2162"/>
                  </a:lnTo>
                  <a:lnTo>
                    <a:pt x="4204" y="1487"/>
                  </a:lnTo>
                  <a:close/>
                </a:path>
                <a:path w="13394" h="3983">
                  <a:moveTo>
                    <a:pt x="0" y="3266"/>
                  </a:moveTo>
                  <a:lnTo>
                    <a:pt x="4204" y="3266"/>
                  </a:lnTo>
                  <a:lnTo>
                    <a:pt x="4204" y="3983"/>
                  </a:lnTo>
                  <a:lnTo>
                    <a:pt x="0" y="3983"/>
                  </a:lnTo>
                  <a:lnTo>
                    <a:pt x="0" y="3266"/>
                  </a:lnTo>
                  <a:close/>
                </a:path>
                <a:path w="13394" h="3983">
                  <a:moveTo>
                    <a:pt x="4204" y="3266"/>
                  </a:moveTo>
                  <a:lnTo>
                    <a:pt x="13394" y="3266"/>
                  </a:lnTo>
                  <a:lnTo>
                    <a:pt x="13394" y="3983"/>
                  </a:lnTo>
                  <a:lnTo>
                    <a:pt x="4204" y="3983"/>
                  </a:lnTo>
                  <a:lnTo>
                    <a:pt x="4204" y="3266"/>
                  </a:lnTo>
                  <a:close/>
                </a:path>
              </a:pathLst>
            </a:custGeom>
            <a:solidFill>
              <a:srgbClr val="CBD2E0">
                <a:alpha val="100000"/>
              </a:srgbClr>
            </a:solidFill>
            <a:ln w="0" cap="flat">
              <a:noFill/>
              <a:prstDash val="solid"/>
              <a:miter lim="0"/>
            </a:ln>
          </p:spPr>
          <p:txBody>
            <a:bodyPr rtlCol="0"/>
            <a:lstStyle/>
            <a:p>
              <a:pPr algn="ctr"/>
              <a:endParaRPr lang="zh-CN" altLang="en-US"/>
            </a:p>
          </p:txBody>
        </p:sp>
        <p:sp>
          <p:nvSpPr>
            <p:cNvPr id="1174" name="path 1174"/>
            <p:cNvSpPr/>
            <p:nvPr/>
          </p:nvSpPr>
          <p:spPr>
            <a:xfrm>
              <a:off x="0" y="970787"/>
              <a:ext cx="8505443" cy="2435352"/>
            </a:xfrm>
            <a:custGeom>
              <a:avLst/>
              <a:gdLst/>
              <a:ahLst/>
              <a:cxnLst/>
              <a:rect l="0" t="0" r="0" b="0"/>
              <a:pathLst>
                <a:path w="13394" h="3835">
                  <a:moveTo>
                    <a:pt x="0" y="0"/>
                  </a:moveTo>
                  <a:lnTo>
                    <a:pt x="4204" y="0"/>
                  </a:lnTo>
                  <a:lnTo>
                    <a:pt x="4204" y="623"/>
                  </a:lnTo>
                  <a:lnTo>
                    <a:pt x="0" y="623"/>
                  </a:lnTo>
                  <a:lnTo>
                    <a:pt x="0" y="0"/>
                  </a:lnTo>
                  <a:close/>
                </a:path>
                <a:path w="13394" h="3835">
                  <a:moveTo>
                    <a:pt x="4204" y="0"/>
                  </a:moveTo>
                  <a:lnTo>
                    <a:pt x="13394" y="0"/>
                  </a:lnTo>
                  <a:lnTo>
                    <a:pt x="13394" y="623"/>
                  </a:lnTo>
                  <a:lnTo>
                    <a:pt x="4204" y="623"/>
                  </a:lnTo>
                  <a:lnTo>
                    <a:pt x="4204" y="0"/>
                  </a:lnTo>
                  <a:close/>
                </a:path>
                <a:path w="13394" h="3835">
                  <a:moveTo>
                    <a:pt x="0" y="1298"/>
                  </a:moveTo>
                  <a:lnTo>
                    <a:pt x="4204" y="1298"/>
                  </a:lnTo>
                  <a:lnTo>
                    <a:pt x="4204" y="2402"/>
                  </a:lnTo>
                  <a:lnTo>
                    <a:pt x="0" y="2402"/>
                  </a:lnTo>
                  <a:lnTo>
                    <a:pt x="0" y="1298"/>
                  </a:lnTo>
                  <a:close/>
                </a:path>
                <a:path w="13394" h="3835">
                  <a:moveTo>
                    <a:pt x="4204" y="1298"/>
                  </a:moveTo>
                  <a:lnTo>
                    <a:pt x="13394" y="1298"/>
                  </a:lnTo>
                  <a:lnTo>
                    <a:pt x="13394" y="2402"/>
                  </a:lnTo>
                  <a:lnTo>
                    <a:pt x="4204" y="2402"/>
                  </a:lnTo>
                  <a:lnTo>
                    <a:pt x="4204" y="1298"/>
                  </a:lnTo>
                  <a:close/>
                </a:path>
                <a:path w="13394" h="3835">
                  <a:moveTo>
                    <a:pt x="0" y="3120"/>
                  </a:moveTo>
                  <a:lnTo>
                    <a:pt x="4204" y="3120"/>
                  </a:lnTo>
                  <a:lnTo>
                    <a:pt x="4204" y="3835"/>
                  </a:lnTo>
                  <a:lnTo>
                    <a:pt x="0" y="3835"/>
                  </a:lnTo>
                  <a:lnTo>
                    <a:pt x="0" y="3120"/>
                  </a:lnTo>
                  <a:close/>
                </a:path>
                <a:path w="13394" h="3835">
                  <a:moveTo>
                    <a:pt x="4204" y="3120"/>
                  </a:moveTo>
                  <a:lnTo>
                    <a:pt x="13394" y="3120"/>
                  </a:lnTo>
                  <a:lnTo>
                    <a:pt x="13394" y="3835"/>
                  </a:lnTo>
                  <a:lnTo>
                    <a:pt x="4204" y="3835"/>
                  </a:lnTo>
                  <a:lnTo>
                    <a:pt x="4204" y="3120"/>
                  </a:lnTo>
                  <a:close/>
                </a:path>
              </a:pathLst>
            </a:custGeom>
            <a:solidFill>
              <a:srgbClr val="E7EAF0">
                <a:alpha val="100000"/>
              </a:srgbClr>
            </a:solidFill>
            <a:ln w="0" cap="flat">
              <a:noFill/>
              <a:prstDash val="solid"/>
              <a:miter lim="0"/>
            </a:ln>
          </p:spPr>
          <p:txBody>
            <a:bodyPr rtlCol="0"/>
            <a:lstStyle/>
            <a:p>
              <a:pPr algn="ctr"/>
              <a:endParaRPr lang="zh-CN" altLang="en-US"/>
            </a:p>
          </p:txBody>
        </p:sp>
      </p:grpSp>
      <p:graphicFrame>
        <p:nvGraphicFramePr>
          <p:cNvPr id="1176" name="table 1176"/>
          <p:cNvGraphicFramePr>
            <a:graphicFrameLocks noGrp="1"/>
          </p:cNvGraphicFramePr>
          <p:nvPr/>
        </p:nvGraphicFramePr>
        <p:xfrm>
          <a:off x="323214" y="1146175"/>
          <a:ext cx="8518525" cy="3418840"/>
        </p:xfrm>
        <a:graphic>
          <a:graphicData uri="http://schemas.openxmlformats.org/drawingml/2006/table">
            <a:tbl>
              <a:tblPr/>
              <a:tblGrid>
                <a:gridCol w="2676525"/>
                <a:gridCol w="5842000"/>
              </a:tblGrid>
              <a:tr h="427990">
                <a:tc>
                  <a:txBody>
                    <a:bodyPr/>
                    <a:lstStyle/>
                    <a:p>
                      <a:pPr algn="l" rtl="0" eaLnBrk="0">
                        <a:lnSpc>
                          <a:spcPct val="100000"/>
                        </a:lnSpc>
                      </a:pPr>
                      <a:endParaRPr sz="800" dirty="0">
                        <a:latin typeface="微软雅黑" panose="020B0703020204020201" charset="-122"/>
                        <a:ea typeface="微软雅黑" panose="020B0703020204020201" charset="-122"/>
                        <a:cs typeface="Arial" panose="020B0704020202090204"/>
                      </a:endParaRPr>
                    </a:p>
                    <a:p>
                      <a:pPr marL="940435" algn="l" rtl="0" eaLnBrk="0">
                        <a:lnSpc>
                          <a:spcPct val="88000"/>
                        </a:lnSpc>
                      </a:pPr>
                      <a:r>
                        <a:rPr sz="1500" b="1" kern="0" spc="80" dirty="0">
                          <a:solidFill>
                            <a:srgbClr val="FFFFFF">
                              <a:alpha val="100000"/>
                            </a:srgbClr>
                          </a:solidFill>
                          <a:latin typeface="微软雅黑" panose="020B0703020204020201" charset="-122"/>
                          <a:ea typeface="微软雅黑" panose="020B0703020204020201" charset="-122"/>
                          <a:cs typeface="微软雅黑" panose="020B0703020204020201" charset="-122"/>
                        </a:rPr>
                        <a:t>二级要素</a:t>
                      </a:r>
                      <a:endParaRPr sz="15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l" rtl="0" eaLnBrk="0">
                        <a:lnSpc>
                          <a:spcPct val="101000"/>
                        </a:lnSpc>
                      </a:pPr>
                      <a:endParaRPr sz="800" dirty="0">
                        <a:latin typeface="微软雅黑" panose="020B0703020204020201" charset="-122"/>
                        <a:ea typeface="微软雅黑" panose="020B0703020204020201" charset="-122"/>
                        <a:cs typeface="Arial" panose="020B0704020202090204"/>
                      </a:endParaRPr>
                    </a:p>
                    <a:p>
                      <a:pPr marL="2717800" algn="l" rtl="0" eaLnBrk="0">
                        <a:lnSpc>
                          <a:spcPct val="87000"/>
                        </a:lnSpc>
                        <a:spcBef>
                          <a:spcPts val="5"/>
                        </a:spcBef>
                      </a:pPr>
                      <a:r>
                        <a:rPr sz="1500" b="1" kern="0" spc="70" dirty="0">
                          <a:solidFill>
                            <a:srgbClr val="FFFFFF">
                              <a:alpha val="100000"/>
                            </a:srgbClr>
                          </a:solidFill>
                          <a:latin typeface="微软雅黑" panose="020B0703020204020201" charset="-122"/>
                          <a:ea typeface="微软雅黑" panose="020B0703020204020201" charset="-122"/>
                          <a:cs typeface="微软雅黑" panose="020B0703020204020201" charset="-122"/>
                        </a:rPr>
                        <a:t>要点</a:t>
                      </a:r>
                      <a:endParaRPr sz="15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r>
              <a:tr h="548640">
                <a:tc>
                  <a:txBody>
                    <a:bodyPr/>
                    <a:lstStyle/>
                    <a:p>
                      <a:pPr algn="l" rtl="0" eaLnBrk="0">
                        <a:lnSpc>
                          <a:spcPct val="123000"/>
                        </a:lnSpc>
                      </a:pPr>
                      <a:endParaRPr sz="1000" dirty="0">
                        <a:latin typeface="微软雅黑" panose="020B0703020204020201" charset="-122"/>
                        <a:ea typeface="微软雅黑" panose="020B0703020204020201" charset="-122"/>
                        <a:cs typeface="Arial" panose="020B0704020202090204"/>
                      </a:endParaRPr>
                    </a:p>
                    <a:p>
                      <a:pPr algn="l" rtl="0" eaLnBrk="0">
                        <a:lnSpc>
                          <a:spcPct val="10000"/>
                        </a:lnSpc>
                      </a:pPr>
                      <a:endParaRPr sz="100" dirty="0">
                        <a:latin typeface="微软雅黑" panose="020B0703020204020201" charset="-122"/>
                        <a:ea typeface="微软雅黑" panose="020B0703020204020201" charset="-122"/>
                        <a:cs typeface="Arial" panose="020B0704020202090204"/>
                      </a:endParaRPr>
                    </a:p>
                    <a:p>
                      <a:pPr marL="107950" algn="l" rtl="0" eaLnBrk="0">
                        <a:lnSpc>
                          <a:spcPts val="1310"/>
                        </a:lnSpc>
                      </a:pPr>
                      <a:r>
                        <a:rPr sz="9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5.10.1 鉴定分类与登记</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eaLnBrk="0">
                        <a:lnSpc>
                          <a:spcPct val="102000"/>
                        </a:lnSpc>
                      </a:pPr>
                      <a:endParaRPr sz="400" dirty="0">
                        <a:latin typeface="微软雅黑" panose="020B0703020204020201" charset="-122"/>
                        <a:ea typeface="微软雅黑" panose="020B0703020204020201" charset="-122"/>
                        <a:cs typeface="Arial" panose="020B0704020202090204"/>
                      </a:endParaRPr>
                    </a:p>
                    <a:p>
                      <a:pPr marL="100330" algn="l" rtl="0" eaLnBrk="0">
                        <a:lnSpc>
                          <a:spcPct val="91000"/>
                        </a:lnSpc>
                        <a:spcBef>
                          <a:spcPts val="5"/>
                        </a:spcBef>
                        <a:tabLst>
                          <a:tab pos="19050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对产品、</a:t>
                      </a:r>
                      <a:r>
                        <a:rPr sz="900" b="1"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原辅料和中间产品进行普查</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，建立危险化学品管理档案</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，对危险化学品进行登记。</a:t>
                      </a:r>
                      <a:endParaRPr sz="900" dirty="0">
                        <a:latin typeface="微软雅黑" panose="020B0703020204020201" charset="-122"/>
                        <a:ea typeface="微软雅黑" panose="020B0703020204020201" charset="-122"/>
                        <a:cs typeface="微软雅黑" panose="020B0703020204020201" charset="-122"/>
                      </a:endParaRPr>
                    </a:p>
                    <a:p>
                      <a:pPr marL="100330" algn="l" rtl="0" eaLnBrk="0">
                        <a:lnSpc>
                          <a:spcPct val="91000"/>
                        </a:lnSpc>
                        <a:spcBef>
                          <a:spcPts val="220"/>
                        </a:spcBef>
                        <a:tabLst>
                          <a:tab pos="190500" algn="l"/>
                        </a:tabLst>
                      </a:pPr>
                      <a:r>
                        <a:rPr sz="9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对生产的化学品进行物理危险</a:t>
                      </a:r>
                      <a:r>
                        <a:rPr sz="9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性辨识</a:t>
                      </a:r>
                      <a:r>
                        <a:rPr sz="900" b="1" kern="0" spc="-1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，对危险性尚未确定的化学品应向鉴定机构申请鉴定。</a:t>
                      </a:r>
                      <a:endParaRPr sz="900" dirty="0">
                        <a:latin typeface="微软雅黑" panose="020B0703020204020201" charset="-122"/>
                        <a:ea typeface="微软雅黑" panose="020B0703020204020201" charset="-122"/>
                        <a:cs typeface="微软雅黑" panose="020B0703020204020201" charset="-122"/>
                      </a:endParaRPr>
                    </a:p>
                    <a:p>
                      <a:pPr marL="100330" algn="l" rtl="0" eaLnBrk="0">
                        <a:lnSpc>
                          <a:spcPct val="91000"/>
                        </a:lnSpc>
                        <a:spcBef>
                          <a:spcPts val="215"/>
                        </a:spcBef>
                        <a:tabLst>
                          <a:tab pos="19050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生产企业应设立或委托设立应急咨询服务电话。</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96239">
                <a:tc>
                  <a:txBody>
                    <a:bodyPr/>
                    <a:lstStyle/>
                    <a:p>
                      <a:pPr algn="l" rtl="0" eaLnBrk="0">
                        <a:lnSpc>
                          <a:spcPct val="105000"/>
                        </a:lnSpc>
                      </a:pPr>
                      <a:endParaRPr sz="700" dirty="0">
                        <a:latin typeface="微软雅黑" panose="020B0703020204020201" charset="-122"/>
                        <a:ea typeface="微软雅黑" panose="020B0703020204020201" charset="-122"/>
                        <a:cs typeface="Arial" panose="020B0704020202090204"/>
                      </a:endParaRPr>
                    </a:p>
                    <a:p>
                      <a:pPr marL="107950" algn="l" rtl="0" eaLnBrk="0">
                        <a:lnSpc>
                          <a:spcPts val="1310"/>
                        </a:lnSpc>
                        <a:spcBef>
                          <a:spcPts val="5"/>
                        </a:spcBef>
                      </a:pP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5.10.2 化学品安全技术说明书</a:t>
                      </a:r>
                      <a:r>
                        <a:rPr sz="9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和安全标签</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eaLnBrk="0">
                        <a:lnSpc>
                          <a:spcPct val="102000"/>
                        </a:lnSpc>
                      </a:pPr>
                      <a:endParaRPr sz="400" dirty="0">
                        <a:latin typeface="微软雅黑" panose="020B0703020204020201" charset="-122"/>
                        <a:ea typeface="微软雅黑" panose="020B0703020204020201" charset="-122"/>
                        <a:cs typeface="Arial" panose="020B0704020202090204"/>
                      </a:endParaRPr>
                    </a:p>
                    <a:p>
                      <a:pPr marL="100330" algn="l" rtl="0" eaLnBrk="0">
                        <a:lnSpc>
                          <a:spcPct val="92000"/>
                        </a:lnSpc>
                        <a:tabLst>
                          <a:tab pos="19050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对生产、</a:t>
                      </a:r>
                      <a:r>
                        <a:rPr sz="900" b="1" kern="0" spc="-17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经营的化学品提供化学品安全技术说明书</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900" dirty="0">
                        <a:latin typeface="微软雅黑" panose="020B0703020204020201" charset="-122"/>
                        <a:ea typeface="微软雅黑" panose="020B0703020204020201" charset="-122"/>
                        <a:cs typeface="微软雅黑" panose="020B0703020204020201" charset="-122"/>
                      </a:endParaRPr>
                    </a:p>
                    <a:p>
                      <a:pPr marL="100330" algn="l" rtl="0" eaLnBrk="0">
                        <a:lnSpc>
                          <a:spcPct val="92000"/>
                        </a:lnSpc>
                        <a:spcBef>
                          <a:spcPts val="205"/>
                        </a:spcBef>
                        <a:tabLst>
                          <a:tab pos="19050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采购化学品索取相关的化学品</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安全技术说明书和安全标签。</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428625">
                <a:tc>
                  <a:txBody>
                    <a:bodyPr/>
                    <a:lstStyle/>
                    <a:p>
                      <a:pPr algn="l" rtl="0" eaLnBrk="0">
                        <a:lnSpc>
                          <a:spcPct val="105000"/>
                        </a:lnSpc>
                      </a:pPr>
                      <a:endParaRPr sz="800" dirty="0">
                        <a:latin typeface="微软雅黑" panose="020B0703020204020201" charset="-122"/>
                        <a:ea typeface="微软雅黑" panose="020B0703020204020201" charset="-122"/>
                        <a:cs typeface="Arial" panose="020B0704020202090204"/>
                      </a:endParaRPr>
                    </a:p>
                    <a:p>
                      <a:pPr marL="107950" algn="l" rtl="0" eaLnBrk="0">
                        <a:lnSpc>
                          <a:spcPts val="1310"/>
                        </a:lnSpc>
                        <a:spcBef>
                          <a:spcPts val="5"/>
                        </a:spcBef>
                      </a:pPr>
                      <a:r>
                        <a:rPr sz="9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5.10.3 储存安全</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eaLnBrk="0">
                        <a:lnSpc>
                          <a:spcPct val="116000"/>
                        </a:lnSpc>
                      </a:pPr>
                      <a:endParaRPr sz="400" dirty="0">
                        <a:latin typeface="微软雅黑" panose="020B0703020204020201" charset="-122"/>
                        <a:ea typeface="微软雅黑" panose="020B0703020204020201" charset="-122"/>
                        <a:cs typeface="Arial" panose="020B0704020202090204"/>
                      </a:endParaRPr>
                    </a:p>
                    <a:p>
                      <a:pPr marL="264160" indent="-163830" algn="l" rtl="0" eaLnBrk="0">
                        <a:lnSpc>
                          <a:spcPct val="108000"/>
                        </a:lnSpc>
                        <a:spcBef>
                          <a:spcPts val="5"/>
                        </a:spcBef>
                        <a:tabLst>
                          <a:tab pos="19050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按照规定的储存方式、</a:t>
                      </a:r>
                      <a:r>
                        <a:rPr sz="900" b="1"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储存数量</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储存危险化学品</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，剧毒化学品和第一类非药品类易制毒化学品双人</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收发、</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双人保管。</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700405">
                <a:tc>
                  <a:txBody>
                    <a:bodyPr/>
                    <a:lstStyle/>
                    <a:p>
                      <a:pPr algn="l" rtl="0" eaLnBrk="0">
                        <a:lnSpc>
                          <a:spcPct val="173000"/>
                        </a:lnSpc>
                      </a:pPr>
                      <a:endParaRPr sz="1000" dirty="0">
                        <a:latin typeface="微软雅黑" panose="020B0703020204020201" charset="-122"/>
                        <a:ea typeface="微软雅黑" panose="020B0703020204020201" charset="-122"/>
                        <a:cs typeface="Arial" panose="020B0704020202090204"/>
                      </a:endParaRPr>
                    </a:p>
                    <a:p>
                      <a:pPr algn="l" rtl="0" eaLnBrk="0">
                        <a:lnSpc>
                          <a:spcPct val="10000"/>
                        </a:lnSpc>
                      </a:pPr>
                      <a:endParaRPr sz="100" dirty="0">
                        <a:latin typeface="微软雅黑" panose="020B0703020204020201" charset="-122"/>
                        <a:ea typeface="微软雅黑" panose="020B0703020204020201" charset="-122"/>
                        <a:cs typeface="Arial" panose="020B0704020202090204"/>
                      </a:endParaRPr>
                    </a:p>
                    <a:p>
                      <a:pPr marL="107950" algn="l" rtl="0" eaLnBrk="0">
                        <a:lnSpc>
                          <a:spcPts val="1310"/>
                        </a:lnSpc>
                      </a:pPr>
                      <a:r>
                        <a:rPr sz="9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5.10.4 危险化学品重大危险源（变化）</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eaLnBrk="0">
                        <a:lnSpc>
                          <a:spcPct val="103000"/>
                        </a:lnSpc>
                      </a:pPr>
                      <a:endParaRPr sz="400" dirty="0">
                        <a:latin typeface="微软雅黑" panose="020B0703020204020201" charset="-122"/>
                        <a:ea typeface="微软雅黑" panose="020B0703020204020201" charset="-122"/>
                        <a:cs typeface="Arial" panose="020B0704020202090204"/>
                      </a:endParaRPr>
                    </a:p>
                    <a:p>
                      <a:pPr marL="100330" algn="l" rtl="0" eaLnBrk="0">
                        <a:lnSpc>
                          <a:spcPct val="91000"/>
                        </a:lnSpc>
                        <a:spcBef>
                          <a:spcPts val="5"/>
                        </a:spcBef>
                        <a:tabLst>
                          <a:tab pos="19050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开展重大危险源辨识、</a:t>
                      </a:r>
                      <a:r>
                        <a:rPr sz="900" b="1"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分级、</a:t>
                      </a:r>
                      <a:r>
                        <a:rPr sz="900" b="1"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备案、</a:t>
                      </a:r>
                      <a:r>
                        <a:rPr sz="900" b="1"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定期</a:t>
                      </a:r>
                      <a:r>
                        <a:rPr sz="9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检测、</a:t>
                      </a:r>
                      <a:r>
                        <a:rPr sz="900" b="1"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评估、</a:t>
                      </a:r>
                      <a:r>
                        <a:rPr sz="900" b="1"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监控</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，并制定应急预案。</a:t>
                      </a:r>
                      <a:endParaRPr sz="900" dirty="0">
                        <a:latin typeface="微软雅黑" panose="020B0703020204020201" charset="-122"/>
                        <a:ea typeface="微软雅黑" panose="020B0703020204020201" charset="-122"/>
                        <a:cs typeface="微软雅黑" panose="020B0703020204020201" charset="-122"/>
                      </a:endParaRPr>
                    </a:p>
                    <a:p>
                      <a:pPr marL="264795" indent="-164465" algn="l" rtl="0" eaLnBrk="0">
                        <a:lnSpc>
                          <a:spcPct val="119000"/>
                        </a:lnSpc>
                        <a:spcBef>
                          <a:spcPts val="10"/>
                        </a:spcBef>
                        <a:tabLst>
                          <a:tab pos="19050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涉及</a:t>
                      </a:r>
                      <a:r>
                        <a:rPr sz="900" b="1"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“两重点一重大</a:t>
                      </a:r>
                      <a:r>
                        <a:rPr sz="900" b="1" kern="0" spc="-1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”的生产、</a:t>
                      </a:r>
                      <a:r>
                        <a:rPr sz="9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储存装置应开展危险与可操作性(</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HAZOP</a:t>
                      </a:r>
                      <a:r>
                        <a:rPr sz="9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)分析。</a:t>
                      </a:r>
                      <a:r>
                        <a:rPr sz="9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10" dirty="0">
                          <a:solidFill>
                            <a:srgbClr val="FF0000">
                              <a:alpha val="100000"/>
                            </a:srgbClr>
                          </a:solidFill>
                          <a:latin typeface="微软雅黑" panose="020B0703020204020201" charset="-122"/>
                          <a:ea typeface="微软雅黑" panose="020B0703020204020201" charset="-122"/>
                          <a:cs typeface="微软雅黑" panose="020B0703020204020201" charset="-122"/>
                        </a:rPr>
                        <a:t>构成危险化学品</a:t>
                      </a:r>
                      <a:r>
                        <a:rPr sz="9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重大危险源的生产单元、</a:t>
                      </a:r>
                      <a:r>
                        <a:rPr sz="900" b="1" kern="0" spc="-15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储存</a:t>
                      </a:r>
                      <a:r>
                        <a:rPr sz="9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单元应按照</a:t>
                      </a:r>
                      <a:r>
                        <a:rPr sz="9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GB</a:t>
                      </a:r>
                      <a:r>
                        <a:rPr sz="9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17681设置安全仪表系统(</a:t>
                      </a:r>
                      <a:r>
                        <a:rPr sz="9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SIS</a:t>
                      </a:r>
                      <a:r>
                        <a:rPr sz="9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)等安全监控系统。</a:t>
                      </a:r>
                      <a:endParaRPr sz="900" dirty="0">
                        <a:latin typeface="微软雅黑" panose="020B0703020204020201" charset="-122"/>
                        <a:ea typeface="微软雅黑" panose="020B0703020204020201" charset="-122"/>
                        <a:cs typeface="微软雅黑" panose="020B0703020204020201" charset="-122"/>
                      </a:endParaRPr>
                    </a:p>
                    <a:p>
                      <a:pPr marL="100330" algn="l" rtl="0" eaLnBrk="0">
                        <a:lnSpc>
                          <a:spcPct val="91000"/>
                        </a:lnSpc>
                        <a:spcBef>
                          <a:spcPts val="40"/>
                        </a:spcBef>
                        <a:tabLst>
                          <a:tab pos="19050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三个包保责任人履职。</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455294">
                <a:tc>
                  <a:txBody>
                    <a:bodyPr/>
                    <a:lstStyle/>
                    <a:p>
                      <a:pPr algn="l" rtl="0" eaLnBrk="0">
                        <a:lnSpc>
                          <a:spcPct val="103000"/>
                        </a:lnSpc>
                      </a:pPr>
                      <a:endParaRPr sz="900" dirty="0">
                        <a:latin typeface="微软雅黑" panose="020B0703020204020201" charset="-122"/>
                        <a:ea typeface="微软雅黑" panose="020B0703020204020201" charset="-122"/>
                        <a:cs typeface="Arial" panose="020B0704020202090204"/>
                      </a:endParaRPr>
                    </a:p>
                    <a:p>
                      <a:pPr algn="l" rtl="0" eaLnBrk="0">
                        <a:lnSpc>
                          <a:spcPct val="8000"/>
                        </a:lnSpc>
                      </a:pPr>
                      <a:endParaRPr sz="100" dirty="0">
                        <a:latin typeface="微软雅黑" panose="020B0703020204020201" charset="-122"/>
                        <a:ea typeface="微软雅黑" panose="020B0703020204020201" charset="-122"/>
                        <a:cs typeface="Arial" panose="020B0704020202090204"/>
                      </a:endParaRPr>
                    </a:p>
                    <a:p>
                      <a:pPr marL="107950" algn="l" rtl="0" eaLnBrk="0">
                        <a:lnSpc>
                          <a:spcPts val="1310"/>
                        </a:lnSpc>
                      </a:pPr>
                      <a:r>
                        <a:rPr sz="9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5.10.5 分析化验室（实验室）</a:t>
                      </a:r>
                      <a:r>
                        <a:rPr sz="900" b="1" kern="0" spc="-15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安全（新</a:t>
                      </a:r>
                      <a:r>
                        <a:rPr sz="9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增）</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eaLnBrk="0">
                        <a:lnSpc>
                          <a:spcPct val="110000"/>
                        </a:lnSpc>
                      </a:pPr>
                      <a:endParaRPr sz="1000" dirty="0">
                        <a:latin typeface="微软雅黑" panose="020B0703020204020201" charset="-122"/>
                        <a:ea typeface="微软雅黑" panose="020B0703020204020201" charset="-122"/>
                        <a:cs typeface="Arial" panose="020B0704020202090204"/>
                      </a:endParaRPr>
                    </a:p>
                    <a:p>
                      <a:pPr marL="100330" algn="l" rtl="0" eaLnBrk="0">
                        <a:lnSpc>
                          <a:spcPct val="92000"/>
                        </a:lnSpc>
                        <a:spcBef>
                          <a:spcPts val="0"/>
                        </a:spcBef>
                        <a:tabLst>
                          <a:tab pos="190500" algn="l"/>
                        </a:tabLst>
                      </a:pPr>
                      <a:r>
                        <a:rPr sz="9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安全设施配备、</a:t>
                      </a:r>
                      <a:r>
                        <a:rPr sz="900" b="1" kern="0" spc="-15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化学试剂分类管理。</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461644">
                <a:tc>
                  <a:txBody>
                    <a:bodyPr/>
                    <a:lstStyle/>
                    <a:p>
                      <a:pPr algn="l" rtl="0" eaLnBrk="0">
                        <a:lnSpc>
                          <a:spcPct val="103000"/>
                        </a:lnSpc>
                      </a:pPr>
                      <a:endParaRPr sz="900" dirty="0">
                        <a:latin typeface="微软雅黑" panose="020B0703020204020201" charset="-122"/>
                        <a:ea typeface="微软雅黑" panose="020B0703020204020201" charset="-122"/>
                        <a:cs typeface="Arial" panose="020B0704020202090204"/>
                      </a:endParaRPr>
                    </a:p>
                    <a:p>
                      <a:pPr algn="l" rtl="0" eaLnBrk="0">
                        <a:lnSpc>
                          <a:spcPct val="8000"/>
                        </a:lnSpc>
                      </a:pPr>
                      <a:endParaRPr sz="100" dirty="0">
                        <a:latin typeface="微软雅黑" panose="020B0703020204020201" charset="-122"/>
                        <a:ea typeface="微软雅黑" panose="020B0703020204020201" charset="-122"/>
                        <a:cs typeface="Arial" panose="020B0704020202090204"/>
                      </a:endParaRPr>
                    </a:p>
                    <a:p>
                      <a:pPr marL="107950" algn="l" rtl="0" eaLnBrk="0">
                        <a:lnSpc>
                          <a:spcPts val="1310"/>
                        </a:lnSpc>
                      </a:pPr>
                      <a:r>
                        <a:rPr sz="9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5.10.6 证实方法</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eaLnBrk="0">
                        <a:lnSpc>
                          <a:spcPct val="100000"/>
                        </a:lnSpc>
                      </a:pPr>
                      <a:endParaRPr sz="1000" dirty="0">
                        <a:latin typeface="Arial" panose="020B0704020202090204"/>
                        <a:ea typeface="微软雅黑" panose="020B0703020204020201" charset="-122"/>
                        <a:cs typeface="Arial" panose="020B07040202020902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bl>
          </a:graphicData>
        </a:graphic>
      </p:graphicFrame>
      <p:pic>
        <p:nvPicPr>
          <p:cNvPr id="1178" name="picture 1178"/>
          <p:cNvPicPr>
            <a:picLocks noChangeAspect="1"/>
          </p:cNvPicPr>
          <p:nvPr/>
        </p:nvPicPr>
        <p:blipFill>
          <a:blip r:embed="rId1"/>
          <a:stretch>
            <a:fillRect/>
          </a:stretch>
        </p:blipFill>
        <p:spPr>
          <a:xfrm rot="21600000">
            <a:off x="3100278" y="3826114"/>
            <a:ext cx="90098" cy="82642"/>
          </a:xfrm>
          <a:prstGeom prst="rect">
            <a:avLst/>
          </a:prstGeom>
        </p:spPr>
      </p:pic>
      <p:pic>
        <p:nvPicPr>
          <p:cNvPr id="1180" name="picture 1180"/>
          <p:cNvPicPr>
            <a:picLocks noChangeAspect="1"/>
          </p:cNvPicPr>
          <p:nvPr/>
        </p:nvPicPr>
        <p:blipFill>
          <a:blip r:embed="rId2"/>
          <a:stretch>
            <a:fillRect/>
          </a:stretch>
        </p:blipFill>
        <p:spPr>
          <a:xfrm rot="21600000">
            <a:off x="3100278" y="3476864"/>
            <a:ext cx="90098" cy="82642"/>
          </a:xfrm>
          <a:prstGeom prst="rect">
            <a:avLst/>
          </a:prstGeom>
        </p:spPr>
      </p:pic>
      <p:pic>
        <p:nvPicPr>
          <p:cNvPr id="1182" name="picture 1182"/>
          <p:cNvPicPr>
            <a:picLocks noChangeAspect="1"/>
          </p:cNvPicPr>
          <p:nvPr/>
        </p:nvPicPr>
        <p:blipFill>
          <a:blip r:embed="rId2"/>
          <a:stretch>
            <a:fillRect/>
          </a:stretch>
        </p:blipFill>
        <p:spPr>
          <a:xfrm rot="21600000">
            <a:off x="3100278" y="3172064"/>
            <a:ext cx="90098" cy="82642"/>
          </a:xfrm>
          <a:prstGeom prst="rect">
            <a:avLst/>
          </a:prstGeom>
        </p:spPr>
      </p:pic>
      <p:pic>
        <p:nvPicPr>
          <p:cNvPr id="1184" name="picture 1184"/>
          <p:cNvPicPr>
            <a:picLocks noChangeAspect="1"/>
          </p:cNvPicPr>
          <p:nvPr/>
        </p:nvPicPr>
        <p:blipFill>
          <a:blip r:embed="rId2"/>
          <a:stretch>
            <a:fillRect/>
          </a:stretch>
        </p:blipFill>
        <p:spPr>
          <a:xfrm rot="21600000">
            <a:off x="3100278" y="3019664"/>
            <a:ext cx="90098" cy="82642"/>
          </a:xfrm>
          <a:prstGeom prst="rect">
            <a:avLst/>
          </a:prstGeom>
        </p:spPr>
      </p:pic>
      <p:pic>
        <p:nvPicPr>
          <p:cNvPr id="1186" name="picture 1186"/>
          <p:cNvPicPr>
            <a:picLocks noChangeAspect="1"/>
          </p:cNvPicPr>
          <p:nvPr/>
        </p:nvPicPr>
        <p:blipFill>
          <a:blip r:embed="rId2"/>
          <a:stretch>
            <a:fillRect/>
          </a:stretch>
        </p:blipFill>
        <p:spPr>
          <a:xfrm rot="21600000">
            <a:off x="3100278" y="2606914"/>
            <a:ext cx="90098" cy="82642"/>
          </a:xfrm>
          <a:prstGeom prst="rect">
            <a:avLst/>
          </a:prstGeom>
        </p:spPr>
      </p:pic>
      <p:pic>
        <p:nvPicPr>
          <p:cNvPr id="1188" name="picture 1188"/>
          <p:cNvPicPr>
            <a:picLocks noChangeAspect="1"/>
          </p:cNvPicPr>
          <p:nvPr/>
        </p:nvPicPr>
        <p:blipFill>
          <a:blip r:embed="rId3"/>
          <a:stretch>
            <a:fillRect/>
          </a:stretch>
        </p:blipFill>
        <p:spPr>
          <a:xfrm rot="21600000">
            <a:off x="3100278" y="2347199"/>
            <a:ext cx="90098" cy="82642"/>
          </a:xfrm>
          <a:prstGeom prst="rect">
            <a:avLst/>
          </a:prstGeom>
        </p:spPr>
      </p:pic>
      <p:pic>
        <p:nvPicPr>
          <p:cNvPr id="1190" name="picture 1190"/>
          <p:cNvPicPr>
            <a:picLocks noChangeAspect="1"/>
          </p:cNvPicPr>
          <p:nvPr/>
        </p:nvPicPr>
        <p:blipFill>
          <a:blip r:embed="rId3"/>
          <a:stretch>
            <a:fillRect/>
          </a:stretch>
        </p:blipFill>
        <p:spPr>
          <a:xfrm rot="21600000">
            <a:off x="3100278" y="2194799"/>
            <a:ext cx="90098" cy="82642"/>
          </a:xfrm>
          <a:prstGeom prst="rect">
            <a:avLst/>
          </a:prstGeom>
        </p:spPr>
      </p:pic>
      <p:pic>
        <p:nvPicPr>
          <p:cNvPr id="1192" name="picture 1192"/>
          <p:cNvPicPr>
            <a:picLocks noChangeAspect="1"/>
          </p:cNvPicPr>
          <p:nvPr/>
        </p:nvPicPr>
        <p:blipFill>
          <a:blip r:embed="rId2"/>
          <a:stretch>
            <a:fillRect/>
          </a:stretch>
        </p:blipFill>
        <p:spPr>
          <a:xfrm rot="21600000">
            <a:off x="3100278" y="1950959"/>
            <a:ext cx="90098" cy="82642"/>
          </a:xfrm>
          <a:prstGeom prst="rect">
            <a:avLst/>
          </a:prstGeom>
        </p:spPr>
      </p:pic>
      <p:pic>
        <p:nvPicPr>
          <p:cNvPr id="1194" name="picture 1194"/>
          <p:cNvPicPr>
            <a:picLocks noChangeAspect="1"/>
          </p:cNvPicPr>
          <p:nvPr/>
        </p:nvPicPr>
        <p:blipFill>
          <a:blip r:embed="rId1"/>
          <a:stretch>
            <a:fillRect/>
          </a:stretch>
        </p:blipFill>
        <p:spPr>
          <a:xfrm rot="21600000">
            <a:off x="3100278" y="1798559"/>
            <a:ext cx="90098" cy="82642"/>
          </a:xfrm>
          <a:prstGeom prst="rect">
            <a:avLst/>
          </a:prstGeom>
        </p:spPr>
      </p:pic>
      <p:pic>
        <p:nvPicPr>
          <p:cNvPr id="1196" name="picture 1196"/>
          <p:cNvPicPr>
            <a:picLocks noChangeAspect="1"/>
          </p:cNvPicPr>
          <p:nvPr/>
        </p:nvPicPr>
        <p:blipFill>
          <a:blip r:embed="rId2"/>
          <a:stretch>
            <a:fillRect/>
          </a:stretch>
        </p:blipFill>
        <p:spPr>
          <a:xfrm rot="21600000">
            <a:off x="3100278" y="1646159"/>
            <a:ext cx="90098" cy="82642"/>
          </a:xfrm>
          <a:prstGeom prst="rect">
            <a:avLst/>
          </a:prstGeo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 name="textbox 1200"/>
          <p:cNvSpPr/>
          <p:nvPr/>
        </p:nvSpPr>
        <p:spPr>
          <a:xfrm>
            <a:off x="469779" y="1003453"/>
            <a:ext cx="8237855" cy="342455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11125" algn="l" rtl="0" eaLnBrk="0">
              <a:lnSpc>
                <a:spcPts val="2645"/>
              </a:lnSpc>
            </a:pPr>
            <a:r>
              <a:rPr sz="20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5</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.10 化学品安全和危险化学品重大危险源</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18000"/>
              </a:lnSpc>
            </a:pPr>
            <a:endParaRPr sz="1000" dirty="0">
              <a:latin typeface="微软雅黑" panose="020B0703020204020201" charset="-122"/>
              <a:ea typeface="微软雅黑" panose="020B0703020204020201" charset="-122"/>
              <a:cs typeface="Arial" panose="020B0704020202090204"/>
            </a:endParaRPr>
          </a:p>
          <a:p>
            <a:pPr marL="53975" algn="l" rtl="0" eaLnBrk="0">
              <a:lnSpc>
                <a:spcPts val="2105"/>
              </a:lnSpc>
              <a:spcBef>
                <a:spcPts val="455"/>
              </a:spcBef>
            </a:pP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5.10.1</a:t>
            </a:r>
            <a:r>
              <a:rPr sz="15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鉴定分类和登记</a:t>
            </a:r>
            <a:endParaRPr sz="1500" dirty="0">
              <a:latin typeface="微软雅黑" panose="020B0703020204020201" charset="-122"/>
              <a:ea typeface="微软雅黑" panose="020B0703020204020201" charset="-122"/>
              <a:cs typeface="微软雅黑" panose="020B0703020204020201" charset="-122"/>
            </a:endParaRPr>
          </a:p>
          <a:p>
            <a:pPr marL="52070" algn="l" rtl="0" eaLnBrk="0">
              <a:lnSpc>
                <a:spcPts val="1855"/>
              </a:lnSpc>
              <a:spcBef>
                <a:spcPts val="680"/>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5.10.1.1 企业应建立</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化学品普查</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表</a:t>
            </a:r>
            <a:r>
              <a:rPr sz="1400" b="1" kern="0" spc="-2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，对产品、原辅料和中间产品进行普查</a:t>
            </a:r>
            <a:r>
              <a:rPr sz="1400" b="1" kern="0" spc="-2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，建立危险化学品管理档案。</a:t>
            </a:r>
            <a:endParaRPr sz="1400" dirty="0">
              <a:latin typeface="微软雅黑" panose="020B0703020204020201" charset="-122"/>
              <a:ea typeface="微软雅黑" panose="020B0703020204020201" charset="-122"/>
              <a:cs typeface="微软雅黑" panose="020B0703020204020201" charset="-122"/>
            </a:endParaRPr>
          </a:p>
          <a:p>
            <a:pPr marL="52070" algn="l" rtl="0" eaLnBrk="0">
              <a:lnSpc>
                <a:spcPts val="1855"/>
              </a:lnSpc>
              <a:spcBef>
                <a:spcPts val="66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5.10.1.2 企业应按</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规定对危险化学品进行</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登记</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a:p>
            <a:pPr marL="13335" indent="38735" algn="l" rtl="0" eaLnBrk="0">
              <a:lnSpc>
                <a:spcPct val="129000"/>
              </a:lnSpc>
              <a:spcBef>
                <a:spcPts val="675"/>
              </a:spcBef>
            </a:pP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5.10.1.3 企业应对生产的化学品进行</a:t>
            </a:r>
            <a:r>
              <a:rPr sz="14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物理危险性辨识</a:t>
            </a:r>
            <a:r>
              <a:rPr sz="1400" b="1" kern="0" spc="-2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对危险性尚未确定的化学品应向鉴定机构申请鉴</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定。</a:t>
            </a:r>
            <a:endParaRPr sz="1400" dirty="0">
              <a:latin typeface="微软雅黑" panose="020B0703020204020201" charset="-122"/>
              <a:ea typeface="微软雅黑" panose="020B0703020204020201" charset="-122"/>
              <a:cs typeface="微软雅黑" panose="020B0703020204020201" charset="-122"/>
            </a:endParaRPr>
          </a:p>
          <a:p>
            <a:pPr marL="12700" indent="39370" algn="l" rtl="0" eaLnBrk="0">
              <a:lnSpc>
                <a:spcPct val="129000"/>
              </a:lnSpc>
              <a:spcBef>
                <a:spcPts val="705"/>
              </a:spcBef>
            </a:pP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5.10.1.4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企业应根据化学品鉴定报告及其他物理危险性数据资料</a:t>
            </a:r>
            <a:r>
              <a:rPr sz="1400" b="1" kern="0" spc="-2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，编制</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化学品物理危险性分类报告</a:t>
            </a:r>
            <a:r>
              <a:rPr sz="1400" b="1" kern="0" spc="-21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，对</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分类属于危险化学品的进行</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登</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记</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a:p>
            <a:pPr algn="l" rtl="0" eaLnBrk="0">
              <a:lnSpc>
                <a:spcPct val="117000"/>
              </a:lnSpc>
            </a:pPr>
            <a:endParaRPr sz="500" dirty="0">
              <a:latin typeface="微软雅黑" panose="020B0703020204020201" charset="-122"/>
              <a:ea typeface="微软雅黑" panose="020B0703020204020201" charset="-122"/>
              <a:cs typeface="Arial" panose="020B0704020202090204"/>
            </a:endParaRPr>
          </a:p>
          <a:p>
            <a:pPr marL="13335" indent="38735" algn="l" rtl="0" eaLnBrk="0">
              <a:lnSpc>
                <a:spcPct val="129000"/>
              </a:lnSpc>
              <a:spcBef>
                <a:spcPts val="5"/>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5.10.1.5 生产企业应设立或委托设立专用的24小时</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应急咨询服务电话</a:t>
            </a:r>
            <a:r>
              <a:rPr sz="1400" b="1" kern="0" spc="-2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，为危险化学品事故应急</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救援提供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技术指导和必要的协助。</a:t>
            </a:r>
            <a:endParaRPr sz="14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4" name="textbox 1204"/>
          <p:cNvSpPr/>
          <p:nvPr/>
        </p:nvSpPr>
        <p:spPr>
          <a:xfrm>
            <a:off x="453491" y="1105053"/>
            <a:ext cx="8237855" cy="319849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11760" algn="l" rtl="0" eaLnBrk="0">
              <a:lnSpc>
                <a:spcPts val="2645"/>
              </a:lnSpc>
            </a:pPr>
            <a:r>
              <a:rPr sz="20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5</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.10 化学品安全和危险化学品重大危险源</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18000"/>
              </a:lnSpc>
            </a:pPr>
            <a:endParaRPr sz="1000" dirty="0">
              <a:latin typeface="微软雅黑" panose="020B0703020204020201" charset="-122"/>
              <a:ea typeface="微软雅黑" panose="020B0703020204020201" charset="-122"/>
              <a:cs typeface="Arial" panose="020B0704020202090204"/>
            </a:endParaRPr>
          </a:p>
          <a:p>
            <a:pPr marL="54610" algn="l" rtl="0" eaLnBrk="0">
              <a:lnSpc>
                <a:spcPts val="2105"/>
              </a:lnSpc>
              <a:spcBef>
                <a:spcPts val="455"/>
              </a:spcBef>
            </a:pPr>
            <a:r>
              <a:rPr sz="15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5.10.2   化学品安全技术说明书和安</a:t>
            </a:r>
            <a:r>
              <a:rPr sz="15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全标签</a:t>
            </a:r>
            <a:endParaRPr sz="1500" dirty="0">
              <a:latin typeface="微软雅黑" panose="020B0703020204020201" charset="-122"/>
              <a:ea typeface="微软雅黑" panose="020B0703020204020201" charset="-122"/>
              <a:cs typeface="微软雅黑" panose="020B0703020204020201" charset="-122"/>
            </a:endParaRPr>
          </a:p>
          <a:p>
            <a:pPr marL="52705" algn="l" rtl="0" eaLnBrk="0">
              <a:lnSpc>
                <a:spcPts val="1855"/>
              </a:lnSpc>
              <a:spcBef>
                <a:spcPts val="680"/>
              </a:spcBef>
            </a:pP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5.10.2.1 企业应对其生产、经营的化学品提供化学品</a:t>
            </a:r>
            <a:r>
              <a:rPr sz="14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安</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全技术说明书</a:t>
            </a:r>
            <a:r>
              <a:rPr sz="1400" b="1" kern="0" spc="-2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，并在其包装上粘贴或者拴挂与包</a:t>
            </a:r>
            <a:endParaRPr sz="1400" dirty="0">
              <a:latin typeface="微软雅黑" panose="020B0703020204020201" charset="-122"/>
              <a:ea typeface="微软雅黑" panose="020B0703020204020201" charset="-122"/>
              <a:cs typeface="微软雅黑" panose="020B0703020204020201" charset="-122"/>
            </a:endParaRPr>
          </a:p>
          <a:p>
            <a:pPr marL="13335" algn="l" rtl="0" eaLnBrk="0">
              <a:lnSpc>
                <a:spcPts val="1855"/>
              </a:lnSpc>
              <a:spcBef>
                <a:spcPts val="665"/>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装内化学品相符的化学品</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安全标签</a:t>
            </a:r>
            <a:r>
              <a:rPr sz="1400" b="1" kern="0" spc="-25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，安全标签应符合GB</a:t>
            </a:r>
            <a:r>
              <a:rPr sz="14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15258等要求。</a:t>
            </a:r>
            <a:endParaRPr sz="1400" dirty="0">
              <a:latin typeface="微软雅黑" panose="020B0703020204020201" charset="-122"/>
              <a:ea typeface="微软雅黑" panose="020B0703020204020201" charset="-122"/>
              <a:cs typeface="微软雅黑" panose="020B0703020204020201" charset="-122"/>
            </a:endParaRPr>
          </a:p>
          <a:p>
            <a:pPr marL="52705" algn="l" rtl="0" eaLnBrk="0">
              <a:lnSpc>
                <a:spcPts val="1855"/>
              </a:lnSpc>
              <a:spcBef>
                <a:spcPts val="66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5.10.2.2 </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采购</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化学品时</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，企业应索取相关的化学品安全技术说明书和安全标签。</a:t>
            </a:r>
            <a:endParaRPr sz="1400" dirty="0">
              <a:latin typeface="微软雅黑" panose="020B0703020204020201" charset="-122"/>
              <a:ea typeface="微软雅黑" panose="020B0703020204020201" charset="-122"/>
              <a:cs typeface="微软雅黑" panose="020B0703020204020201" charset="-122"/>
            </a:endParaRPr>
          </a:p>
          <a:p>
            <a:pPr marL="12700" indent="27940" algn="l" rtl="0" eaLnBrk="0">
              <a:lnSpc>
                <a:spcPct val="147000"/>
              </a:lnSpc>
              <a:spcBef>
                <a:spcPts val="200"/>
              </a:spcBef>
            </a:pP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条文说明：</a:t>
            </a:r>
            <a:r>
              <a:rPr sz="1200" b="1" kern="0" spc="-27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根据</a:t>
            </a:r>
            <a:r>
              <a:rPr sz="12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《危险化学品安全管理条例》</a:t>
            </a:r>
            <a:r>
              <a:rPr sz="1200" b="1" kern="0" spc="-18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第十五条</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规定“</a:t>
            </a:r>
            <a:r>
              <a:rPr sz="1200" b="1" kern="0" spc="-25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危险化学品生产企业应当提供与其生产的危</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险化学品</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相符的化学品安全技术说明书</a:t>
            </a:r>
            <a:r>
              <a:rPr sz="1200" b="1" kern="0" spc="-1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5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并在危险化学品包装（包括外包装件）</a:t>
            </a:r>
            <a:r>
              <a:rPr sz="12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上粘贴或者拴挂与包装内危险化学品相</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符的</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化学品安全标签</a:t>
            </a:r>
            <a:r>
              <a:rPr sz="1200" b="1" kern="0" spc="-18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0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”制定</a:t>
            </a:r>
            <a:r>
              <a:rPr sz="1200" b="1" kern="0" spc="-2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0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同时</a:t>
            </a:r>
            <a:r>
              <a:rPr sz="1200" b="1" kern="0" spc="-1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GB</a:t>
            </a:r>
            <a:r>
              <a:rPr sz="1200" b="1" kern="0" spc="28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15258《化学品安全标签编写规定》</a:t>
            </a:r>
            <a:r>
              <a:rPr sz="1200" b="1" kern="0" spc="-15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对化学品安全标签的内容、</a:t>
            </a:r>
            <a:r>
              <a:rPr sz="1200" b="1" kern="0" spc="-26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格式、</a:t>
            </a:r>
            <a:r>
              <a:rPr sz="1200" b="1" kern="0" spc="-2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制作</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等方面提出了具体要求</a:t>
            </a:r>
            <a:r>
              <a:rPr sz="12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GB</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/T</a:t>
            </a:r>
            <a:r>
              <a:rPr sz="1200" b="1" kern="0" spc="26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16483《化学品安全技术说明书</a:t>
            </a:r>
            <a:r>
              <a:rPr sz="12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内容</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和项目顺序》</a:t>
            </a:r>
            <a:r>
              <a:rPr sz="1200" b="1" kern="0" spc="-18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对化学品安全技术说明书</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SDS</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的</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结构、</a:t>
            </a:r>
            <a:r>
              <a:rPr sz="1200" b="1" kern="0" spc="-17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内容和通用形式的编制具体规定。</a:t>
            </a:r>
            <a:endParaRPr sz="12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 name="textbox 1208"/>
          <p:cNvSpPr/>
          <p:nvPr/>
        </p:nvSpPr>
        <p:spPr>
          <a:xfrm>
            <a:off x="432028" y="1079653"/>
            <a:ext cx="8279765" cy="321246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11125" algn="l" rtl="0" eaLnBrk="0">
              <a:lnSpc>
                <a:spcPts val="2645"/>
              </a:lnSpc>
            </a:pPr>
            <a:r>
              <a:rPr sz="20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5</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.10 化学品安全和危险化学品重大危险源</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18000"/>
              </a:lnSpc>
            </a:pPr>
            <a:endParaRPr sz="1000" dirty="0">
              <a:latin typeface="微软雅黑" panose="020B0703020204020201" charset="-122"/>
              <a:ea typeface="微软雅黑" panose="020B0703020204020201" charset="-122"/>
              <a:cs typeface="Arial" panose="020B0704020202090204"/>
            </a:endParaRPr>
          </a:p>
          <a:p>
            <a:pPr marL="53975" algn="l" rtl="0" eaLnBrk="0">
              <a:lnSpc>
                <a:spcPts val="2105"/>
              </a:lnSpc>
              <a:spcBef>
                <a:spcPts val="455"/>
              </a:spcBef>
            </a:pP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5.10.3</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储存安全</a:t>
            </a:r>
            <a:endParaRPr sz="1500" dirty="0">
              <a:latin typeface="微软雅黑" panose="020B0703020204020201" charset="-122"/>
              <a:ea typeface="微软雅黑" panose="020B0703020204020201" charset="-122"/>
              <a:cs typeface="微软雅黑" panose="020B0703020204020201" charset="-122"/>
            </a:endParaRPr>
          </a:p>
          <a:p>
            <a:pPr marL="52070" algn="l" rtl="0" eaLnBrk="0">
              <a:lnSpc>
                <a:spcPts val="1855"/>
              </a:lnSpc>
              <a:spcBef>
                <a:spcPts val="680"/>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5.10.3.1 企业应按照规定的储存</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方式、储存数量储存危险化学品</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，对危险化学品出入库进行核查登记。</a:t>
            </a:r>
            <a:endParaRPr sz="1400" dirty="0">
              <a:latin typeface="微软雅黑" panose="020B0703020204020201" charset="-122"/>
              <a:ea typeface="微软雅黑" panose="020B0703020204020201" charset="-122"/>
              <a:cs typeface="微软雅黑" panose="020B0703020204020201" charset="-122"/>
            </a:endParaRPr>
          </a:p>
          <a:p>
            <a:pPr marL="52070" algn="l" rtl="0" eaLnBrk="0">
              <a:lnSpc>
                <a:spcPts val="1855"/>
              </a:lnSpc>
              <a:spcBef>
                <a:spcPts val="66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5.10.3.2 企业储存剧毒</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化学品和</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第一类非药品类易制毒化学品</a:t>
            </a:r>
            <a:r>
              <a:rPr sz="14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，应实行双人收发、双人保管。</a:t>
            </a:r>
            <a:endParaRPr sz="1400" dirty="0">
              <a:latin typeface="微软雅黑" panose="020B0703020204020201" charset="-122"/>
              <a:ea typeface="微软雅黑" panose="020B0703020204020201" charset="-122"/>
              <a:cs typeface="微软雅黑" panose="020B0703020204020201" charset="-122"/>
            </a:endParaRPr>
          </a:p>
          <a:p>
            <a:pPr marL="52070" algn="l" rtl="0" eaLnBrk="0">
              <a:lnSpc>
                <a:spcPts val="1855"/>
              </a:lnSpc>
              <a:spcBef>
                <a:spcPts val="66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5.10.3.3 企业应</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将储存剧毒化学品数量、地点以及管理人员的情况</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，按规定进行备案。</a:t>
            </a:r>
            <a:endParaRPr sz="1400" dirty="0">
              <a:latin typeface="微软雅黑" panose="020B0703020204020201" charset="-122"/>
              <a:ea typeface="微软雅黑" panose="020B0703020204020201" charset="-122"/>
              <a:cs typeface="微软雅黑" panose="020B0703020204020201" charset="-122"/>
            </a:endParaRPr>
          </a:p>
          <a:p>
            <a:pPr marL="12700" indent="27305" algn="l" rtl="0" eaLnBrk="0">
              <a:lnSpc>
                <a:spcPct val="146000"/>
              </a:lnSpc>
              <a:spcBef>
                <a:spcPts val="160"/>
              </a:spcBef>
            </a:pP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条文说明：</a:t>
            </a:r>
            <a:r>
              <a:rPr sz="12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《危险化学品安全管理条例》</a:t>
            </a:r>
            <a:r>
              <a:rPr sz="1200" b="1" kern="0" spc="-18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第</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二十四条</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规定</a:t>
            </a:r>
            <a:r>
              <a:rPr sz="1200" b="1" kern="0" spc="-1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5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危险化学品应当储存在专用仓库、</a:t>
            </a:r>
            <a:r>
              <a:rPr sz="1200" b="1" kern="0" spc="-2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专用场地或者专用储</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存室（统称专用仓库）</a:t>
            </a:r>
            <a:r>
              <a:rPr sz="1200" b="1" kern="0" spc="-9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内</a:t>
            </a:r>
            <a:r>
              <a:rPr sz="1200" b="1" kern="0" spc="-1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并由专人负责管理；</a:t>
            </a:r>
            <a:r>
              <a:rPr sz="1200" b="1" kern="0" spc="-16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剧毒化学品以及储存数量构成重大</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危险源的其他危险化学品</a:t>
            </a:r>
            <a:r>
              <a:rPr sz="1200" b="1" kern="0" spc="-1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5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应当</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在专用仓库内单独存放</a:t>
            </a:r>
            <a:r>
              <a:rPr sz="12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，并</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实行双人收发、双人保管制度。</a:t>
            </a:r>
            <a:endParaRPr sz="1200" dirty="0">
              <a:latin typeface="微软雅黑" panose="020B0703020204020201" charset="-122"/>
              <a:ea typeface="微软雅黑" panose="020B0703020204020201" charset="-122"/>
              <a:cs typeface="微软雅黑" panose="020B0703020204020201" charset="-122"/>
            </a:endParaRPr>
          </a:p>
          <a:p>
            <a:pPr marL="104140" indent="6350" algn="l" rtl="0" eaLnBrk="0">
              <a:lnSpc>
                <a:spcPct val="144000"/>
              </a:lnSpc>
              <a:spcBef>
                <a:spcPts val="285"/>
              </a:spcBef>
            </a:pPr>
            <a:r>
              <a:rPr sz="12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15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国家安全监管总局办公厅关于印发&lt;</a:t>
            </a:r>
            <a:r>
              <a:rPr sz="1200" b="1" kern="0" spc="130" dirty="0">
                <a:solidFill>
                  <a:srgbClr val="FF0000">
                    <a:alpha val="100000"/>
                  </a:srgbClr>
                </a:solidFill>
                <a:latin typeface="微软雅黑" panose="020B0703020204020201" charset="-122"/>
                <a:ea typeface="微软雅黑" panose="020B0703020204020201" charset="-122"/>
                <a:cs typeface="微软雅黑" panose="020B0703020204020201" charset="-122"/>
              </a:rPr>
              <a:t>企业非药品类易制毒化学品规范化管理指南&gt;</a:t>
            </a:r>
            <a:r>
              <a:rPr sz="12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的通知</a:t>
            </a:r>
            <a:r>
              <a:rPr sz="1200" b="1" kern="0" spc="-15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0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120" dirty="0">
                <a:solidFill>
                  <a:srgbClr val="2464CB">
                    <a:alpha val="100000"/>
                  </a:srgbClr>
                </a:solidFill>
                <a:latin typeface="微软雅黑" panose="020B0703020204020201" charset="-122"/>
                <a:ea typeface="微软雅黑" panose="020B0703020204020201" charset="-122"/>
                <a:cs typeface="微软雅黑" panose="020B0703020204020201" charset="-122"/>
              </a:rPr>
              <a:t>（安监总厅管三</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30" dirty="0">
                <a:solidFill>
                  <a:srgbClr val="2464CB">
                    <a:alpha val="100000"/>
                  </a:srgbClr>
                </a:solidFill>
                <a:latin typeface="微软雅黑" panose="020B0703020204020201" charset="-122"/>
                <a:ea typeface="微软雅黑" panose="020B0703020204020201" charset="-122"/>
                <a:cs typeface="微软雅黑" panose="020B0703020204020201" charset="-122"/>
              </a:rPr>
              <a:t>〔2014〕</a:t>
            </a:r>
            <a:r>
              <a:rPr sz="1200" b="1" kern="0" spc="-17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30" dirty="0">
                <a:solidFill>
                  <a:srgbClr val="2464CB">
                    <a:alpha val="100000"/>
                  </a:srgbClr>
                </a:solidFill>
                <a:latin typeface="微软雅黑" panose="020B0703020204020201" charset="-122"/>
                <a:ea typeface="微软雅黑" panose="020B0703020204020201" charset="-122"/>
                <a:cs typeface="微软雅黑" panose="020B0703020204020201" charset="-122"/>
              </a:rPr>
              <a:t>70号）</a:t>
            </a:r>
            <a:r>
              <a:rPr sz="1200" b="1" kern="0" spc="-1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30" dirty="0">
                <a:solidFill>
                  <a:srgbClr val="2464CB">
                    <a:alpha val="100000"/>
                  </a:srgbClr>
                </a:solidFill>
                <a:latin typeface="微软雅黑" panose="020B0703020204020201" charset="-122"/>
                <a:ea typeface="微软雅黑" panose="020B0703020204020201" charset="-122"/>
                <a:cs typeface="微软雅黑" panose="020B0703020204020201" charset="-122"/>
              </a:rPr>
              <a:t>5.2条规定</a:t>
            </a:r>
            <a:r>
              <a:rPr sz="1200" b="1" kern="0" spc="-10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30" dirty="0">
                <a:solidFill>
                  <a:srgbClr val="2464CB">
                    <a:alpha val="100000"/>
                  </a:srgbClr>
                </a:solidFill>
                <a:latin typeface="微软雅黑" panose="020B0703020204020201" charset="-122"/>
                <a:ea typeface="微软雅黑" panose="020B0703020204020201" charset="-122"/>
                <a:cs typeface="微软雅黑" panose="020B0703020204020201" charset="-122"/>
              </a:rPr>
              <a:t>：易制毒化</a:t>
            </a:r>
            <a:r>
              <a:rPr sz="1200" b="1"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学品储存由专人管理</a:t>
            </a:r>
            <a:r>
              <a:rPr sz="12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，第一类易制毒化学品应实行“双人双锁、双人领取</a:t>
            </a:r>
            <a:r>
              <a:rPr sz="1200" b="1" kern="0" spc="-2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endParaRPr sz="12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 name="textbox 1212"/>
          <p:cNvSpPr/>
          <p:nvPr/>
        </p:nvSpPr>
        <p:spPr>
          <a:xfrm>
            <a:off x="453618" y="832003"/>
            <a:ext cx="8237219" cy="389826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11125" algn="l" rtl="0" eaLnBrk="0">
              <a:lnSpc>
                <a:spcPts val="2645"/>
              </a:lnSpc>
            </a:pPr>
            <a:r>
              <a:rPr sz="20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5</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.10 化学品安全和危险化学品重大危险源</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18000"/>
              </a:lnSpc>
            </a:pPr>
            <a:endParaRPr sz="1000" dirty="0">
              <a:latin typeface="微软雅黑" panose="020B0703020204020201" charset="-122"/>
              <a:ea typeface="微软雅黑" panose="020B0703020204020201" charset="-122"/>
              <a:cs typeface="Arial" panose="020B0704020202090204"/>
            </a:endParaRPr>
          </a:p>
          <a:p>
            <a:pPr marL="53975" algn="l" rtl="0" eaLnBrk="0">
              <a:lnSpc>
                <a:spcPts val="2105"/>
              </a:lnSpc>
              <a:spcBef>
                <a:spcPts val="455"/>
              </a:spcBef>
            </a:pPr>
            <a:r>
              <a:rPr sz="15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5.10.4</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危险化学品重大危险</a:t>
            </a: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源</a:t>
            </a:r>
            <a:endParaRPr sz="1500" dirty="0">
              <a:latin typeface="微软雅黑" panose="020B0703020204020201" charset="-122"/>
              <a:ea typeface="微软雅黑" panose="020B0703020204020201" charset="-122"/>
              <a:cs typeface="微软雅黑" panose="020B0703020204020201" charset="-122"/>
            </a:endParaRPr>
          </a:p>
          <a:p>
            <a:pPr marL="13335" indent="38735" algn="l" rtl="0" eaLnBrk="0">
              <a:lnSpc>
                <a:spcPct val="129000"/>
              </a:lnSpc>
              <a:spcBef>
                <a:spcPts val="690"/>
              </a:spcBef>
            </a:pP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5.10.4.1 企业应按照</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GB</a:t>
            </a:r>
            <a:r>
              <a:rPr sz="1400" b="1" kern="0" spc="17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18218对生产、使用或储存的危险化学</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品进行辨识、分级</a:t>
            </a:r>
            <a:r>
              <a:rPr sz="1400" b="1" kern="0" spc="-2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，建立危险化学品重</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大危险源</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档案</a:t>
            </a:r>
            <a:r>
              <a:rPr sz="14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，定期检测、评</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估、监控</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，并制定应急预案。</a:t>
            </a:r>
            <a:endParaRPr sz="1400" dirty="0">
              <a:latin typeface="微软雅黑" panose="020B0703020204020201" charset="-122"/>
              <a:ea typeface="微软雅黑" panose="020B0703020204020201" charset="-122"/>
              <a:cs typeface="微软雅黑" panose="020B0703020204020201" charset="-122"/>
            </a:endParaRPr>
          </a:p>
          <a:p>
            <a:pPr marL="52070" algn="l" rtl="0" eaLnBrk="0">
              <a:lnSpc>
                <a:spcPts val="1855"/>
              </a:lnSpc>
              <a:spcBef>
                <a:spcPts val="700"/>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5.10.4.2 企业应将</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危险化学品重大危险源及有关安全措施、应急措施</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，按规定进行</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备案</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a:p>
            <a:pPr marL="12700" indent="38735" algn="l" rtl="0" eaLnBrk="0">
              <a:lnSpc>
                <a:spcPct val="139000"/>
              </a:lnSpc>
              <a:spcBef>
                <a:spcPts val="655"/>
              </a:spcBef>
            </a:pP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5.10.4.3 涉及</a:t>
            </a:r>
            <a:r>
              <a:rPr sz="14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重点监管危险化工工艺、重点监管危险化学品和危险化学品重大危险源</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的生产、储存装</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置</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应开展危险与可操作性（</a:t>
            </a:r>
            <a:r>
              <a:rPr sz="1400" b="1" kern="0" spc="-1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HAZOP</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）分析。构成危险化学品重大危险源的生产单元、储存单元应</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按照</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GB 17681设置安全仪表系统（SIS）等安全监控</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系统。</a:t>
            </a:r>
            <a:endParaRPr sz="1400" dirty="0">
              <a:latin typeface="微软雅黑" panose="020B0703020204020201" charset="-122"/>
              <a:ea typeface="微软雅黑" panose="020B0703020204020201" charset="-122"/>
              <a:cs typeface="微软雅黑" panose="020B0703020204020201" charset="-122"/>
            </a:endParaRPr>
          </a:p>
          <a:p>
            <a:pPr marL="12700" indent="27305" algn="l" rtl="0" eaLnBrk="0">
              <a:lnSpc>
                <a:spcPct val="149000"/>
              </a:lnSpc>
              <a:spcBef>
                <a:spcPts val="55"/>
              </a:spcBef>
            </a:pP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条文说明</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：根据</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GB</a:t>
            </a:r>
            <a:r>
              <a:rPr sz="1200" b="1" kern="0" spc="25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17681-2024</a:t>
            </a:r>
            <a:r>
              <a:rPr sz="1200" b="1" kern="0" spc="1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《危险化学品重大危险源安全监控技术规范》</a:t>
            </a:r>
            <a:r>
              <a:rPr sz="1200" b="1" kern="0" spc="-1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6.</a:t>
            </a:r>
            <a:r>
              <a:rPr sz="1200" b="1" kern="0" spc="-18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1、</a:t>
            </a:r>
            <a:r>
              <a:rPr sz="1200" b="1" kern="0" spc="-2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6.2条要求制定。另外</a:t>
            </a:r>
            <a:r>
              <a:rPr sz="12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，《国</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家安全监管总局关于加强化工过程安全管理的指导意见》</a:t>
            </a:r>
            <a:r>
              <a:rPr sz="1200" b="1" kern="0" spc="-19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（安监总管三〔2013〕</a:t>
            </a:r>
            <a:r>
              <a:rPr sz="12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88</a:t>
            </a:r>
            <a:r>
              <a:rPr sz="1200" b="1" kern="0" spc="19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号）</a:t>
            </a:r>
            <a:r>
              <a:rPr sz="1200" b="1" kern="0" spc="-10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明确提出“</a:t>
            </a:r>
            <a:r>
              <a:rPr sz="1200" b="1" kern="0" spc="-26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涉及</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重点监管</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110" dirty="0">
                <a:solidFill>
                  <a:srgbClr val="2464CB">
                    <a:alpha val="100000"/>
                  </a:srgbClr>
                </a:solidFill>
                <a:latin typeface="微软雅黑" panose="020B0703020204020201" charset="-122"/>
                <a:ea typeface="微软雅黑" panose="020B0703020204020201" charset="-122"/>
                <a:cs typeface="微软雅黑" panose="020B0703020204020201" charset="-122"/>
              </a:rPr>
              <a:t>危险化工工艺</a:t>
            </a:r>
            <a:r>
              <a:rPr sz="1200" b="1" kern="0" spc="-2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11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110" dirty="0">
                <a:solidFill>
                  <a:srgbClr val="2464CB">
                    <a:alpha val="100000"/>
                  </a:srgbClr>
                </a:solidFill>
                <a:latin typeface="微软雅黑" panose="020B0703020204020201" charset="-122"/>
                <a:ea typeface="微软雅黑" panose="020B0703020204020201" charset="-122"/>
                <a:cs typeface="微软雅黑" panose="020B0703020204020201" charset="-122"/>
              </a:rPr>
              <a:t>重点监管危险化学品和危险化学品重大危险源</a:t>
            </a:r>
            <a:r>
              <a:rPr sz="1200" b="1" kern="0" spc="100" dirty="0">
                <a:solidFill>
                  <a:srgbClr val="2464CB">
                    <a:alpha val="100000"/>
                  </a:srgbClr>
                </a:solidFill>
                <a:latin typeface="微软雅黑" panose="020B0703020204020201" charset="-122"/>
                <a:ea typeface="微软雅黑" panose="020B0703020204020201" charset="-122"/>
                <a:cs typeface="微软雅黑" panose="020B0703020204020201" charset="-122"/>
              </a:rPr>
              <a:t>的生产</a:t>
            </a:r>
            <a:r>
              <a:rPr sz="1200" b="1" kern="0" spc="-20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10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3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100" dirty="0">
                <a:solidFill>
                  <a:srgbClr val="2464CB">
                    <a:alpha val="100000"/>
                  </a:srgbClr>
                </a:solidFill>
                <a:latin typeface="微软雅黑" panose="020B0703020204020201" charset="-122"/>
                <a:ea typeface="微软雅黑" panose="020B0703020204020201" charset="-122"/>
                <a:cs typeface="微软雅黑" panose="020B0703020204020201" charset="-122"/>
              </a:rPr>
              <a:t>储存装置要定期开展危险与可操作性分析</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HAZOP</a:t>
            </a:r>
            <a:r>
              <a:rPr sz="1200" b="1"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15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”的要求。</a:t>
            </a:r>
            <a:endParaRPr sz="12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picture 146"/>
          <p:cNvPicPr>
            <a:picLocks noChangeAspect="1"/>
          </p:cNvPicPr>
          <p:nvPr/>
        </p:nvPicPr>
        <p:blipFill>
          <a:blip r:embed="rId1"/>
          <a:stretch>
            <a:fillRect/>
          </a:stretch>
        </p:blipFill>
        <p:spPr>
          <a:xfrm rot="21600000">
            <a:off x="1034415" y="1520063"/>
            <a:ext cx="7216902" cy="3129534"/>
          </a:xfrm>
          <a:prstGeom prst="rect">
            <a:avLst/>
          </a:prstGeom>
        </p:spPr>
      </p:pic>
      <p:sp>
        <p:nvSpPr>
          <p:cNvPr id="150" name="textbox 150"/>
          <p:cNvSpPr/>
          <p:nvPr/>
        </p:nvSpPr>
        <p:spPr>
          <a:xfrm>
            <a:off x="454122" y="857087"/>
            <a:ext cx="8312150" cy="544830"/>
          </a:xfrm>
          <a:prstGeom prst="rect">
            <a:avLst/>
          </a:prstGeom>
          <a:noFill/>
          <a:ln w="0" cap="flat">
            <a:noFill/>
            <a:prstDash val="solid"/>
            <a:miter lim="0"/>
          </a:ln>
        </p:spPr>
        <p:txBody>
          <a:bodyPr vert="horz" wrap="square" lIns="0" tIns="0" rIns="0" bIns="0"/>
          <a:lstStyle/>
          <a:p>
            <a:pPr algn="l" rtl="0" eaLnBrk="0">
              <a:lnSpc>
                <a:spcPct val="79000"/>
              </a:lnSpc>
            </a:pPr>
            <a:endParaRPr sz="100" dirty="0">
              <a:latin typeface="微软雅黑" panose="020B0703020204020201" charset="-122"/>
              <a:ea typeface="微软雅黑" panose="020B0703020204020201" charset="-122"/>
              <a:cs typeface="Arial" panose="020B0704020202090204"/>
            </a:endParaRPr>
          </a:p>
          <a:p>
            <a:pPr algn="r" rtl="0" eaLnBrk="0">
              <a:lnSpc>
                <a:spcPct val="84000"/>
              </a:lnSpc>
            </a:pPr>
            <a:r>
              <a:rPr sz="14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本标准由</a:t>
            </a:r>
            <a:r>
              <a:rPr sz="1400" b="1" kern="0" spc="110" dirty="0">
                <a:solidFill>
                  <a:srgbClr val="FF0000">
                    <a:alpha val="100000"/>
                  </a:srgbClr>
                </a:solidFill>
                <a:latin typeface="微软雅黑" panose="020B0703020204020201" charset="-122"/>
                <a:ea typeface="微软雅黑" panose="020B0703020204020201" charset="-122"/>
                <a:cs typeface="微软雅黑" panose="020B0703020204020201" charset="-122"/>
              </a:rPr>
              <a:t>应急管理部</a:t>
            </a:r>
            <a:r>
              <a:rPr sz="14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提出并归口</a:t>
            </a:r>
            <a:r>
              <a:rPr sz="14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400" b="1" kern="0" spc="-1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由</a:t>
            </a:r>
            <a:r>
              <a:rPr sz="14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全国安全生产标准化技术委员会化学品安全分技术委员会</a:t>
            </a:r>
            <a:endParaRPr sz="1400" dirty="0">
              <a:latin typeface="微软雅黑" panose="020B0703020204020201" charset="-122"/>
              <a:ea typeface="微软雅黑" panose="020B0703020204020201" charset="-122"/>
              <a:cs typeface="微软雅黑" panose="020B0703020204020201" charset="-122"/>
            </a:endParaRPr>
          </a:p>
          <a:p>
            <a:pPr marL="101600" algn="l" rtl="0" eaLnBrk="0">
              <a:lnSpc>
                <a:spcPts val="2680"/>
              </a:lnSpc>
            </a:pP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（SAC/TC288/SC3）组织起草</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和审查</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400" b="1" kern="0" spc="-3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由</a:t>
            </a:r>
            <a:r>
              <a:rPr sz="14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应急管理部化学品登记中心</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牵头负责制定</a:t>
            </a:r>
            <a:r>
              <a:rPr sz="1400" b="1" kern="0" spc="1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，参编单位共12个。</a:t>
            </a:r>
            <a:endParaRPr sz="14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 name="picture 1218"/>
          <p:cNvPicPr>
            <a:picLocks noChangeAspect="1"/>
          </p:cNvPicPr>
          <p:nvPr/>
        </p:nvPicPr>
        <p:blipFill>
          <a:blip r:embed="rId1"/>
          <a:stretch>
            <a:fillRect/>
          </a:stretch>
        </p:blipFill>
        <p:spPr>
          <a:xfrm rot="21600000">
            <a:off x="2308097" y="2042159"/>
            <a:ext cx="4585715" cy="1380744"/>
          </a:xfrm>
          <a:prstGeom prst="rect">
            <a:avLst/>
          </a:prstGeom>
        </p:spPr>
      </p:pic>
      <p:sp>
        <p:nvSpPr>
          <p:cNvPr id="1220" name="textbox 1220"/>
          <p:cNvSpPr/>
          <p:nvPr/>
        </p:nvSpPr>
        <p:spPr>
          <a:xfrm>
            <a:off x="549709" y="755803"/>
            <a:ext cx="6522084" cy="3613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2645"/>
              </a:lnSpc>
            </a:pPr>
            <a:r>
              <a:rPr sz="20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5</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.10 化学品安全和危险化学品重大危险源</a:t>
            </a:r>
            <a:endParaRPr sz="2000" dirty="0">
              <a:latin typeface="微软雅黑" panose="020B0703020204020201" charset="-122"/>
              <a:ea typeface="微软雅黑" panose="020B0703020204020201" charset="-122"/>
              <a:cs typeface="微软雅黑" panose="020B0703020204020201" charset="-122"/>
            </a:endParaRPr>
          </a:p>
        </p:txBody>
      </p:sp>
      <p:pic>
        <p:nvPicPr>
          <p:cNvPr id="1222" name="picture 1222"/>
          <p:cNvPicPr>
            <a:picLocks noChangeAspect="1"/>
          </p:cNvPicPr>
          <p:nvPr/>
        </p:nvPicPr>
        <p:blipFill>
          <a:blip r:embed="rId2"/>
          <a:stretch>
            <a:fillRect/>
          </a:stretch>
        </p:blipFill>
        <p:spPr>
          <a:xfrm rot="21600000">
            <a:off x="6619911" y="979851"/>
            <a:ext cx="2042703" cy="1766225"/>
          </a:xfrm>
          <a:prstGeom prst="rect">
            <a:avLst/>
          </a:prstGeom>
        </p:spPr>
      </p:pic>
      <p:pic>
        <p:nvPicPr>
          <p:cNvPr id="1224" name="picture 1224"/>
          <p:cNvPicPr>
            <a:picLocks noChangeAspect="1"/>
          </p:cNvPicPr>
          <p:nvPr/>
        </p:nvPicPr>
        <p:blipFill>
          <a:blip r:embed="rId3"/>
          <a:stretch>
            <a:fillRect/>
          </a:stretch>
        </p:blipFill>
        <p:spPr>
          <a:xfrm rot="21600000">
            <a:off x="198882" y="1539239"/>
            <a:ext cx="2180844" cy="1086611"/>
          </a:xfrm>
          <a:prstGeom prst="rect">
            <a:avLst/>
          </a:prstGeom>
        </p:spPr>
      </p:pic>
      <p:sp>
        <p:nvSpPr>
          <p:cNvPr id="1226" name="path 1226"/>
          <p:cNvSpPr/>
          <p:nvPr/>
        </p:nvSpPr>
        <p:spPr>
          <a:xfrm>
            <a:off x="6541769" y="2802890"/>
            <a:ext cx="2451734" cy="793038"/>
          </a:xfrm>
          <a:custGeom>
            <a:avLst/>
            <a:gdLst/>
            <a:ahLst/>
            <a:cxnLst/>
            <a:rect l="0" t="0" r="0" b="0"/>
            <a:pathLst>
              <a:path w="3860" h="1248">
                <a:moveTo>
                  <a:pt x="3665" y="1248"/>
                </a:moveTo>
                <a:cubicBezTo>
                  <a:pt x="3561" y="1248"/>
                  <a:pt x="3561" y="1248"/>
                  <a:pt x="3561" y="1248"/>
                </a:cubicBezTo>
                <a:cubicBezTo>
                  <a:pt x="3561" y="1230"/>
                  <a:pt x="3561" y="1230"/>
                  <a:pt x="3561" y="1230"/>
                </a:cubicBezTo>
                <a:cubicBezTo>
                  <a:pt x="3665" y="1230"/>
                  <a:pt x="3665" y="1230"/>
                  <a:pt x="3665" y="1230"/>
                </a:cubicBezTo>
                <a:cubicBezTo>
                  <a:pt x="3760" y="1230"/>
                  <a:pt x="3837" y="1169"/>
                  <a:pt x="3837" y="1095"/>
                </a:cubicBezTo>
                <a:cubicBezTo>
                  <a:pt x="3837" y="155"/>
                  <a:pt x="3837" y="155"/>
                  <a:pt x="3837" y="155"/>
                </a:cubicBezTo>
                <a:cubicBezTo>
                  <a:pt x="3837" y="81"/>
                  <a:pt x="3760" y="18"/>
                  <a:pt x="3665" y="18"/>
                </a:cubicBezTo>
                <a:cubicBezTo>
                  <a:pt x="195" y="18"/>
                  <a:pt x="195" y="18"/>
                  <a:pt x="195" y="18"/>
                </a:cubicBezTo>
                <a:cubicBezTo>
                  <a:pt x="100" y="18"/>
                  <a:pt x="23" y="81"/>
                  <a:pt x="23" y="155"/>
                </a:cubicBezTo>
                <a:cubicBezTo>
                  <a:pt x="23" y="1095"/>
                  <a:pt x="23" y="1095"/>
                  <a:pt x="23" y="1095"/>
                </a:cubicBezTo>
                <a:cubicBezTo>
                  <a:pt x="23" y="1169"/>
                  <a:pt x="100" y="1230"/>
                  <a:pt x="195" y="1230"/>
                </a:cubicBezTo>
                <a:cubicBezTo>
                  <a:pt x="3333" y="1230"/>
                  <a:pt x="3333" y="1230"/>
                  <a:pt x="3333" y="1230"/>
                </a:cubicBezTo>
                <a:cubicBezTo>
                  <a:pt x="3333" y="1248"/>
                  <a:pt x="3333" y="1248"/>
                  <a:pt x="3333" y="1248"/>
                </a:cubicBezTo>
                <a:cubicBezTo>
                  <a:pt x="195" y="1248"/>
                  <a:pt x="195" y="1248"/>
                  <a:pt x="195" y="1248"/>
                </a:cubicBezTo>
                <a:cubicBezTo>
                  <a:pt x="88" y="1248"/>
                  <a:pt x="0" y="1179"/>
                  <a:pt x="0" y="1095"/>
                </a:cubicBezTo>
                <a:cubicBezTo>
                  <a:pt x="0" y="155"/>
                  <a:pt x="0" y="155"/>
                  <a:pt x="0" y="155"/>
                </a:cubicBezTo>
                <a:cubicBezTo>
                  <a:pt x="0" y="69"/>
                  <a:pt x="88" y="0"/>
                  <a:pt x="195" y="0"/>
                </a:cubicBezTo>
                <a:cubicBezTo>
                  <a:pt x="3665" y="0"/>
                  <a:pt x="3665" y="0"/>
                  <a:pt x="3665" y="0"/>
                </a:cubicBezTo>
                <a:cubicBezTo>
                  <a:pt x="3772" y="0"/>
                  <a:pt x="3860" y="69"/>
                  <a:pt x="3860" y="155"/>
                </a:cubicBezTo>
                <a:cubicBezTo>
                  <a:pt x="3860" y="1095"/>
                  <a:pt x="3860" y="1095"/>
                  <a:pt x="3860" y="1095"/>
                </a:cubicBezTo>
                <a:cubicBezTo>
                  <a:pt x="3860" y="1179"/>
                  <a:pt x="3772" y="1248"/>
                  <a:pt x="3665" y="1248"/>
                </a:cubicBezTo>
              </a:path>
            </a:pathLst>
          </a:custGeom>
          <a:solidFill>
            <a:srgbClr val="2F5597">
              <a:alpha val="100000"/>
            </a:srgbClr>
          </a:solidFill>
          <a:ln w="0" cap="flat">
            <a:noFill/>
            <a:prstDash val="solid"/>
            <a:miter lim="0"/>
          </a:ln>
        </p:spPr>
        <p:txBody>
          <a:bodyPr rtlCol="0"/>
          <a:lstStyle/>
          <a:p>
            <a:pPr algn="ctr"/>
            <a:endParaRPr lang="zh-CN" altLang="en-US"/>
          </a:p>
        </p:txBody>
      </p:sp>
      <p:sp>
        <p:nvSpPr>
          <p:cNvPr id="1228" name="textbox 1228"/>
          <p:cNvSpPr/>
          <p:nvPr/>
        </p:nvSpPr>
        <p:spPr>
          <a:xfrm>
            <a:off x="6562597" y="2817177"/>
            <a:ext cx="2322195" cy="806450"/>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微软雅黑" panose="020B0703020204020201" charset="-122"/>
              <a:ea typeface="微软雅黑" panose="020B0703020204020201" charset="-122"/>
              <a:cs typeface="Arial" panose="020B0704020202090204"/>
            </a:endParaRPr>
          </a:p>
          <a:p>
            <a:pPr marL="15240" algn="l" rtl="0" eaLnBrk="0">
              <a:lnSpc>
                <a:spcPct val="96000"/>
              </a:lnSpc>
            </a:pPr>
            <a:r>
              <a:rPr sz="400" kern="0" spc="-20" dirty="0">
                <a:solidFill>
                  <a:srgbClr val="4A7CC6">
                    <a:alpha val="100000"/>
                  </a:srgbClr>
                </a:solidFill>
                <a:latin typeface="微软雅黑" panose="020B0703020204020201" charset="-122"/>
                <a:ea typeface="微软雅黑" panose="020B0703020204020201" charset="-122"/>
                <a:cs typeface="Arial" panose="020B0704020202090204"/>
              </a:rPr>
              <a:t>:…""</a:t>
            </a:r>
            <a:r>
              <a:rPr sz="400" kern="0" spc="-50" dirty="0">
                <a:solidFill>
                  <a:srgbClr val="4A7CC6">
                    <a:alpha val="100000"/>
                  </a:srgbClr>
                </a:solidFill>
                <a:latin typeface="微软雅黑" panose="020B0703020204020201" charset="-122"/>
                <a:ea typeface="微软雅黑" panose="020B0703020204020201" charset="-122"/>
                <a:cs typeface="Arial" panose="020B0704020202090204"/>
              </a:rPr>
              <a:t> </a:t>
            </a:r>
            <a:r>
              <a:rPr sz="400" kern="0" spc="-20" dirty="0">
                <a:solidFill>
                  <a:srgbClr val="4A7CC6">
                    <a:alpha val="100000"/>
                  </a:srgbClr>
                </a:solidFill>
                <a:latin typeface="微软雅黑" panose="020B0703020204020201" charset="-122"/>
                <a:ea typeface="微软雅黑" panose="020B0703020204020201" charset="-122"/>
                <a:cs typeface="Arial" panose="020B0704020202090204"/>
              </a:rPr>
              <a:t>· · · · · ·</a:t>
            </a:r>
            <a:r>
              <a:rPr sz="400" kern="0" spc="-30" dirty="0">
                <a:solidFill>
                  <a:srgbClr val="4A7CC6">
                    <a:alpha val="100000"/>
                  </a:srgbClr>
                </a:solidFill>
                <a:latin typeface="微软雅黑" panose="020B0703020204020201" charset="-122"/>
                <a:ea typeface="微软雅黑" panose="020B0703020204020201" charset="-122"/>
                <a:cs typeface="Arial" panose="020B0704020202090204"/>
              </a:rPr>
              <a:t> · · · · · · · ·   · ·   · · · · · · · · · · ·</a:t>
            </a:r>
            <a:r>
              <a:rPr sz="400" kern="0" spc="-10" dirty="0">
                <a:solidFill>
                  <a:srgbClr val="4A7CC6">
                    <a:alpha val="100000"/>
                  </a:srgbClr>
                </a:solidFill>
                <a:latin typeface="微软雅黑" panose="020B0703020204020201" charset="-122"/>
                <a:ea typeface="微软雅黑" panose="020B0703020204020201" charset="-122"/>
                <a:cs typeface="Arial" panose="020B0704020202090204"/>
              </a:rPr>
              <a:t> </a:t>
            </a:r>
            <a:r>
              <a:rPr sz="400" kern="0" spc="-30" dirty="0">
                <a:solidFill>
                  <a:srgbClr val="4A7CC6">
                    <a:alpha val="100000"/>
                  </a:srgbClr>
                </a:solidFill>
                <a:latin typeface="微软雅黑" panose="020B0703020204020201" charset="-122"/>
                <a:ea typeface="微软雅黑" panose="020B0703020204020201" charset="-122"/>
                <a:cs typeface="Arial" panose="020B0704020202090204"/>
              </a:rPr>
              <a:t>·</a:t>
            </a:r>
            <a:r>
              <a:rPr sz="400" kern="0" spc="-10" dirty="0">
                <a:solidFill>
                  <a:srgbClr val="4A7CC6">
                    <a:alpha val="100000"/>
                  </a:srgbClr>
                </a:solidFill>
                <a:latin typeface="微软雅黑" panose="020B0703020204020201" charset="-122"/>
                <a:ea typeface="微软雅黑" panose="020B0703020204020201" charset="-122"/>
                <a:cs typeface="Arial" panose="020B0704020202090204"/>
              </a:rPr>
              <a:t> </a:t>
            </a:r>
            <a:r>
              <a:rPr sz="400" kern="0" spc="-30" dirty="0">
                <a:solidFill>
                  <a:srgbClr val="4A7CC6">
                    <a:alpha val="100000"/>
                  </a:srgbClr>
                </a:solidFill>
                <a:latin typeface="微软雅黑" panose="020B0703020204020201" charset="-122"/>
                <a:ea typeface="微软雅黑" panose="020B0703020204020201" charset="-122"/>
                <a:cs typeface="Arial" panose="020B0704020202090204"/>
              </a:rPr>
              <a:t>· ·</a:t>
            </a:r>
            <a:r>
              <a:rPr sz="400" kern="0" spc="-10" dirty="0">
                <a:solidFill>
                  <a:srgbClr val="4A7CC6">
                    <a:alpha val="100000"/>
                  </a:srgbClr>
                </a:solidFill>
                <a:latin typeface="微软雅黑" panose="020B0703020204020201" charset="-122"/>
                <a:ea typeface="微软雅黑" panose="020B0703020204020201" charset="-122"/>
                <a:cs typeface="Arial" panose="020B0704020202090204"/>
              </a:rPr>
              <a:t> </a:t>
            </a:r>
            <a:r>
              <a:rPr sz="400" kern="0" spc="-30" dirty="0">
                <a:solidFill>
                  <a:srgbClr val="4A7CC6">
                    <a:alpha val="100000"/>
                  </a:srgbClr>
                </a:solidFill>
                <a:latin typeface="微软雅黑" panose="020B0703020204020201" charset="-122"/>
                <a:ea typeface="微软雅黑" panose="020B0703020204020201" charset="-122"/>
                <a:cs typeface="Arial" panose="020B0704020202090204"/>
              </a:rPr>
              <a:t>·</a:t>
            </a:r>
            <a:r>
              <a:rPr sz="400" kern="0" spc="-10" dirty="0">
                <a:solidFill>
                  <a:srgbClr val="4A7CC6">
                    <a:alpha val="100000"/>
                  </a:srgbClr>
                </a:solidFill>
                <a:latin typeface="微软雅黑" panose="020B0703020204020201" charset="-122"/>
                <a:ea typeface="微软雅黑" panose="020B0703020204020201" charset="-122"/>
                <a:cs typeface="Arial" panose="020B0704020202090204"/>
              </a:rPr>
              <a:t> </a:t>
            </a:r>
            <a:r>
              <a:rPr sz="400" kern="0" spc="-30" dirty="0">
                <a:solidFill>
                  <a:srgbClr val="4A7CC6">
                    <a:alpha val="100000"/>
                  </a:srgbClr>
                </a:solidFill>
                <a:latin typeface="微软雅黑" panose="020B0703020204020201" charset="-122"/>
                <a:ea typeface="微软雅黑" panose="020B0703020204020201" charset="-122"/>
                <a:cs typeface="Arial" panose="020B0704020202090204"/>
              </a:rPr>
              <a:t>·</a:t>
            </a:r>
            <a:r>
              <a:rPr sz="400" kern="0" spc="-10" dirty="0">
                <a:solidFill>
                  <a:srgbClr val="4A7CC6">
                    <a:alpha val="100000"/>
                  </a:srgbClr>
                </a:solidFill>
                <a:latin typeface="微软雅黑" panose="020B0703020204020201" charset="-122"/>
                <a:ea typeface="微软雅黑" panose="020B0703020204020201" charset="-122"/>
                <a:cs typeface="Arial" panose="020B0704020202090204"/>
              </a:rPr>
              <a:t> </a:t>
            </a:r>
            <a:r>
              <a:rPr sz="400" kern="0" spc="-30" dirty="0">
                <a:solidFill>
                  <a:srgbClr val="4A7CC6">
                    <a:alpha val="100000"/>
                  </a:srgbClr>
                </a:solidFill>
                <a:latin typeface="微软雅黑" panose="020B0703020204020201" charset="-122"/>
                <a:ea typeface="微软雅黑" panose="020B0703020204020201" charset="-122"/>
                <a:cs typeface="Arial" panose="020B0704020202090204"/>
              </a:rPr>
              <a:t>·</a:t>
            </a:r>
            <a:r>
              <a:rPr sz="400" kern="0" spc="-10" dirty="0">
                <a:solidFill>
                  <a:srgbClr val="4A7CC6">
                    <a:alpha val="100000"/>
                  </a:srgbClr>
                </a:solidFill>
                <a:latin typeface="微软雅黑" panose="020B0703020204020201" charset="-122"/>
                <a:ea typeface="微软雅黑" panose="020B0703020204020201" charset="-122"/>
                <a:cs typeface="Arial" panose="020B0704020202090204"/>
              </a:rPr>
              <a:t> </a:t>
            </a:r>
            <a:r>
              <a:rPr sz="400" kern="0" spc="-30" dirty="0">
                <a:solidFill>
                  <a:srgbClr val="4A7CC6">
                    <a:alpha val="100000"/>
                  </a:srgbClr>
                </a:solidFill>
                <a:latin typeface="微软雅黑" panose="020B0703020204020201" charset="-122"/>
                <a:ea typeface="微软雅黑" panose="020B0703020204020201" charset="-122"/>
                <a:cs typeface="Arial" panose="020B0704020202090204"/>
              </a:rPr>
              <a:t>·</a:t>
            </a:r>
            <a:r>
              <a:rPr sz="400" kern="0" spc="-10" dirty="0">
                <a:solidFill>
                  <a:srgbClr val="4A7CC6">
                    <a:alpha val="100000"/>
                  </a:srgbClr>
                </a:solidFill>
                <a:latin typeface="微软雅黑" panose="020B0703020204020201" charset="-122"/>
                <a:ea typeface="微软雅黑" panose="020B0703020204020201" charset="-122"/>
                <a:cs typeface="Arial" panose="020B0704020202090204"/>
              </a:rPr>
              <a:t> </a:t>
            </a:r>
            <a:r>
              <a:rPr sz="400" kern="0" spc="-30" dirty="0">
                <a:solidFill>
                  <a:srgbClr val="4A7CC6">
                    <a:alpha val="100000"/>
                  </a:srgbClr>
                </a:solidFill>
                <a:latin typeface="微软雅黑" panose="020B0703020204020201" charset="-122"/>
                <a:ea typeface="微软雅黑" panose="020B0703020204020201" charset="-122"/>
                <a:cs typeface="Arial" panose="020B0704020202090204"/>
              </a:rPr>
              <a:t>·</a:t>
            </a:r>
            <a:r>
              <a:rPr sz="400" kern="0" spc="-10" dirty="0">
                <a:solidFill>
                  <a:srgbClr val="4A7CC6">
                    <a:alpha val="100000"/>
                  </a:srgbClr>
                </a:solidFill>
                <a:latin typeface="微软雅黑" panose="020B0703020204020201" charset="-122"/>
                <a:ea typeface="微软雅黑" panose="020B0703020204020201" charset="-122"/>
                <a:cs typeface="Arial" panose="020B0704020202090204"/>
              </a:rPr>
              <a:t> </a:t>
            </a:r>
            <a:r>
              <a:rPr sz="400" kern="0" spc="-30" dirty="0">
                <a:solidFill>
                  <a:srgbClr val="4A7CC6">
                    <a:alpha val="100000"/>
                  </a:srgbClr>
                </a:solidFill>
                <a:latin typeface="微软雅黑" panose="020B0703020204020201" charset="-122"/>
                <a:ea typeface="微软雅黑" panose="020B0703020204020201" charset="-122"/>
                <a:cs typeface="Arial" panose="020B0704020202090204"/>
              </a:rPr>
              <a:t>·</a:t>
            </a:r>
            <a:r>
              <a:rPr sz="400" kern="0" spc="-20" dirty="0">
                <a:solidFill>
                  <a:srgbClr val="4A7CC6">
                    <a:alpha val="100000"/>
                  </a:srgbClr>
                </a:solidFill>
                <a:latin typeface="微软雅黑" panose="020B0703020204020201" charset="-122"/>
                <a:ea typeface="微软雅黑" panose="020B0703020204020201" charset="-122"/>
                <a:cs typeface="Arial" panose="020B0704020202090204"/>
              </a:rPr>
              <a:t> </a:t>
            </a:r>
            <a:r>
              <a:rPr sz="400" kern="0" spc="-30" dirty="0">
                <a:solidFill>
                  <a:srgbClr val="4A7CC6">
                    <a:alpha val="100000"/>
                  </a:srgbClr>
                </a:solidFill>
                <a:latin typeface="微软雅黑" panose="020B0703020204020201" charset="-122"/>
                <a:ea typeface="微软雅黑" panose="020B0703020204020201" charset="-122"/>
                <a:cs typeface="Arial" panose="020B0704020202090204"/>
              </a:rPr>
              <a:t>·</a:t>
            </a:r>
            <a:r>
              <a:rPr sz="400" kern="0" spc="-10" dirty="0">
                <a:solidFill>
                  <a:srgbClr val="4A7CC6">
                    <a:alpha val="100000"/>
                  </a:srgbClr>
                </a:solidFill>
                <a:latin typeface="微软雅黑" panose="020B0703020204020201" charset="-122"/>
                <a:ea typeface="微软雅黑" panose="020B0703020204020201" charset="-122"/>
                <a:cs typeface="Arial" panose="020B0704020202090204"/>
              </a:rPr>
              <a:t> </a:t>
            </a:r>
            <a:r>
              <a:rPr sz="400" kern="0" spc="-30" dirty="0">
                <a:solidFill>
                  <a:srgbClr val="4A7CC6">
                    <a:alpha val="100000"/>
                  </a:srgbClr>
                </a:solidFill>
                <a:latin typeface="微软雅黑" panose="020B0703020204020201" charset="-122"/>
                <a:ea typeface="微软雅黑" panose="020B0703020204020201" charset="-122"/>
                <a:cs typeface="Arial" panose="020B0704020202090204"/>
              </a:rPr>
              <a:t>·</a:t>
            </a:r>
            <a:r>
              <a:rPr sz="400" kern="0" spc="-10" dirty="0">
                <a:solidFill>
                  <a:srgbClr val="4A7CC6">
                    <a:alpha val="100000"/>
                  </a:srgbClr>
                </a:solidFill>
                <a:latin typeface="微软雅黑" panose="020B0703020204020201" charset="-122"/>
                <a:ea typeface="微软雅黑" panose="020B0703020204020201" charset="-122"/>
                <a:cs typeface="Arial" panose="020B0704020202090204"/>
              </a:rPr>
              <a:t> </a:t>
            </a:r>
            <a:r>
              <a:rPr sz="400" kern="0" spc="-30" dirty="0">
                <a:solidFill>
                  <a:srgbClr val="4A7CC6">
                    <a:alpha val="100000"/>
                  </a:srgbClr>
                </a:solidFill>
                <a:latin typeface="微软雅黑" panose="020B0703020204020201" charset="-122"/>
                <a:ea typeface="微软雅黑" panose="020B0703020204020201" charset="-122"/>
                <a:cs typeface="Arial" panose="020B0704020202090204"/>
              </a:rPr>
              <a:t>·</a:t>
            </a:r>
            <a:r>
              <a:rPr sz="400" kern="0" spc="-20" dirty="0">
                <a:solidFill>
                  <a:srgbClr val="4A7CC6">
                    <a:alpha val="100000"/>
                  </a:srgbClr>
                </a:solidFill>
                <a:latin typeface="微软雅黑" panose="020B0703020204020201" charset="-122"/>
                <a:ea typeface="微软雅黑" panose="020B0703020204020201" charset="-122"/>
                <a:cs typeface="Arial" panose="020B0704020202090204"/>
              </a:rPr>
              <a:t> </a:t>
            </a:r>
            <a:r>
              <a:rPr sz="400" kern="0" spc="-30" dirty="0">
                <a:solidFill>
                  <a:srgbClr val="4A7CC6">
                    <a:alpha val="100000"/>
                  </a:srgbClr>
                </a:solidFill>
                <a:latin typeface="微软雅黑" panose="020B0703020204020201" charset="-122"/>
                <a:ea typeface="微软雅黑" panose="020B0703020204020201" charset="-122"/>
                <a:cs typeface="Arial" panose="020B0704020202090204"/>
              </a:rPr>
              <a:t>·</a:t>
            </a:r>
            <a:r>
              <a:rPr sz="400" kern="0" spc="30" dirty="0">
                <a:solidFill>
                  <a:srgbClr val="4A7CC6">
                    <a:alpha val="100000"/>
                  </a:srgbClr>
                </a:solidFill>
                <a:latin typeface="微软雅黑" panose="020B0703020204020201" charset="-122"/>
                <a:ea typeface="微软雅黑" panose="020B0703020204020201" charset="-122"/>
                <a:cs typeface="Arial" panose="020B0704020202090204"/>
              </a:rPr>
              <a:t>  </a:t>
            </a:r>
            <a:r>
              <a:rPr sz="400" kern="0" spc="-30" dirty="0">
                <a:solidFill>
                  <a:srgbClr val="4A7CC6">
                    <a:alpha val="100000"/>
                  </a:srgbClr>
                </a:solidFill>
                <a:latin typeface="微软雅黑" panose="020B0703020204020201" charset="-122"/>
                <a:ea typeface="微软雅黑" panose="020B0703020204020201" charset="-122"/>
                <a:cs typeface="Arial" panose="020B0704020202090204"/>
              </a:rPr>
              <a:t>· · ·</a:t>
            </a:r>
            <a:r>
              <a:rPr sz="400" kern="0" spc="-20" dirty="0">
                <a:solidFill>
                  <a:srgbClr val="4A7CC6">
                    <a:alpha val="100000"/>
                  </a:srgbClr>
                </a:solidFill>
                <a:latin typeface="微软雅黑" panose="020B0703020204020201" charset="-122"/>
                <a:ea typeface="微软雅黑" panose="020B0703020204020201" charset="-122"/>
                <a:cs typeface="Arial" panose="020B0704020202090204"/>
              </a:rPr>
              <a:t> </a:t>
            </a:r>
            <a:r>
              <a:rPr sz="400" kern="0" spc="-30" dirty="0">
                <a:solidFill>
                  <a:srgbClr val="4A7CC6">
                    <a:alpha val="100000"/>
                  </a:srgbClr>
                </a:solidFill>
                <a:latin typeface="微软雅黑" panose="020B0703020204020201" charset="-122"/>
                <a:ea typeface="微软雅黑" panose="020B0703020204020201" charset="-122"/>
                <a:cs typeface="Arial" panose="020B0704020202090204"/>
              </a:rPr>
              <a:t>·</a:t>
            </a:r>
            <a:r>
              <a:rPr sz="400" kern="0" spc="-20" dirty="0">
                <a:solidFill>
                  <a:srgbClr val="4A7CC6">
                    <a:alpha val="100000"/>
                  </a:srgbClr>
                </a:solidFill>
                <a:latin typeface="微软雅黑" panose="020B0703020204020201" charset="-122"/>
                <a:ea typeface="微软雅黑" panose="020B0703020204020201" charset="-122"/>
                <a:cs typeface="Arial" panose="020B0704020202090204"/>
              </a:rPr>
              <a:t> </a:t>
            </a:r>
            <a:r>
              <a:rPr sz="400" kern="0" spc="-30" dirty="0">
                <a:solidFill>
                  <a:srgbClr val="4A7CC6">
                    <a:alpha val="100000"/>
                  </a:srgbClr>
                </a:solidFill>
                <a:latin typeface="微软雅黑" panose="020B0703020204020201" charset="-122"/>
                <a:ea typeface="微软雅黑" panose="020B0703020204020201" charset="-122"/>
                <a:cs typeface="Arial" panose="020B0704020202090204"/>
              </a:rPr>
              <a:t>· ·</a:t>
            </a:r>
            <a:r>
              <a:rPr sz="400" kern="0" spc="-20" dirty="0">
                <a:solidFill>
                  <a:srgbClr val="4A7CC6">
                    <a:alpha val="100000"/>
                  </a:srgbClr>
                </a:solidFill>
                <a:latin typeface="微软雅黑" panose="020B0703020204020201" charset="-122"/>
                <a:ea typeface="微软雅黑" panose="020B0703020204020201" charset="-122"/>
                <a:cs typeface="Arial" panose="020B0704020202090204"/>
              </a:rPr>
              <a:t> </a:t>
            </a:r>
            <a:r>
              <a:rPr sz="400" kern="0" spc="-30" dirty="0">
                <a:solidFill>
                  <a:srgbClr val="4A7CC6">
                    <a:alpha val="100000"/>
                  </a:srgbClr>
                </a:solidFill>
                <a:latin typeface="微软雅黑" panose="020B0703020204020201" charset="-122"/>
                <a:ea typeface="微软雅黑" panose="020B0703020204020201" charset="-122"/>
                <a:cs typeface="Arial" panose="020B0704020202090204"/>
              </a:rPr>
              <a:t>·</a:t>
            </a:r>
            <a:r>
              <a:rPr sz="400" kern="0" spc="-20" dirty="0">
                <a:solidFill>
                  <a:srgbClr val="4A7CC6">
                    <a:alpha val="100000"/>
                  </a:srgbClr>
                </a:solidFill>
                <a:latin typeface="微软雅黑" panose="020B0703020204020201" charset="-122"/>
                <a:ea typeface="微软雅黑" panose="020B0703020204020201" charset="-122"/>
                <a:cs typeface="Arial" panose="020B0704020202090204"/>
              </a:rPr>
              <a:t> </a:t>
            </a:r>
            <a:r>
              <a:rPr sz="400" kern="0" spc="-30" dirty="0">
                <a:solidFill>
                  <a:srgbClr val="4A7CC6">
                    <a:alpha val="100000"/>
                  </a:srgbClr>
                </a:solidFill>
                <a:latin typeface="微软雅黑" panose="020B0703020204020201" charset="-122"/>
                <a:ea typeface="微软雅黑" panose="020B0703020204020201" charset="-122"/>
                <a:cs typeface="Arial" panose="020B0704020202090204"/>
              </a:rPr>
              <a:t>· · ·</a:t>
            </a:r>
            <a:r>
              <a:rPr sz="400" kern="0" spc="-20" dirty="0">
                <a:solidFill>
                  <a:srgbClr val="4A7CC6">
                    <a:alpha val="100000"/>
                  </a:srgbClr>
                </a:solidFill>
                <a:latin typeface="微软雅黑" panose="020B0703020204020201" charset="-122"/>
                <a:ea typeface="微软雅黑" panose="020B0703020204020201" charset="-122"/>
                <a:cs typeface="Arial" panose="020B0704020202090204"/>
              </a:rPr>
              <a:t> </a:t>
            </a:r>
            <a:r>
              <a:rPr sz="400" kern="0" spc="-30" dirty="0">
                <a:solidFill>
                  <a:srgbClr val="4A7CC6">
                    <a:alpha val="100000"/>
                  </a:srgbClr>
                </a:solidFill>
                <a:latin typeface="微软雅黑" panose="020B0703020204020201" charset="-122"/>
                <a:ea typeface="微软雅黑" panose="020B0703020204020201" charset="-122"/>
                <a:cs typeface="Arial" panose="020B0704020202090204"/>
              </a:rPr>
              <a:t>· · ·      · · · · · · · · · · ·   · ·</a:t>
            </a:r>
            <a:r>
              <a:rPr sz="400" kern="0" spc="30" dirty="0">
                <a:solidFill>
                  <a:srgbClr val="4A7CC6">
                    <a:alpha val="100000"/>
                  </a:srgbClr>
                </a:solidFill>
                <a:latin typeface="微软雅黑" panose="020B0703020204020201" charset="-122"/>
                <a:ea typeface="微软雅黑" panose="020B0703020204020201" charset="-122"/>
                <a:cs typeface="Arial" panose="020B0704020202090204"/>
              </a:rPr>
              <a:t>  </a:t>
            </a:r>
            <a:r>
              <a:rPr sz="400" kern="0" spc="-30" dirty="0">
                <a:solidFill>
                  <a:srgbClr val="4A7CC6">
                    <a:alpha val="100000"/>
                  </a:srgbClr>
                </a:solidFill>
                <a:latin typeface="微软雅黑" panose="020B0703020204020201" charset="-122"/>
                <a:ea typeface="微软雅黑" panose="020B0703020204020201" charset="-122"/>
                <a:cs typeface="Arial" panose="020B0704020202090204"/>
              </a:rPr>
              <a:t>· · · · · · · · · · · ·</a:t>
            </a:r>
            <a:r>
              <a:rPr sz="400" kern="0" spc="-20" dirty="0">
                <a:solidFill>
                  <a:srgbClr val="4A7CC6">
                    <a:alpha val="100000"/>
                  </a:srgbClr>
                </a:solidFill>
                <a:latin typeface="微软雅黑" panose="020B0703020204020201" charset="-122"/>
                <a:ea typeface="微软雅黑" panose="020B0703020204020201" charset="-122"/>
                <a:cs typeface="Arial" panose="020B0704020202090204"/>
              </a:rPr>
              <a:t> </a:t>
            </a:r>
            <a:r>
              <a:rPr sz="400" kern="0" spc="-30" dirty="0">
                <a:solidFill>
                  <a:srgbClr val="4A7CC6">
                    <a:alpha val="100000"/>
                  </a:srgbClr>
                </a:solidFill>
                <a:latin typeface="微软雅黑" panose="020B0703020204020201" charset="-122"/>
                <a:ea typeface="微软雅黑" panose="020B0703020204020201" charset="-122"/>
                <a:cs typeface="Arial" panose="020B0704020202090204"/>
              </a:rPr>
              <a:t>· ·       </a:t>
            </a:r>
            <a:endParaRPr sz="400" dirty="0">
              <a:latin typeface="微软雅黑" panose="020B0703020204020201" charset="-122"/>
              <a:ea typeface="微软雅黑" panose="020B0703020204020201" charset="-122"/>
              <a:cs typeface="Arial" panose="020B0704020202090204"/>
            </a:endParaRPr>
          </a:p>
          <a:p>
            <a:pPr marL="12700" algn="l" rtl="0" eaLnBrk="0">
              <a:lnSpc>
                <a:spcPct val="70000"/>
              </a:lnSpc>
              <a:spcBef>
                <a:spcPts val="60"/>
              </a:spcBef>
            </a:pPr>
            <a:r>
              <a:rPr sz="100" kern="0" spc="20" dirty="0">
                <a:solidFill>
                  <a:srgbClr val="4A7CC6">
                    <a:alpha val="100000"/>
                  </a:srgbClr>
                </a:solidFill>
                <a:latin typeface="微软雅黑" panose="020B0703020204020201" charset="-122"/>
                <a:ea typeface="微软雅黑" panose="020B0703020204020201" charset="-122"/>
                <a:cs typeface="微软雅黑" panose="020B0703020204020201" charset="-122"/>
              </a:rPr>
              <a:t>●</a:t>
            </a:r>
            <a:endParaRPr sz="100" dirty="0">
              <a:latin typeface="微软雅黑" panose="020B0703020204020201" charset="-122"/>
              <a:ea typeface="微软雅黑" panose="020B0703020204020201" charset="-122"/>
              <a:cs typeface="微软雅黑" panose="020B0703020204020201" charset="-122"/>
            </a:endParaRPr>
          </a:p>
          <a:p>
            <a:pPr marL="12700" algn="l" rtl="0" eaLnBrk="0">
              <a:lnSpc>
                <a:spcPct val="66000"/>
              </a:lnSpc>
              <a:spcBef>
                <a:spcPts val="70"/>
              </a:spcBef>
            </a:pPr>
            <a:r>
              <a:rPr sz="100" kern="0" spc="20" dirty="0">
                <a:solidFill>
                  <a:srgbClr val="4A7CC6">
                    <a:alpha val="100000"/>
                  </a:srgbClr>
                </a:solidFill>
                <a:latin typeface="微软雅黑" panose="020B0703020204020201" charset="-122"/>
                <a:ea typeface="微软雅黑" panose="020B0703020204020201" charset="-122"/>
                <a:cs typeface="微软雅黑" panose="020B0703020204020201" charset="-122"/>
              </a:rPr>
              <a:t>●</a:t>
            </a:r>
            <a:endParaRPr sz="100" dirty="0">
              <a:latin typeface="微软雅黑" panose="020B0703020204020201" charset="-122"/>
              <a:ea typeface="微软雅黑" panose="020B0703020204020201" charset="-122"/>
              <a:cs typeface="微软雅黑" panose="020B0703020204020201" charset="-122"/>
            </a:endParaRPr>
          </a:p>
          <a:p>
            <a:pPr marL="12700" algn="l" rtl="0" eaLnBrk="0">
              <a:lnSpc>
                <a:spcPct val="66000"/>
              </a:lnSpc>
              <a:spcBef>
                <a:spcPts val="75"/>
              </a:spcBef>
            </a:pPr>
            <a:r>
              <a:rPr sz="100" kern="0" spc="20" dirty="0">
                <a:solidFill>
                  <a:srgbClr val="4A7CC6">
                    <a:alpha val="100000"/>
                  </a:srgbClr>
                </a:solidFill>
                <a:latin typeface="微软雅黑" panose="020B0703020204020201" charset="-122"/>
                <a:ea typeface="微软雅黑" panose="020B0703020204020201" charset="-122"/>
                <a:cs typeface="微软雅黑" panose="020B0703020204020201" charset="-122"/>
              </a:rPr>
              <a:t>●</a:t>
            </a:r>
            <a:endParaRPr sz="100" dirty="0">
              <a:latin typeface="微软雅黑" panose="020B0703020204020201" charset="-122"/>
              <a:ea typeface="微软雅黑" panose="020B0703020204020201" charset="-122"/>
              <a:cs typeface="微软雅黑" panose="020B0703020204020201" charset="-122"/>
            </a:endParaRPr>
          </a:p>
          <a:p>
            <a:pPr marL="12700" algn="l" rtl="0" eaLnBrk="0">
              <a:lnSpc>
                <a:spcPct val="70000"/>
              </a:lnSpc>
              <a:spcBef>
                <a:spcPts val="70"/>
              </a:spcBef>
            </a:pPr>
            <a:r>
              <a:rPr sz="100" kern="0" spc="20" dirty="0">
                <a:solidFill>
                  <a:srgbClr val="4A7CC6">
                    <a:alpha val="100000"/>
                  </a:srgbClr>
                </a:solidFill>
                <a:latin typeface="微软雅黑" panose="020B0703020204020201" charset="-122"/>
                <a:ea typeface="微软雅黑" panose="020B0703020204020201" charset="-122"/>
                <a:cs typeface="微软雅黑" panose="020B0703020204020201" charset="-122"/>
              </a:rPr>
              <a:t>●</a:t>
            </a:r>
            <a:endParaRPr sz="100" dirty="0">
              <a:latin typeface="微软雅黑" panose="020B0703020204020201" charset="-122"/>
              <a:ea typeface="微软雅黑" panose="020B0703020204020201" charset="-122"/>
              <a:cs typeface="微软雅黑" panose="020B0703020204020201" charset="-122"/>
            </a:endParaRPr>
          </a:p>
          <a:p>
            <a:pPr marL="25400" algn="l" rtl="0" eaLnBrk="0">
              <a:lnSpc>
                <a:spcPct val="88000"/>
              </a:lnSpc>
              <a:spcBef>
                <a:spcPts val="230"/>
              </a:spcBef>
              <a:tabLst>
                <a:tab pos="121285" algn="l"/>
              </a:tabLst>
            </a:pPr>
            <a:r>
              <a:rPr sz="9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900" b="1" kern="0" spc="30" dirty="0">
                <a:solidFill>
                  <a:srgbClr val="2464CB">
                    <a:alpha val="100000"/>
                  </a:srgbClr>
                </a:solidFill>
                <a:latin typeface="微软雅黑" panose="020B0703020204020201" charset="-122"/>
                <a:ea typeface="微软雅黑" panose="020B0703020204020201" charset="-122"/>
                <a:cs typeface="微软雅黑" panose="020B0703020204020201" charset="-122"/>
              </a:rPr>
              <a:t>新建储罐</a:t>
            </a:r>
            <a:r>
              <a:rPr sz="900" b="1" kern="0" spc="-10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900" b="1" kern="0" spc="3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8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从设计建造、生产运</a:t>
            </a:r>
            <a:r>
              <a:rPr sz="8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维、安全管理</a:t>
            </a:r>
            <a:endParaRPr sz="800" dirty="0">
              <a:latin typeface="微软雅黑" panose="020B0703020204020201" charset="-122"/>
              <a:ea typeface="微软雅黑" panose="020B0703020204020201" charset="-122"/>
              <a:cs typeface="微软雅黑" panose="020B0703020204020201" charset="-122"/>
            </a:endParaRPr>
          </a:p>
          <a:p>
            <a:pPr marL="12700" algn="l" rtl="0" eaLnBrk="0">
              <a:lnSpc>
                <a:spcPct val="70000"/>
              </a:lnSpc>
              <a:spcBef>
                <a:spcPts val="125"/>
              </a:spcBef>
            </a:pPr>
            <a:r>
              <a:rPr sz="100" kern="0" spc="20" dirty="0">
                <a:solidFill>
                  <a:srgbClr val="4A7CC6">
                    <a:alpha val="100000"/>
                  </a:srgbClr>
                </a:solidFill>
                <a:latin typeface="微软雅黑" panose="020B0703020204020201" charset="-122"/>
                <a:ea typeface="微软雅黑" panose="020B0703020204020201" charset="-122"/>
                <a:cs typeface="微软雅黑" panose="020B0703020204020201" charset="-122"/>
              </a:rPr>
              <a:t>●</a:t>
            </a:r>
            <a:endParaRPr sz="100" dirty="0">
              <a:latin typeface="微软雅黑" panose="020B0703020204020201" charset="-122"/>
              <a:ea typeface="微软雅黑" panose="020B0703020204020201" charset="-122"/>
              <a:cs typeface="微软雅黑" panose="020B0703020204020201" charset="-122"/>
            </a:endParaRPr>
          </a:p>
          <a:p>
            <a:pPr marL="12700" algn="l" rtl="0" eaLnBrk="0">
              <a:lnSpc>
                <a:spcPct val="70000"/>
              </a:lnSpc>
              <a:spcBef>
                <a:spcPts val="70"/>
              </a:spcBef>
            </a:pPr>
            <a:r>
              <a:rPr sz="100" kern="0" spc="20" dirty="0">
                <a:solidFill>
                  <a:srgbClr val="4A7CC6">
                    <a:alpha val="100000"/>
                  </a:srgbClr>
                </a:solidFill>
                <a:latin typeface="微软雅黑" panose="020B0703020204020201" charset="-122"/>
                <a:ea typeface="微软雅黑" panose="020B0703020204020201" charset="-122"/>
                <a:cs typeface="微软雅黑" panose="020B0703020204020201" charset="-122"/>
              </a:rPr>
              <a:t>●</a:t>
            </a:r>
            <a:endParaRPr sz="100" dirty="0">
              <a:latin typeface="微软雅黑" panose="020B0703020204020201" charset="-122"/>
              <a:ea typeface="微软雅黑" panose="020B0703020204020201" charset="-122"/>
              <a:cs typeface="微软雅黑" panose="020B0703020204020201" charset="-122"/>
            </a:endParaRPr>
          </a:p>
          <a:p>
            <a:pPr marL="25400" algn="l" rtl="0" eaLnBrk="0">
              <a:lnSpc>
                <a:spcPct val="88000"/>
              </a:lnSpc>
              <a:spcBef>
                <a:spcPts val="40"/>
              </a:spcBef>
              <a:tabLst>
                <a:tab pos="121920" algn="l"/>
              </a:tabLst>
            </a:pPr>
            <a:r>
              <a:rPr sz="8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等方面全面升级安全标准</a:t>
            </a:r>
            <a:r>
              <a:rPr sz="8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要求</a:t>
            </a:r>
            <a:endParaRPr sz="800" dirty="0">
              <a:latin typeface="微软雅黑" panose="020B0703020204020201" charset="-122"/>
              <a:ea typeface="微软雅黑" panose="020B0703020204020201" charset="-122"/>
              <a:cs typeface="微软雅黑" panose="020B0703020204020201" charset="-122"/>
            </a:endParaRPr>
          </a:p>
          <a:p>
            <a:pPr marL="12700" algn="l" rtl="0" eaLnBrk="0">
              <a:lnSpc>
                <a:spcPct val="70000"/>
              </a:lnSpc>
              <a:spcBef>
                <a:spcPts val="115"/>
              </a:spcBef>
            </a:pPr>
            <a:r>
              <a:rPr sz="100" kern="0" spc="20" dirty="0">
                <a:solidFill>
                  <a:srgbClr val="4A7CC6">
                    <a:alpha val="100000"/>
                  </a:srgbClr>
                </a:solidFill>
                <a:latin typeface="微软雅黑" panose="020B0703020204020201" charset="-122"/>
                <a:ea typeface="微软雅黑" panose="020B0703020204020201" charset="-122"/>
                <a:cs typeface="微软雅黑" panose="020B0703020204020201" charset="-122"/>
              </a:rPr>
              <a:t>●</a:t>
            </a:r>
            <a:endParaRPr sz="100" dirty="0">
              <a:latin typeface="微软雅黑" panose="020B0703020204020201" charset="-122"/>
              <a:ea typeface="微软雅黑" panose="020B0703020204020201" charset="-122"/>
              <a:cs typeface="微软雅黑" panose="020B0703020204020201" charset="-122"/>
            </a:endParaRPr>
          </a:p>
          <a:p>
            <a:pPr marL="12700" algn="l" rtl="0" eaLnBrk="0">
              <a:lnSpc>
                <a:spcPts val="70"/>
              </a:lnSpc>
              <a:spcBef>
                <a:spcPts val="80"/>
              </a:spcBef>
            </a:pPr>
            <a:r>
              <a:rPr sz="100" kern="0" spc="20" dirty="0">
                <a:solidFill>
                  <a:srgbClr val="4A7CC6">
                    <a:alpha val="100000"/>
                  </a:srgbClr>
                </a:solidFill>
                <a:latin typeface="微软雅黑" panose="020B0703020204020201" charset="-122"/>
                <a:ea typeface="微软雅黑" panose="020B0703020204020201" charset="-122"/>
                <a:cs typeface="微软雅黑" panose="020B0703020204020201" charset="-122"/>
              </a:rPr>
              <a:t>●</a:t>
            </a:r>
            <a:endParaRPr sz="100" dirty="0">
              <a:latin typeface="微软雅黑" panose="020B0703020204020201" charset="-122"/>
              <a:ea typeface="微软雅黑" panose="020B0703020204020201" charset="-122"/>
              <a:cs typeface="微软雅黑" panose="020B0703020204020201" charset="-122"/>
            </a:endParaRPr>
          </a:p>
          <a:p>
            <a:pPr marL="25400" algn="l" rtl="0" eaLnBrk="0">
              <a:lnSpc>
                <a:spcPct val="88000"/>
              </a:lnSpc>
              <a:spcBef>
                <a:spcPts val="105"/>
              </a:spcBef>
              <a:tabLst>
                <a:tab pos="121920" algn="l"/>
              </a:tabLst>
            </a:pPr>
            <a:r>
              <a:rPr sz="9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在役储罐：</a:t>
            </a:r>
            <a:r>
              <a:rPr sz="8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建成时间长、安全风险高改造</a:t>
            </a:r>
            <a:r>
              <a:rPr sz="8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提升</a:t>
            </a:r>
            <a:endParaRPr sz="800" dirty="0">
              <a:latin typeface="微软雅黑" panose="020B0703020204020201" charset="-122"/>
              <a:ea typeface="微软雅黑" panose="020B0703020204020201" charset="-122"/>
              <a:cs typeface="微软雅黑" panose="020B0703020204020201" charset="-122"/>
            </a:endParaRPr>
          </a:p>
          <a:p>
            <a:pPr marL="12700" algn="l" rtl="0" eaLnBrk="0">
              <a:lnSpc>
                <a:spcPts val="70"/>
              </a:lnSpc>
              <a:spcBef>
                <a:spcPts val="110"/>
              </a:spcBef>
            </a:pPr>
            <a:r>
              <a:rPr sz="100" kern="0" spc="20" dirty="0">
                <a:solidFill>
                  <a:srgbClr val="4A7CC6">
                    <a:alpha val="100000"/>
                  </a:srgbClr>
                </a:solidFill>
                <a:latin typeface="微软雅黑" panose="020B0703020204020201" charset="-122"/>
                <a:ea typeface="微软雅黑" panose="020B0703020204020201" charset="-122"/>
                <a:cs typeface="微软雅黑" panose="020B0703020204020201" charset="-122"/>
              </a:rPr>
              <a:t>●</a:t>
            </a:r>
            <a:endParaRPr sz="100" dirty="0">
              <a:latin typeface="微软雅黑" panose="020B0703020204020201" charset="-122"/>
              <a:ea typeface="微软雅黑" panose="020B0703020204020201" charset="-122"/>
              <a:cs typeface="微软雅黑" panose="020B0703020204020201" charset="-122"/>
            </a:endParaRPr>
          </a:p>
          <a:p>
            <a:pPr marL="12700" algn="l" rtl="0" eaLnBrk="0">
              <a:lnSpc>
                <a:spcPts val="70"/>
              </a:lnSpc>
              <a:spcBef>
                <a:spcPts val="80"/>
              </a:spcBef>
            </a:pPr>
            <a:r>
              <a:rPr sz="100" kern="0" spc="20" dirty="0">
                <a:solidFill>
                  <a:srgbClr val="4A7CC6">
                    <a:alpha val="100000"/>
                  </a:srgbClr>
                </a:solidFill>
                <a:latin typeface="微软雅黑" panose="020B0703020204020201" charset="-122"/>
                <a:ea typeface="微软雅黑" panose="020B0703020204020201" charset="-122"/>
                <a:cs typeface="微软雅黑" panose="020B0703020204020201" charset="-122"/>
              </a:rPr>
              <a:t>●</a:t>
            </a:r>
            <a:endParaRPr sz="100" dirty="0">
              <a:latin typeface="微软雅黑" panose="020B0703020204020201" charset="-122"/>
              <a:ea typeface="微软雅黑" panose="020B0703020204020201" charset="-122"/>
              <a:cs typeface="微软雅黑" panose="020B0703020204020201" charset="-122"/>
            </a:endParaRPr>
          </a:p>
          <a:p>
            <a:pPr marL="12700" algn="l" rtl="0" eaLnBrk="0">
              <a:lnSpc>
                <a:spcPct val="70000"/>
              </a:lnSpc>
              <a:spcBef>
                <a:spcPts val="85"/>
              </a:spcBef>
            </a:pPr>
            <a:r>
              <a:rPr sz="100" kern="0" spc="20" dirty="0">
                <a:solidFill>
                  <a:srgbClr val="4A7CC6">
                    <a:alpha val="100000"/>
                  </a:srgbClr>
                </a:solidFill>
                <a:latin typeface="微软雅黑" panose="020B0703020204020201" charset="-122"/>
                <a:ea typeface="微软雅黑" panose="020B0703020204020201" charset="-122"/>
                <a:cs typeface="微软雅黑" panose="020B0703020204020201" charset="-122"/>
              </a:rPr>
              <a:t>●</a:t>
            </a:r>
            <a:endParaRPr sz="100" dirty="0">
              <a:latin typeface="微软雅黑" panose="020B0703020204020201" charset="-122"/>
              <a:ea typeface="微软雅黑" panose="020B0703020204020201" charset="-122"/>
              <a:cs typeface="微软雅黑" panose="020B0703020204020201" charset="-122"/>
            </a:endParaRPr>
          </a:p>
          <a:p>
            <a:pPr marL="12700" algn="l" rtl="0" eaLnBrk="0">
              <a:lnSpc>
                <a:spcPct val="81000"/>
              </a:lnSpc>
              <a:spcBef>
                <a:spcPts val="55"/>
              </a:spcBef>
            </a:pPr>
            <a:r>
              <a:rPr sz="100" kern="0" spc="40" dirty="0">
                <a:solidFill>
                  <a:srgbClr val="4A7CC6">
                    <a:alpha val="100000"/>
                  </a:srgbClr>
                </a:solidFill>
                <a:latin typeface="微软雅黑" panose="020B0703020204020201" charset="-122"/>
                <a:ea typeface="微软雅黑" panose="020B0703020204020201" charset="-122"/>
                <a:cs typeface="微软雅黑" panose="020B0703020204020201" charset="-122"/>
              </a:rPr>
              <a:t>●</a:t>
            </a:r>
            <a:endParaRPr sz="100" dirty="0">
              <a:latin typeface="微软雅黑" panose="020B0703020204020201" charset="-122"/>
              <a:ea typeface="微软雅黑" panose="020B0703020204020201" charset="-122"/>
              <a:cs typeface="微软雅黑" panose="020B0703020204020201" charset="-122"/>
            </a:endParaRPr>
          </a:p>
          <a:p>
            <a:pPr marL="22225" algn="l" rtl="0" eaLnBrk="0">
              <a:lnSpc>
                <a:spcPts val="140"/>
              </a:lnSpc>
            </a:pPr>
            <a:r>
              <a:rPr sz="100" kern="0" spc="40" dirty="0">
                <a:solidFill>
                  <a:srgbClr val="4A7CC6">
                    <a:alpha val="100000"/>
                  </a:srgbClr>
                </a:solidFill>
                <a:latin typeface="微软雅黑" panose="020B0703020204020201" charset="-122"/>
                <a:ea typeface="微软雅黑" panose="020B0703020204020201" charset="-122"/>
                <a:cs typeface="微软雅黑" panose="020B0703020204020201" charset="-122"/>
              </a:rPr>
              <a:t>●</a:t>
            </a:r>
            <a:endParaRPr sz="100" dirty="0">
              <a:latin typeface="微软雅黑" panose="020B0703020204020201" charset="-122"/>
              <a:ea typeface="微软雅黑" panose="020B0703020204020201" charset="-122"/>
              <a:cs typeface="微软雅黑" panose="020B0703020204020201" charset="-122"/>
            </a:endParaRPr>
          </a:p>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52705" algn="l" rtl="0" eaLnBrk="0">
              <a:lnSpc>
                <a:spcPct val="97000"/>
              </a:lnSpc>
              <a:tabLst>
                <a:tab pos="55880" algn="l"/>
              </a:tabLst>
            </a:pPr>
            <a:r>
              <a:rPr sz="300" kern="0" spc="0" dirty="0">
                <a:solidFill>
                  <a:srgbClr val="4A7CC6">
                    <a:alpha val="100000"/>
                  </a:srgbClr>
                </a:solidFill>
                <a:latin typeface="微软雅黑" panose="020B0703020204020201" charset="-122"/>
                <a:ea typeface="微软雅黑" panose="020B0703020204020201" charset="-122"/>
                <a:cs typeface="Arial" panose="020B0704020202090204"/>
              </a:rPr>
              <a:t>	</a:t>
            </a:r>
            <a:r>
              <a:rPr sz="300" kern="0" spc="10" dirty="0">
                <a:solidFill>
                  <a:srgbClr val="4A7CC6">
                    <a:alpha val="100000"/>
                  </a:srgbClr>
                </a:solidFill>
                <a:latin typeface="微软雅黑" panose="020B0703020204020201" charset="-122"/>
                <a:ea typeface="微软雅黑" panose="020B0703020204020201" charset="-122"/>
                <a:cs typeface="Arial" panose="020B0704020202090204"/>
              </a:rPr>
              <a:t>·</a:t>
            </a:r>
            <a:r>
              <a:rPr sz="300" kern="0" spc="-20" dirty="0">
                <a:solidFill>
                  <a:srgbClr val="4A7CC6">
                    <a:alpha val="100000"/>
                  </a:srgbClr>
                </a:solidFill>
                <a:latin typeface="微软雅黑" panose="020B0703020204020201" charset="-122"/>
                <a:ea typeface="微软雅黑" panose="020B0703020204020201" charset="-122"/>
                <a:cs typeface="Arial" panose="020B0704020202090204"/>
              </a:rPr>
              <a:t> </a:t>
            </a:r>
            <a:r>
              <a:rPr sz="300" kern="0" spc="10" dirty="0">
                <a:solidFill>
                  <a:srgbClr val="4A7CC6">
                    <a:alpha val="100000"/>
                  </a:srgbClr>
                </a:solidFill>
                <a:latin typeface="微软雅黑" panose="020B0703020204020201" charset="-122"/>
                <a:ea typeface="微软雅黑" panose="020B0703020204020201" charset="-122"/>
                <a:cs typeface="Arial" panose="020B0704020202090204"/>
              </a:rPr>
              <a:t>.</a:t>
            </a:r>
            <a:r>
              <a:rPr sz="300" kern="0" spc="0" dirty="0">
                <a:solidFill>
                  <a:srgbClr val="4A7CC6">
                    <a:alpha val="100000"/>
                  </a:srgbClr>
                </a:solidFill>
                <a:latin typeface="微软雅黑" panose="020B0703020204020201" charset="-122"/>
                <a:ea typeface="微软雅黑" panose="020B0703020204020201" charset="-122"/>
                <a:cs typeface="Arial" panose="020B0704020202090204"/>
              </a:rPr>
              <a:t>     </a:t>
            </a:r>
            <a:r>
              <a:rPr sz="300" kern="0" spc="920" dirty="0">
                <a:solidFill>
                  <a:srgbClr val="4A7CC6">
                    <a:alpha val="100000"/>
                  </a:srgbClr>
                </a:solidFill>
                <a:latin typeface="微软雅黑" panose="020B0703020204020201" charset="-122"/>
                <a:ea typeface="微软雅黑" panose="020B0703020204020201" charset="-122"/>
                <a:cs typeface="Arial" panose="020B0704020202090204"/>
              </a:rPr>
              <a:t>e</a:t>
            </a:r>
            <a:r>
              <a:rPr sz="300" kern="0" spc="10" dirty="0">
                <a:solidFill>
                  <a:srgbClr val="4A7CC6">
                    <a:alpha val="100000"/>
                  </a:srgbClr>
                </a:solidFill>
                <a:latin typeface="微软雅黑" panose="020B0703020204020201" charset="-122"/>
                <a:ea typeface="微软雅黑" panose="020B0703020204020201" charset="-122"/>
                <a:cs typeface="Arial" panose="020B0704020202090204"/>
              </a:rPr>
              <a:t> … ·       ·     ·       ·</a:t>
            </a:r>
            <a:r>
              <a:rPr sz="300" kern="0" spc="20" dirty="0">
                <a:solidFill>
                  <a:srgbClr val="4A7CC6">
                    <a:alpha val="100000"/>
                  </a:srgbClr>
                </a:solidFill>
                <a:latin typeface="微软雅黑" panose="020B0703020204020201" charset="-122"/>
                <a:ea typeface="微软雅黑" panose="020B0703020204020201" charset="-122"/>
                <a:cs typeface="Arial" panose="020B0704020202090204"/>
              </a:rPr>
              <a:t> </a:t>
            </a:r>
            <a:r>
              <a:rPr sz="300" kern="0" spc="10" dirty="0">
                <a:solidFill>
                  <a:srgbClr val="4A7CC6">
                    <a:alpha val="100000"/>
                  </a:srgbClr>
                </a:solidFill>
                <a:latin typeface="微软雅黑" panose="020B0703020204020201" charset="-122"/>
                <a:ea typeface="微软雅黑" panose="020B0703020204020201" charset="-122"/>
                <a:cs typeface="Arial" panose="020B0704020202090204"/>
              </a:rPr>
              <a:t>· </a:t>
            </a:r>
            <a:r>
              <a:rPr sz="300" kern="0" spc="0" dirty="0">
                <a:solidFill>
                  <a:srgbClr val="4A7CC6">
                    <a:alpha val="100000"/>
                  </a:srgbClr>
                </a:solidFill>
                <a:latin typeface="微软雅黑" panose="020B0703020204020201" charset="-122"/>
                <a:ea typeface="微软雅黑" panose="020B0703020204020201" charset="-122"/>
                <a:cs typeface="Arial" panose="020B0704020202090204"/>
              </a:rPr>
              <a:t>·</a:t>
            </a:r>
            <a:r>
              <a:rPr sz="300" kern="0" spc="10" dirty="0">
                <a:solidFill>
                  <a:srgbClr val="4A7CC6">
                    <a:alpha val="100000"/>
                  </a:srgbClr>
                </a:solidFill>
                <a:latin typeface="微软雅黑" panose="020B0703020204020201" charset="-122"/>
                <a:ea typeface="微软雅黑" panose="020B0703020204020201" charset="-122"/>
                <a:cs typeface="Arial" panose="020B0704020202090204"/>
              </a:rPr>
              <a:t>   </a:t>
            </a:r>
            <a:r>
              <a:rPr sz="300" kern="0" spc="0" dirty="0">
                <a:solidFill>
                  <a:srgbClr val="4A7CC6">
                    <a:alpha val="100000"/>
                  </a:srgbClr>
                </a:solidFill>
                <a:latin typeface="微软雅黑" panose="020B0703020204020201" charset="-122"/>
                <a:ea typeface="微软雅黑" panose="020B0703020204020201" charset="-122"/>
                <a:cs typeface="Arial" panose="020B0704020202090204"/>
              </a:rPr>
              <a:t>·</a:t>
            </a:r>
            <a:r>
              <a:rPr sz="300" kern="0" spc="20" dirty="0">
                <a:solidFill>
                  <a:srgbClr val="4A7CC6">
                    <a:alpha val="100000"/>
                  </a:srgbClr>
                </a:solidFill>
                <a:latin typeface="微软雅黑" panose="020B0703020204020201" charset="-122"/>
                <a:ea typeface="微软雅黑" panose="020B0703020204020201" charset="-122"/>
                <a:cs typeface="Arial" panose="020B0704020202090204"/>
              </a:rPr>
              <a:t> </a:t>
            </a:r>
            <a:r>
              <a:rPr sz="300" kern="0" spc="0" dirty="0">
                <a:solidFill>
                  <a:srgbClr val="4A7CC6">
                    <a:alpha val="100000"/>
                  </a:srgbClr>
                </a:solidFill>
                <a:latin typeface="微软雅黑" panose="020B0703020204020201" charset="-122"/>
                <a:ea typeface="微软雅黑" panose="020B0703020204020201" charset="-122"/>
                <a:cs typeface="Arial" panose="020B0704020202090204"/>
              </a:rPr>
              <a:t>·</a:t>
            </a:r>
            <a:r>
              <a:rPr sz="300" kern="0" spc="10" dirty="0">
                <a:solidFill>
                  <a:srgbClr val="4A7CC6">
                    <a:alpha val="100000"/>
                  </a:srgbClr>
                </a:solidFill>
                <a:latin typeface="微软雅黑" panose="020B0703020204020201" charset="-122"/>
                <a:ea typeface="微软雅黑" panose="020B0703020204020201" charset="-122"/>
                <a:cs typeface="Arial" panose="020B0704020202090204"/>
              </a:rPr>
              <a:t> </a:t>
            </a:r>
            <a:r>
              <a:rPr sz="300" kern="0" spc="0" dirty="0">
                <a:solidFill>
                  <a:srgbClr val="4A7CC6">
                    <a:alpha val="100000"/>
                  </a:srgbClr>
                </a:solidFill>
                <a:latin typeface="微软雅黑" panose="020B0703020204020201" charset="-122"/>
                <a:ea typeface="微软雅黑" panose="020B0703020204020201" charset="-122"/>
                <a:cs typeface="Arial" panose="020B0704020202090204"/>
              </a:rPr>
              <a:t>·</a:t>
            </a:r>
            <a:r>
              <a:rPr sz="300" kern="0" spc="20" dirty="0">
                <a:solidFill>
                  <a:srgbClr val="4A7CC6">
                    <a:alpha val="100000"/>
                  </a:srgbClr>
                </a:solidFill>
                <a:latin typeface="微软雅黑" panose="020B0703020204020201" charset="-122"/>
                <a:ea typeface="微软雅黑" panose="020B0703020204020201" charset="-122"/>
                <a:cs typeface="Arial" panose="020B0704020202090204"/>
              </a:rPr>
              <a:t> </a:t>
            </a:r>
            <a:r>
              <a:rPr sz="300" kern="0" spc="0" dirty="0">
                <a:solidFill>
                  <a:srgbClr val="4A7CC6">
                    <a:alpha val="100000"/>
                  </a:srgbClr>
                </a:solidFill>
                <a:latin typeface="微软雅黑" panose="020B0703020204020201" charset="-122"/>
                <a:ea typeface="微软雅黑" panose="020B0703020204020201" charset="-122"/>
                <a:cs typeface="Arial" panose="020B0704020202090204"/>
              </a:rPr>
              <a:t>·</a:t>
            </a:r>
            <a:r>
              <a:rPr sz="300" kern="0" spc="20" dirty="0">
                <a:solidFill>
                  <a:srgbClr val="4A7CC6">
                    <a:alpha val="100000"/>
                  </a:srgbClr>
                </a:solidFill>
                <a:latin typeface="微软雅黑" panose="020B0703020204020201" charset="-122"/>
                <a:ea typeface="微软雅黑" panose="020B0703020204020201" charset="-122"/>
                <a:cs typeface="Arial" panose="020B0704020202090204"/>
              </a:rPr>
              <a:t> </a:t>
            </a:r>
            <a:r>
              <a:rPr sz="300" kern="0" spc="0" dirty="0">
                <a:solidFill>
                  <a:srgbClr val="4A7CC6">
                    <a:alpha val="100000"/>
                  </a:srgbClr>
                </a:solidFill>
                <a:latin typeface="微软雅黑" panose="020B0703020204020201" charset="-122"/>
                <a:ea typeface="微软雅黑" panose="020B0703020204020201" charset="-122"/>
                <a:cs typeface="Arial" panose="020B0704020202090204"/>
              </a:rPr>
              <a:t>·</a:t>
            </a:r>
            <a:r>
              <a:rPr sz="300" kern="0" spc="10" dirty="0">
                <a:solidFill>
                  <a:srgbClr val="4A7CC6">
                    <a:alpha val="100000"/>
                  </a:srgbClr>
                </a:solidFill>
                <a:latin typeface="微软雅黑" panose="020B0703020204020201" charset="-122"/>
                <a:ea typeface="微软雅黑" panose="020B0703020204020201" charset="-122"/>
                <a:cs typeface="Arial" panose="020B0704020202090204"/>
              </a:rPr>
              <a:t> </a:t>
            </a:r>
            <a:r>
              <a:rPr sz="300" kern="0" spc="0" dirty="0">
                <a:solidFill>
                  <a:srgbClr val="4A7CC6">
                    <a:alpha val="100000"/>
                  </a:srgbClr>
                </a:solidFill>
                <a:latin typeface="微软雅黑" panose="020B0703020204020201" charset="-122"/>
                <a:ea typeface="微软雅黑" panose="020B0703020204020201" charset="-122"/>
                <a:cs typeface="Arial" panose="020B0704020202090204"/>
              </a:rPr>
              <a:t>·</a:t>
            </a:r>
            <a:r>
              <a:rPr sz="300" kern="0" spc="20" dirty="0">
                <a:solidFill>
                  <a:srgbClr val="4A7CC6">
                    <a:alpha val="100000"/>
                  </a:srgbClr>
                </a:solidFill>
                <a:latin typeface="微软雅黑" panose="020B0703020204020201" charset="-122"/>
                <a:ea typeface="微软雅黑" panose="020B0703020204020201" charset="-122"/>
                <a:cs typeface="Arial" panose="020B0704020202090204"/>
              </a:rPr>
              <a:t> </a:t>
            </a:r>
            <a:r>
              <a:rPr sz="300" kern="0" spc="0" dirty="0">
                <a:solidFill>
                  <a:srgbClr val="4A7CC6">
                    <a:alpha val="100000"/>
                  </a:srgbClr>
                </a:solidFill>
                <a:latin typeface="微软雅黑" panose="020B0703020204020201" charset="-122"/>
                <a:ea typeface="微软雅黑" panose="020B0703020204020201" charset="-122"/>
                <a:cs typeface="Arial" panose="020B0704020202090204"/>
              </a:rPr>
              <a:t>·</a:t>
            </a:r>
            <a:r>
              <a:rPr sz="300" kern="0" spc="10" dirty="0">
                <a:solidFill>
                  <a:srgbClr val="4A7CC6">
                    <a:alpha val="100000"/>
                  </a:srgbClr>
                </a:solidFill>
                <a:latin typeface="微软雅黑" panose="020B0703020204020201" charset="-122"/>
                <a:ea typeface="微软雅黑" panose="020B0703020204020201" charset="-122"/>
                <a:cs typeface="Arial" panose="020B0704020202090204"/>
              </a:rPr>
              <a:t> </a:t>
            </a:r>
            <a:r>
              <a:rPr sz="300" kern="0" spc="0" dirty="0">
                <a:solidFill>
                  <a:srgbClr val="4A7CC6">
                    <a:alpha val="100000"/>
                  </a:srgbClr>
                </a:solidFill>
                <a:latin typeface="微软雅黑" panose="020B0703020204020201" charset="-122"/>
                <a:ea typeface="微软雅黑" panose="020B0703020204020201" charset="-122"/>
                <a:cs typeface="Arial" panose="020B0704020202090204"/>
              </a:rPr>
              <a:t>·            ·</a:t>
            </a:r>
            <a:r>
              <a:rPr sz="300" kern="0" spc="10" dirty="0">
                <a:solidFill>
                  <a:srgbClr val="4A7CC6">
                    <a:alpha val="100000"/>
                  </a:srgbClr>
                </a:solidFill>
                <a:latin typeface="微软雅黑" panose="020B0703020204020201" charset="-122"/>
                <a:ea typeface="微软雅黑" panose="020B0703020204020201" charset="-122"/>
                <a:cs typeface="Arial" panose="020B0704020202090204"/>
              </a:rPr>
              <a:t>       </a:t>
            </a:r>
            <a:r>
              <a:rPr sz="300" kern="0" spc="0" dirty="0">
                <a:solidFill>
                  <a:srgbClr val="4A7CC6">
                    <a:alpha val="100000"/>
                  </a:srgbClr>
                </a:solidFill>
                <a:latin typeface="微软雅黑" panose="020B0703020204020201" charset="-122"/>
                <a:ea typeface="微软雅黑" panose="020B0703020204020201" charset="-122"/>
                <a:cs typeface="Arial" panose="020B0704020202090204"/>
              </a:rPr>
              <a:t>·         </a:t>
            </a:r>
            <a:r>
              <a:rPr sz="300" kern="0" spc="920" dirty="0">
                <a:solidFill>
                  <a:srgbClr val="4A7CC6">
                    <a:alpha val="100000"/>
                  </a:srgbClr>
                </a:solidFill>
                <a:latin typeface="微软雅黑" panose="020B0703020204020201" charset="-122"/>
                <a:ea typeface="微软雅黑" panose="020B0703020204020201" charset="-122"/>
                <a:cs typeface="Arial" panose="020B0704020202090204"/>
              </a:rPr>
              <a:t>e</a:t>
            </a:r>
            <a:r>
              <a:rPr sz="300" kern="0" spc="60" dirty="0">
                <a:solidFill>
                  <a:srgbClr val="4A7CC6">
                    <a:alpha val="100000"/>
                  </a:srgbClr>
                </a:solidFill>
                <a:latin typeface="微软雅黑" panose="020B0703020204020201" charset="-122"/>
                <a:ea typeface="微软雅黑" panose="020B0703020204020201" charset="-122"/>
                <a:cs typeface="Arial" panose="020B0704020202090204"/>
              </a:rPr>
              <a:t> </a:t>
            </a:r>
            <a:r>
              <a:rPr sz="300" kern="0" spc="100" dirty="0">
                <a:solidFill>
                  <a:srgbClr val="4A7CC6">
                    <a:alpha val="100000"/>
                  </a:srgbClr>
                </a:solidFill>
                <a:latin typeface="微软雅黑" panose="020B0703020204020201" charset="-122"/>
                <a:ea typeface="微软雅黑" panose="020B0703020204020201" charset="-122"/>
                <a:cs typeface="Arial" panose="020B0704020202090204"/>
              </a:rPr>
              <a:t>…</a:t>
            </a:r>
            <a:r>
              <a:rPr sz="300" kern="0" spc="-10" dirty="0">
                <a:solidFill>
                  <a:srgbClr val="4A7CC6">
                    <a:alpha val="100000"/>
                  </a:srgbClr>
                </a:solidFill>
                <a:latin typeface="微软雅黑" panose="020B0703020204020201" charset="-122"/>
                <a:ea typeface="微软雅黑" panose="020B0703020204020201" charset="-122"/>
                <a:cs typeface="Arial" panose="020B0704020202090204"/>
              </a:rPr>
              <a:t> </a:t>
            </a:r>
            <a:r>
              <a:rPr sz="300" kern="0" spc="100" dirty="0">
                <a:solidFill>
                  <a:srgbClr val="4A7CC6">
                    <a:alpha val="100000"/>
                  </a:srgbClr>
                </a:solidFill>
                <a:latin typeface="微软雅黑" panose="020B0703020204020201" charset="-122"/>
                <a:ea typeface="微软雅黑" panose="020B0703020204020201" charset="-122"/>
                <a:cs typeface="Arial" panose="020B0704020202090204"/>
              </a:rPr>
              <a:t>·</a:t>
            </a:r>
            <a:r>
              <a:rPr sz="300" kern="0" spc="0" dirty="0">
                <a:solidFill>
                  <a:srgbClr val="4A7CC6">
                    <a:alpha val="100000"/>
                  </a:srgbClr>
                </a:solidFill>
                <a:latin typeface="微软雅黑" panose="020B0703020204020201" charset="-122"/>
                <a:ea typeface="微软雅黑" panose="020B0703020204020201" charset="-122"/>
                <a:cs typeface="Arial" panose="020B0704020202090204"/>
              </a:rPr>
              <a:t>         </a:t>
            </a:r>
            <a:r>
              <a:rPr sz="300" kern="0" spc="920" dirty="0">
                <a:solidFill>
                  <a:srgbClr val="4A7CC6">
                    <a:alpha val="100000"/>
                  </a:srgbClr>
                </a:solidFill>
                <a:latin typeface="微软雅黑" panose="020B0703020204020201" charset="-122"/>
                <a:ea typeface="微软雅黑" panose="020B0703020204020201" charset="-122"/>
                <a:cs typeface="Arial" panose="020B0704020202090204"/>
              </a:rPr>
              <a:t>e</a:t>
            </a:r>
            <a:r>
              <a:rPr sz="300" kern="0" spc="50" dirty="0">
                <a:solidFill>
                  <a:srgbClr val="4A7CC6">
                    <a:alpha val="100000"/>
                  </a:srgbClr>
                </a:solidFill>
                <a:latin typeface="微软雅黑" panose="020B0703020204020201" charset="-122"/>
                <a:ea typeface="微软雅黑" panose="020B0703020204020201" charset="-122"/>
                <a:cs typeface="Arial" panose="020B0704020202090204"/>
              </a:rPr>
              <a:t> …</a:t>
            </a:r>
            <a:r>
              <a:rPr sz="300" kern="0" spc="10" dirty="0">
                <a:solidFill>
                  <a:srgbClr val="4A7CC6">
                    <a:alpha val="100000"/>
                  </a:srgbClr>
                </a:solidFill>
                <a:latin typeface="微软雅黑" panose="020B0703020204020201" charset="-122"/>
                <a:ea typeface="微软雅黑" panose="020B0703020204020201" charset="-122"/>
                <a:cs typeface="Arial" panose="020B0704020202090204"/>
              </a:rPr>
              <a:t>   </a:t>
            </a:r>
            <a:r>
              <a:rPr sz="300" kern="0" spc="50" dirty="0">
                <a:solidFill>
                  <a:srgbClr val="4A7CC6">
                    <a:alpha val="100000"/>
                  </a:srgbClr>
                </a:solidFill>
                <a:latin typeface="微软雅黑" panose="020B0703020204020201" charset="-122"/>
                <a:ea typeface="微软雅黑" panose="020B0703020204020201" charset="-122"/>
                <a:cs typeface="Arial" panose="020B0704020202090204"/>
              </a:rPr>
              <a:t>·    ·</a:t>
            </a:r>
            <a:r>
              <a:rPr sz="300" kern="0" spc="0" dirty="0">
                <a:solidFill>
                  <a:srgbClr val="4A7CC6">
                    <a:alpha val="100000"/>
                  </a:srgbClr>
                </a:solidFill>
                <a:latin typeface="微软雅黑" panose="020B0703020204020201" charset="-122"/>
                <a:ea typeface="微软雅黑" panose="020B0703020204020201" charset="-122"/>
                <a:cs typeface="Arial" panose="020B0704020202090204"/>
              </a:rPr>
              <a:t>                </a:t>
            </a:r>
            <a:r>
              <a:rPr sz="300" kern="0" spc="50" dirty="0">
                <a:solidFill>
                  <a:srgbClr val="2F5597">
                    <a:alpha val="100000"/>
                  </a:srgbClr>
                </a:solidFill>
                <a:latin typeface="微软雅黑" panose="020B0703020204020201" charset="-122"/>
                <a:ea typeface="微软雅黑" panose="020B0703020204020201" charset="-122"/>
                <a:cs typeface="Arial" panose="020B0704020202090204"/>
              </a:rPr>
              <a:t>nal</a:t>
            </a:r>
            <a:r>
              <a:rPr sz="300" kern="0" spc="0" dirty="0">
                <a:solidFill>
                  <a:srgbClr val="2F5597">
                    <a:alpha val="100000"/>
                  </a:srgbClr>
                </a:solidFill>
                <a:latin typeface="微软雅黑" panose="020B0703020204020201" charset="-122"/>
                <a:ea typeface="微软雅黑" panose="020B0703020204020201" charset="-122"/>
                <a:cs typeface="Arial" panose="020B0704020202090204"/>
              </a:rPr>
              <a:t>    </a:t>
            </a:r>
            <a:r>
              <a:rPr sz="300" kern="0" spc="40" dirty="0">
                <a:solidFill>
                  <a:srgbClr val="4A7CC6">
                    <a:alpha val="100000"/>
                  </a:srgbClr>
                </a:solidFill>
                <a:latin typeface="微软雅黑" panose="020B0703020204020201" charset="-122"/>
                <a:ea typeface="微软雅黑" panose="020B0703020204020201" charset="-122"/>
                <a:cs typeface="Arial" panose="020B0704020202090204"/>
              </a:rPr>
              <a:t>…</a:t>
            </a:r>
            <a:endParaRPr sz="300" dirty="0">
              <a:latin typeface="微软雅黑" panose="020B0703020204020201" charset="-122"/>
              <a:ea typeface="微软雅黑" panose="020B0703020204020201" charset="-122"/>
              <a:cs typeface="Arial" panose="020B0704020202090204"/>
            </a:endParaRPr>
          </a:p>
        </p:txBody>
      </p:sp>
      <p:sp>
        <p:nvSpPr>
          <p:cNvPr id="1230" name="path 1230"/>
          <p:cNvSpPr/>
          <p:nvPr/>
        </p:nvSpPr>
        <p:spPr>
          <a:xfrm>
            <a:off x="8528911" y="3577310"/>
            <a:ext cx="117906" cy="10007"/>
          </a:xfrm>
          <a:custGeom>
            <a:avLst/>
            <a:gdLst/>
            <a:ahLst/>
            <a:cxnLst/>
            <a:rect l="0" t="0" r="0" b="0"/>
            <a:pathLst>
              <a:path w="185" h="15">
                <a:moveTo>
                  <a:pt x="165" y="8"/>
                </a:moveTo>
                <a:cubicBezTo>
                  <a:pt x="164" y="3"/>
                  <a:pt x="169" y="0"/>
                  <a:pt x="175" y="0"/>
                </a:cubicBezTo>
                <a:cubicBezTo>
                  <a:pt x="180" y="0"/>
                  <a:pt x="185" y="3"/>
                  <a:pt x="185" y="7"/>
                </a:cubicBezTo>
                <a:cubicBezTo>
                  <a:pt x="185" y="12"/>
                  <a:pt x="180" y="15"/>
                  <a:pt x="175" y="15"/>
                </a:cubicBezTo>
                <a:cubicBezTo>
                  <a:pt x="169" y="15"/>
                  <a:pt x="164" y="12"/>
                  <a:pt x="165" y="8"/>
                </a:cubicBezTo>
              </a:path>
              <a:path w="185" h="15">
                <a:moveTo>
                  <a:pt x="117" y="8"/>
                </a:moveTo>
                <a:cubicBezTo>
                  <a:pt x="117" y="3"/>
                  <a:pt x="122" y="0"/>
                  <a:pt x="127" y="0"/>
                </a:cubicBezTo>
                <a:cubicBezTo>
                  <a:pt x="132" y="0"/>
                  <a:pt x="137" y="3"/>
                  <a:pt x="137" y="7"/>
                </a:cubicBezTo>
                <a:cubicBezTo>
                  <a:pt x="137" y="12"/>
                  <a:pt x="132" y="15"/>
                  <a:pt x="127" y="15"/>
                </a:cubicBezTo>
                <a:cubicBezTo>
                  <a:pt x="122" y="15"/>
                  <a:pt x="117" y="12"/>
                  <a:pt x="117" y="8"/>
                </a:cubicBezTo>
              </a:path>
              <a:path w="185" h="15">
                <a:moveTo>
                  <a:pt x="79" y="8"/>
                </a:moveTo>
                <a:cubicBezTo>
                  <a:pt x="78" y="3"/>
                  <a:pt x="83" y="0"/>
                  <a:pt x="89" y="0"/>
                </a:cubicBezTo>
                <a:cubicBezTo>
                  <a:pt x="94" y="0"/>
                  <a:pt x="99" y="3"/>
                  <a:pt x="99" y="7"/>
                </a:cubicBezTo>
                <a:cubicBezTo>
                  <a:pt x="99" y="12"/>
                  <a:pt x="94" y="15"/>
                  <a:pt x="89" y="15"/>
                </a:cubicBezTo>
                <a:cubicBezTo>
                  <a:pt x="83" y="15"/>
                  <a:pt x="78" y="12"/>
                  <a:pt x="79" y="8"/>
                </a:cubicBezTo>
              </a:path>
              <a:path w="185" h="15">
                <a:moveTo>
                  <a:pt x="40" y="8"/>
                </a:moveTo>
                <a:cubicBezTo>
                  <a:pt x="39" y="3"/>
                  <a:pt x="44" y="0"/>
                  <a:pt x="50" y="0"/>
                </a:cubicBezTo>
                <a:cubicBezTo>
                  <a:pt x="56" y="0"/>
                  <a:pt x="61" y="3"/>
                  <a:pt x="61" y="7"/>
                </a:cubicBezTo>
                <a:cubicBezTo>
                  <a:pt x="61" y="12"/>
                  <a:pt x="56" y="15"/>
                  <a:pt x="50" y="15"/>
                </a:cubicBezTo>
                <a:cubicBezTo>
                  <a:pt x="44" y="15"/>
                  <a:pt x="39" y="12"/>
                  <a:pt x="40" y="8"/>
                </a:cubicBezTo>
              </a:path>
              <a:path w="185" h="15">
                <a:moveTo>
                  <a:pt x="0" y="8"/>
                </a:moveTo>
                <a:cubicBezTo>
                  <a:pt x="0" y="3"/>
                  <a:pt x="5" y="0"/>
                  <a:pt x="11" y="0"/>
                </a:cubicBezTo>
                <a:cubicBezTo>
                  <a:pt x="17" y="0"/>
                  <a:pt x="21" y="3"/>
                  <a:pt x="21" y="7"/>
                </a:cubicBezTo>
                <a:cubicBezTo>
                  <a:pt x="21" y="12"/>
                  <a:pt x="17" y="15"/>
                  <a:pt x="11" y="15"/>
                </a:cubicBezTo>
                <a:cubicBezTo>
                  <a:pt x="5" y="15"/>
                  <a:pt x="0" y="12"/>
                  <a:pt x="0" y="8"/>
                </a:cubicBezTo>
              </a:path>
            </a:pathLst>
          </a:custGeom>
          <a:solidFill>
            <a:srgbClr val="4A7CC6">
              <a:alpha val="100000"/>
            </a:srgbClr>
          </a:solidFill>
          <a:ln w="0" cap="flat">
            <a:noFill/>
            <a:prstDash val="solid"/>
            <a:miter lim="0"/>
          </a:ln>
        </p:spPr>
        <p:txBody>
          <a:bodyPr rtlCol="0"/>
          <a:lstStyle/>
          <a:p>
            <a:pPr algn="ctr"/>
            <a:endParaRPr lang="zh-CN" altLang="en-US"/>
          </a:p>
        </p:txBody>
      </p:sp>
      <p:sp>
        <p:nvSpPr>
          <p:cNvPr id="1232" name="path 1232"/>
          <p:cNvSpPr/>
          <p:nvPr/>
        </p:nvSpPr>
        <p:spPr>
          <a:xfrm>
            <a:off x="8440139" y="3577310"/>
            <a:ext cx="38658" cy="10007"/>
          </a:xfrm>
          <a:custGeom>
            <a:avLst/>
            <a:gdLst/>
            <a:ahLst/>
            <a:cxnLst/>
            <a:rect l="0" t="0" r="0" b="0"/>
            <a:pathLst>
              <a:path w="60" h="15">
                <a:moveTo>
                  <a:pt x="40" y="8"/>
                </a:moveTo>
                <a:cubicBezTo>
                  <a:pt x="39" y="3"/>
                  <a:pt x="44" y="0"/>
                  <a:pt x="50" y="0"/>
                </a:cubicBezTo>
                <a:cubicBezTo>
                  <a:pt x="56" y="0"/>
                  <a:pt x="60" y="3"/>
                  <a:pt x="60" y="7"/>
                </a:cubicBezTo>
                <a:cubicBezTo>
                  <a:pt x="60" y="12"/>
                  <a:pt x="56" y="15"/>
                  <a:pt x="50" y="15"/>
                </a:cubicBezTo>
                <a:cubicBezTo>
                  <a:pt x="44" y="15"/>
                  <a:pt x="39" y="12"/>
                  <a:pt x="40" y="8"/>
                </a:cubicBezTo>
              </a:path>
              <a:path w="60" h="15">
                <a:moveTo>
                  <a:pt x="0" y="8"/>
                </a:moveTo>
                <a:cubicBezTo>
                  <a:pt x="0" y="3"/>
                  <a:pt x="5" y="0"/>
                  <a:pt x="11" y="0"/>
                </a:cubicBezTo>
                <a:cubicBezTo>
                  <a:pt x="17" y="0"/>
                  <a:pt x="21" y="3"/>
                  <a:pt x="21" y="7"/>
                </a:cubicBezTo>
                <a:cubicBezTo>
                  <a:pt x="21" y="12"/>
                  <a:pt x="17" y="15"/>
                  <a:pt x="11" y="15"/>
                </a:cubicBezTo>
                <a:cubicBezTo>
                  <a:pt x="5" y="15"/>
                  <a:pt x="0" y="12"/>
                  <a:pt x="0" y="8"/>
                </a:cubicBezTo>
              </a:path>
            </a:pathLst>
          </a:custGeom>
          <a:solidFill>
            <a:srgbClr val="4A7CC6">
              <a:alpha val="100000"/>
            </a:srgbClr>
          </a:solidFill>
          <a:ln w="0" cap="flat">
            <a:noFill/>
            <a:prstDash val="solid"/>
            <a:miter lim="0"/>
          </a:ln>
        </p:spPr>
        <p:txBody>
          <a:bodyPr rtlCol="0"/>
          <a:lstStyle/>
          <a:p>
            <a:pPr algn="ctr"/>
            <a:endParaRPr lang="zh-CN" altLang="en-US"/>
          </a:p>
        </p:txBody>
      </p:sp>
      <p:sp>
        <p:nvSpPr>
          <p:cNvPr id="1234" name="path 1234"/>
          <p:cNvSpPr/>
          <p:nvPr/>
        </p:nvSpPr>
        <p:spPr>
          <a:xfrm>
            <a:off x="8383638" y="3577310"/>
            <a:ext cx="14147" cy="10007"/>
          </a:xfrm>
          <a:custGeom>
            <a:avLst/>
            <a:gdLst/>
            <a:ahLst/>
            <a:cxnLst/>
            <a:rect l="0" t="0" r="0" b="0"/>
            <a:pathLst>
              <a:path w="22" h="15">
                <a:moveTo>
                  <a:pt x="0" y="8"/>
                </a:moveTo>
                <a:cubicBezTo>
                  <a:pt x="1" y="3"/>
                  <a:pt x="5" y="0"/>
                  <a:pt x="11" y="0"/>
                </a:cubicBezTo>
                <a:cubicBezTo>
                  <a:pt x="17" y="0"/>
                  <a:pt x="22" y="3"/>
                  <a:pt x="22" y="7"/>
                </a:cubicBezTo>
                <a:cubicBezTo>
                  <a:pt x="22" y="12"/>
                  <a:pt x="17" y="15"/>
                  <a:pt x="11" y="15"/>
                </a:cubicBezTo>
                <a:cubicBezTo>
                  <a:pt x="5" y="15"/>
                  <a:pt x="1" y="12"/>
                  <a:pt x="0" y="8"/>
                </a:cubicBezTo>
              </a:path>
            </a:pathLst>
          </a:custGeom>
          <a:solidFill>
            <a:srgbClr val="4A7CC6">
              <a:alpha val="100000"/>
            </a:srgbClr>
          </a:solidFill>
          <a:ln w="0" cap="flat">
            <a:noFill/>
            <a:prstDash val="solid"/>
            <a:miter lim="0"/>
          </a:ln>
        </p:spPr>
        <p:txBody>
          <a:bodyPr rtlCol="0"/>
          <a:lstStyle/>
          <a:p>
            <a:pPr algn="ctr"/>
            <a:endParaRPr lang="zh-CN" altLang="en-US"/>
          </a:p>
        </p:txBody>
      </p:sp>
      <p:sp>
        <p:nvSpPr>
          <p:cNvPr id="1236" name="path 1236"/>
          <p:cNvSpPr/>
          <p:nvPr/>
        </p:nvSpPr>
        <p:spPr>
          <a:xfrm>
            <a:off x="8084197" y="3577310"/>
            <a:ext cx="87147" cy="10007"/>
          </a:xfrm>
          <a:custGeom>
            <a:avLst/>
            <a:gdLst/>
            <a:ahLst/>
            <a:cxnLst/>
            <a:rect l="0" t="0" r="0" b="0"/>
            <a:pathLst>
              <a:path w="137" h="15">
                <a:moveTo>
                  <a:pt x="117" y="8"/>
                </a:moveTo>
                <a:cubicBezTo>
                  <a:pt x="117" y="3"/>
                  <a:pt x="121" y="0"/>
                  <a:pt x="127" y="0"/>
                </a:cubicBezTo>
                <a:cubicBezTo>
                  <a:pt x="132" y="0"/>
                  <a:pt x="137" y="3"/>
                  <a:pt x="137" y="7"/>
                </a:cubicBezTo>
                <a:cubicBezTo>
                  <a:pt x="137" y="12"/>
                  <a:pt x="132" y="15"/>
                  <a:pt x="127" y="15"/>
                </a:cubicBezTo>
                <a:cubicBezTo>
                  <a:pt x="121" y="15"/>
                  <a:pt x="117" y="12"/>
                  <a:pt x="117" y="8"/>
                </a:cubicBezTo>
              </a:path>
              <a:path w="137" h="15">
                <a:moveTo>
                  <a:pt x="79" y="8"/>
                </a:moveTo>
                <a:cubicBezTo>
                  <a:pt x="78" y="3"/>
                  <a:pt x="83" y="0"/>
                  <a:pt x="89" y="0"/>
                </a:cubicBezTo>
                <a:cubicBezTo>
                  <a:pt x="95" y="0"/>
                  <a:pt x="100" y="3"/>
                  <a:pt x="100" y="7"/>
                </a:cubicBezTo>
                <a:cubicBezTo>
                  <a:pt x="100" y="12"/>
                  <a:pt x="95" y="15"/>
                  <a:pt x="89" y="15"/>
                </a:cubicBezTo>
                <a:cubicBezTo>
                  <a:pt x="83" y="15"/>
                  <a:pt x="78" y="12"/>
                  <a:pt x="79" y="8"/>
                </a:cubicBezTo>
              </a:path>
              <a:path w="137" h="15">
                <a:moveTo>
                  <a:pt x="40" y="8"/>
                </a:moveTo>
                <a:cubicBezTo>
                  <a:pt x="39" y="3"/>
                  <a:pt x="44" y="0"/>
                  <a:pt x="50" y="0"/>
                </a:cubicBezTo>
                <a:cubicBezTo>
                  <a:pt x="56" y="0"/>
                  <a:pt x="60" y="3"/>
                  <a:pt x="60" y="7"/>
                </a:cubicBezTo>
                <a:cubicBezTo>
                  <a:pt x="60" y="12"/>
                  <a:pt x="56" y="15"/>
                  <a:pt x="50" y="15"/>
                </a:cubicBezTo>
                <a:cubicBezTo>
                  <a:pt x="44" y="15"/>
                  <a:pt x="39" y="12"/>
                  <a:pt x="40" y="8"/>
                </a:cubicBezTo>
              </a:path>
              <a:path w="137" h="15">
                <a:moveTo>
                  <a:pt x="0" y="8"/>
                </a:moveTo>
                <a:cubicBezTo>
                  <a:pt x="1" y="3"/>
                  <a:pt x="5" y="0"/>
                  <a:pt x="11" y="0"/>
                </a:cubicBezTo>
                <a:cubicBezTo>
                  <a:pt x="17" y="0"/>
                  <a:pt x="22" y="3"/>
                  <a:pt x="22" y="7"/>
                </a:cubicBezTo>
                <a:cubicBezTo>
                  <a:pt x="22" y="12"/>
                  <a:pt x="17" y="15"/>
                  <a:pt x="11" y="15"/>
                </a:cubicBezTo>
                <a:cubicBezTo>
                  <a:pt x="5" y="15"/>
                  <a:pt x="1" y="12"/>
                  <a:pt x="0" y="8"/>
                </a:cubicBezTo>
              </a:path>
            </a:pathLst>
          </a:custGeom>
          <a:solidFill>
            <a:srgbClr val="4A7CC6">
              <a:alpha val="100000"/>
            </a:srgbClr>
          </a:solidFill>
          <a:ln w="0" cap="flat">
            <a:noFill/>
            <a:prstDash val="solid"/>
            <a:miter lim="0"/>
          </a:ln>
        </p:spPr>
        <p:txBody>
          <a:bodyPr rtlCol="0"/>
          <a:lstStyle/>
          <a:p>
            <a:pPr algn="ctr"/>
            <a:endParaRPr lang="zh-CN" altLang="en-US"/>
          </a:p>
        </p:txBody>
      </p:sp>
      <p:sp>
        <p:nvSpPr>
          <p:cNvPr id="1238" name="path 1238"/>
          <p:cNvSpPr/>
          <p:nvPr/>
        </p:nvSpPr>
        <p:spPr>
          <a:xfrm>
            <a:off x="7742059" y="3577310"/>
            <a:ext cx="86703" cy="10007"/>
          </a:xfrm>
          <a:custGeom>
            <a:avLst/>
            <a:gdLst/>
            <a:ahLst/>
            <a:cxnLst/>
            <a:rect l="0" t="0" r="0" b="0"/>
            <a:pathLst>
              <a:path w="136" h="15">
                <a:moveTo>
                  <a:pt x="116" y="8"/>
                </a:moveTo>
                <a:cubicBezTo>
                  <a:pt x="115" y="3"/>
                  <a:pt x="120" y="0"/>
                  <a:pt x="125" y="0"/>
                </a:cubicBezTo>
                <a:cubicBezTo>
                  <a:pt x="131" y="0"/>
                  <a:pt x="136" y="3"/>
                  <a:pt x="136" y="7"/>
                </a:cubicBezTo>
                <a:cubicBezTo>
                  <a:pt x="136" y="12"/>
                  <a:pt x="131" y="15"/>
                  <a:pt x="125" y="15"/>
                </a:cubicBezTo>
                <a:cubicBezTo>
                  <a:pt x="120" y="15"/>
                  <a:pt x="115" y="12"/>
                  <a:pt x="116" y="8"/>
                </a:cubicBezTo>
              </a:path>
              <a:path w="136" h="15">
                <a:moveTo>
                  <a:pt x="77" y="8"/>
                </a:moveTo>
                <a:cubicBezTo>
                  <a:pt x="77" y="3"/>
                  <a:pt x="82" y="0"/>
                  <a:pt x="87" y="0"/>
                </a:cubicBezTo>
                <a:cubicBezTo>
                  <a:pt x="93" y="0"/>
                  <a:pt x="97" y="3"/>
                  <a:pt x="97" y="7"/>
                </a:cubicBezTo>
                <a:cubicBezTo>
                  <a:pt x="97" y="12"/>
                  <a:pt x="93" y="15"/>
                  <a:pt x="87" y="15"/>
                </a:cubicBezTo>
                <a:cubicBezTo>
                  <a:pt x="82" y="15"/>
                  <a:pt x="77" y="12"/>
                  <a:pt x="77" y="8"/>
                </a:cubicBezTo>
              </a:path>
              <a:path w="136" h="15">
                <a:moveTo>
                  <a:pt x="39" y="8"/>
                </a:moveTo>
                <a:cubicBezTo>
                  <a:pt x="38" y="3"/>
                  <a:pt x="43" y="0"/>
                  <a:pt x="49" y="0"/>
                </a:cubicBezTo>
                <a:cubicBezTo>
                  <a:pt x="55" y="0"/>
                  <a:pt x="59" y="3"/>
                  <a:pt x="59" y="7"/>
                </a:cubicBezTo>
                <a:cubicBezTo>
                  <a:pt x="59" y="12"/>
                  <a:pt x="55" y="15"/>
                  <a:pt x="49" y="15"/>
                </a:cubicBezTo>
                <a:cubicBezTo>
                  <a:pt x="43" y="15"/>
                  <a:pt x="38" y="12"/>
                  <a:pt x="39" y="8"/>
                </a:cubicBezTo>
              </a:path>
              <a:path w="136" h="15">
                <a:moveTo>
                  <a:pt x="0" y="8"/>
                </a:moveTo>
                <a:cubicBezTo>
                  <a:pt x="0" y="3"/>
                  <a:pt x="4" y="0"/>
                  <a:pt x="10" y="0"/>
                </a:cubicBezTo>
                <a:cubicBezTo>
                  <a:pt x="16" y="0"/>
                  <a:pt x="21" y="3"/>
                  <a:pt x="21" y="7"/>
                </a:cubicBezTo>
                <a:cubicBezTo>
                  <a:pt x="21" y="12"/>
                  <a:pt x="16" y="15"/>
                  <a:pt x="10" y="15"/>
                </a:cubicBezTo>
                <a:cubicBezTo>
                  <a:pt x="4" y="15"/>
                  <a:pt x="0" y="12"/>
                  <a:pt x="0" y="8"/>
                </a:cubicBezTo>
              </a:path>
            </a:pathLst>
          </a:custGeom>
          <a:solidFill>
            <a:srgbClr val="4A7CC6">
              <a:alpha val="100000"/>
            </a:srgbClr>
          </a:solidFill>
          <a:ln w="0" cap="flat">
            <a:noFill/>
            <a:prstDash val="solid"/>
            <a:miter lim="0"/>
          </a:ln>
        </p:spPr>
        <p:txBody>
          <a:bodyPr rtlCol="0"/>
          <a:lstStyle/>
          <a:p>
            <a:pPr algn="ctr"/>
            <a:endParaRPr lang="zh-CN" altLang="en-US"/>
          </a:p>
        </p:txBody>
      </p:sp>
      <p:sp>
        <p:nvSpPr>
          <p:cNvPr id="1240" name="path 1240"/>
          <p:cNvSpPr/>
          <p:nvPr/>
        </p:nvSpPr>
        <p:spPr>
          <a:xfrm>
            <a:off x="7642355" y="3577310"/>
            <a:ext cx="63093" cy="10007"/>
          </a:xfrm>
          <a:custGeom>
            <a:avLst/>
            <a:gdLst/>
            <a:ahLst/>
            <a:cxnLst/>
            <a:rect l="0" t="0" r="0" b="0"/>
            <a:pathLst>
              <a:path w="99" h="15">
                <a:moveTo>
                  <a:pt x="79" y="8"/>
                </a:moveTo>
                <a:cubicBezTo>
                  <a:pt x="78" y="3"/>
                  <a:pt x="82" y="0"/>
                  <a:pt x="88" y="0"/>
                </a:cubicBezTo>
                <a:cubicBezTo>
                  <a:pt x="94" y="0"/>
                  <a:pt x="99" y="3"/>
                  <a:pt x="99" y="7"/>
                </a:cubicBezTo>
                <a:cubicBezTo>
                  <a:pt x="99" y="12"/>
                  <a:pt x="94" y="15"/>
                  <a:pt x="88" y="15"/>
                </a:cubicBezTo>
                <a:cubicBezTo>
                  <a:pt x="82" y="15"/>
                  <a:pt x="78" y="12"/>
                  <a:pt x="79" y="8"/>
                </a:cubicBezTo>
              </a:path>
              <a:path w="99" h="15">
                <a:moveTo>
                  <a:pt x="40" y="8"/>
                </a:moveTo>
                <a:cubicBezTo>
                  <a:pt x="39" y="3"/>
                  <a:pt x="44" y="0"/>
                  <a:pt x="50" y="0"/>
                </a:cubicBezTo>
                <a:cubicBezTo>
                  <a:pt x="56" y="0"/>
                  <a:pt x="60" y="3"/>
                  <a:pt x="60" y="7"/>
                </a:cubicBezTo>
                <a:cubicBezTo>
                  <a:pt x="60" y="12"/>
                  <a:pt x="56" y="15"/>
                  <a:pt x="50" y="15"/>
                </a:cubicBezTo>
                <a:cubicBezTo>
                  <a:pt x="44" y="15"/>
                  <a:pt x="39" y="12"/>
                  <a:pt x="40" y="8"/>
                </a:cubicBezTo>
              </a:path>
              <a:path w="99" h="15">
                <a:moveTo>
                  <a:pt x="0" y="8"/>
                </a:moveTo>
                <a:cubicBezTo>
                  <a:pt x="0" y="3"/>
                  <a:pt x="5" y="0"/>
                  <a:pt x="11" y="0"/>
                </a:cubicBezTo>
                <a:cubicBezTo>
                  <a:pt x="16" y="0"/>
                  <a:pt x="21" y="3"/>
                  <a:pt x="21" y="7"/>
                </a:cubicBezTo>
                <a:cubicBezTo>
                  <a:pt x="21" y="12"/>
                  <a:pt x="16" y="15"/>
                  <a:pt x="11" y="15"/>
                </a:cubicBezTo>
                <a:cubicBezTo>
                  <a:pt x="5" y="15"/>
                  <a:pt x="0" y="12"/>
                  <a:pt x="0" y="8"/>
                </a:cubicBezTo>
              </a:path>
            </a:pathLst>
          </a:custGeom>
          <a:solidFill>
            <a:srgbClr val="4A7CC6">
              <a:alpha val="100000"/>
            </a:srgbClr>
          </a:solidFill>
          <a:ln w="0" cap="flat">
            <a:noFill/>
            <a:prstDash val="solid"/>
            <a:miter lim="0"/>
          </a:ln>
        </p:spPr>
        <p:txBody>
          <a:bodyPr rtlCol="0"/>
          <a:lstStyle/>
          <a:p>
            <a:pPr algn="ctr"/>
            <a:endParaRPr lang="zh-CN" altLang="en-US"/>
          </a:p>
        </p:txBody>
      </p:sp>
      <p:sp>
        <p:nvSpPr>
          <p:cNvPr id="1242" name="path 1242"/>
          <p:cNvSpPr/>
          <p:nvPr/>
        </p:nvSpPr>
        <p:spPr>
          <a:xfrm>
            <a:off x="7498298" y="3577310"/>
            <a:ext cx="111607" cy="10007"/>
          </a:xfrm>
          <a:custGeom>
            <a:avLst/>
            <a:gdLst/>
            <a:ahLst/>
            <a:cxnLst/>
            <a:rect l="0" t="0" r="0" b="0"/>
            <a:pathLst>
              <a:path w="175" h="15">
                <a:moveTo>
                  <a:pt x="153" y="8"/>
                </a:moveTo>
                <a:cubicBezTo>
                  <a:pt x="154" y="3"/>
                  <a:pt x="159" y="0"/>
                  <a:pt x="165" y="0"/>
                </a:cubicBezTo>
                <a:cubicBezTo>
                  <a:pt x="171" y="0"/>
                  <a:pt x="175" y="3"/>
                  <a:pt x="175" y="7"/>
                </a:cubicBezTo>
                <a:cubicBezTo>
                  <a:pt x="175" y="12"/>
                  <a:pt x="171" y="15"/>
                  <a:pt x="165" y="15"/>
                </a:cubicBezTo>
                <a:cubicBezTo>
                  <a:pt x="159" y="15"/>
                  <a:pt x="154" y="12"/>
                  <a:pt x="153" y="8"/>
                </a:cubicBezTo>
              </a:path>
              <a:path w="175" h="15">
                <a:moveTo>
                  <a:pt x="115" y="8"/>
                </a:moveTo>
                <a:cubicBezTo>
                  <a:pt x="115" y="3"/>
                  <a:pt x="120" y="0"/>
                  <a:pt x="126" y="0"/>
                </a:cubicBezTo>
                <a:cubicBezTo>
                  <a:pt x="131" y="0"/>
                  <a:pt x="136" y="3"/>
                  <a:pt x="136" y="7"/>
                </a:cubicBezTo>
                <a:cubicBezTo>
                  <a:pt x="136" y="12"/>
                  <a:pt x="131" y="15"/>
                  <a:pt x="126" y="15"/>
                </a:cubicBezTo>
                <a:cubicBezTo>
                  <a:pt x="120" y="15"/>
                  <a:pt x="115" y="12"/>
                  <a:pt x="115" y="8"/>
                </a:cubicBezTo>
              </a:path>
              <a:path w="175" h="15">
                <a:moveTo>
                  <a:pt x="76" y="8"/>
                </a:moveTo>
                <a:cubicBezTo>
                  <a:pt x="76" y="3"/>
                  <a:pt x="81" y="0"/>
                  <a:pt x="87" y="0"/>
                </a:cubicBezTo>
                <a:cubicBezTo>
                  <a:pt x="93" y="0"/>
                  <a:pt x="98" y="3"/>
                  <a:pt x="98" y="7"/>
                </a:cubicBezTo>
                <a:cubicBezTo>
                  <a:pt x="98" y="12"/>
                  <a:pt x="93" y="15"/>
                  <a:pt x="87" y="15"/>
                </a:cubicBezTo>
                <a:cubicBezTo>
                  <a:pt x="81" y="15"/>
                  <a:pt x="76" y="12"/>
                  <a:pt x="76" y="8"/>
                </a:cubicBezTo>
              </a:path>
              <a:path w="175" h="15">
                <a:moveTo>
                  <a:pt x="38" y="8"/>
                </a:moveTo>
                <a:cubicBezTo>
                  <a:pt x="39" y="3"/>
                  <a:pt x="43" y="0"/>
                  <a:pt x="49" y="0"/>
                </a:cubicBezTo>
                <a:cubicBezTo>
                  <a:pt x="54" y="0"/>
                  <a:pt x="58" y="3"/>
                  <a:pt x="58" y="7"/>
                </a:cubicBezTo>
                <a:cubicBezTo>
                  <a:pt x="58" y="12"/>
                  <a:pt x="54" y="15"/>
                  <a:pt x="49" y="15"/>
                </a:cubicBezTo>
                <a:cubicBezTo>
                  <a:pt x="43" y="15"/>
                  <a:pt x="39" y="12"/>
                  <a:pt x="38" y="8"/>
                </a:cubicBezTo>
              </a:path>
              <a:path w="175" h="15">
                <a:moveTo>
                  <a:pt x="0" y="8"/>
                </a:moveTo>
                <a:cubicBezTo>
                  <a:pt x="0" y="3"/>
                  <a:pt x="4" y="0"/>
                  <a:pt x="10" y="0"/>
                </a:cubicBezTo>
                <a:cubicBezTo>
                  <a:pt x="16" y="0"/>
                  <a:pt x="21" y="3"/>
                  <a:pt x="21" y="7"/>
                </a:cubicBezTo>
                <a:cubicBezTo>
                  <a:pt x="21" y="12"/>
                  <a:pt x="16" y="15"/>
                  <a:pt x="10" y="15"/>
                </a:cubicBezTo>
                <a:cubicBezTo>
                  <a:pt x="4" y="15"/>
                  <a:pt x="0" y="12"/>
                  <a:pt x="0" y="8"/>
                </a:cubicBezTo>
              </a:path>
            </a:pathLst>
          </a:custGeom>
          <a:solidFill>
            <a:srgbClr val="4A7CC6">
              <a:alpha val="100000"/>
            </a:srgbClr>
          </a:solidFill>
          <a:ln w="0" cap="flat">
            <a:noFill/>
            <a:prstDash val="solid"/>
            <a:miter lim="0"/>
          </a:ln>
        </p:spPr>
        <p:txBody>
          <a:bodyPr rtlCol="0"/>
          <a:lstStyle/>
          <a:p>
            <a:pPr algn="ctr"/>
            <a:endParaRPr lang="zh-CN" altLang="en-US"/>
          </a:p>
        </p:txBody>
      </p:sp>
      <p:sp>
        <p:nvSpPr>
          <p:cNvPr id="1244" name="path 1244"/>
          <p:cNvSpPr/>
          <p:nvPr/>
        </p:nvSpPr>
        <p:spPr>
          <a:xfrm>
            <a:off x="7266943" y="3577310"/>
            <a:ext cx="12611" cy="10007"/>
          </a:xfrm>
          <a:custGeom>
            <a:avLst/>
            <a:gdLst/>
            <a:ahLst/>
            <a:cxnLst/>
            <a:rect l="0" t="0" r="0" b="0"/>
            <a:pathLst>
              <a:path w="19" h="15">
                <a:moveTo>
                  <a:pt x="0" y="8"/>
                </a:moveTo>
                <a:cubicBezTo>
                  <a:pt x="0" y="3"/>
                  <a:pt x="4" y="0"/>
                  <a:pt x="10" y="0"/>
                </a:cubicBezTo>
                <a:cubicBezTo>
                  <a:pt x="15" y="0"/>
                  <a:pt x="19" y="3"/>
                  <a:pt x="19" y="7"/>
                </a:cubicBezTo>
                <a:cubicBezTo>
                  <a:pt x="19" y="12"/>
                  <a:pt x="15" y="15"/>
                  <a:pt x="10" y="15"/>
                </a:cubicBezTo>
                <a:cubicBezTo>
                  <a:pt x="4" y="15"/>
                  <a:pt x="0" y="12"/>
                  <a:pt x="0" y="8"/>
                </a:cubicBezTo>
              </a:path>
            </a:pathLst>
          </a:custGeom>
          <a:solidFill>
            <a:srgbClr val="4A7CC6">
              <a:alpha val="100000"/>
            </a:srgbClr>
          </a:solidFill>
          <a:ln w="0" cap="flat">
            <a:noFill/>
            <a:prstDash val="solid"/>
            <a:miter lim="0"/>
          </a:ln>
        </p:spPr>
        <p:txBody>
          <a:bodyPr rtlCol="0"/>
          <a:lstStyle/>
          <a:p>
            <a:pPr algn="ctr"/>
            <a:endParaRPr lang="zh-CN" altLang="en-US"/>
          </a:p>
        </p:txBody>
      </p:sp>
      <p:sp>
        <p:nvSpPr>
          <p:cNvPr id="1246" name="path 1246"/>
          <p:cNvSpPr/>
          <p:nvPr/>
        </p:nvSpPr>
        <p:spPr>
          <a:xfrm>
            <a:off x="7112780" y="3577310"/>
            <a:ext cx="62762" cy="10007"/>
          </a:xfrm>
          <a:custGeom>
            <a:avLst/>
            <a:gdLst/>
            <a:ahLst/>
            <a:cxnLst/>
            <a:rect l="0" t="0" r="0" b="0"/>
            <a:pathLst>
              <a:path w="98" h="15">
                <a:moveTo>
                  <a:pt x="77" y="8"/>
                </a:moveTo>
                <a:cubicBezTo>
                  <a:pt x="77" y="3"/>
                  <a:pt x="82" y="0"/>
                  <a:pt x="88" y="0"/>
                </a:cubicBezTo>
                <a:cubicBezTo>
                  <a:pt x="94" y="0"/>
                  <a:pt x="98" y="3"/>
                  <a:pt x="98" y="7"/>
                </a:cubicBezTo>
                <a:cubicBezTo>
                  <a:pt x="98" y="12"/>
                  <a:pt x="94" y="15"/>
                  <a:pt x="88" y="15"/>
                </a:cubicBezTo>
                <a:cubicBezTo>
                  <a:pt x="82" y="15"/>
                  <a:pt x="77" y="12"/>
                  <a:pt x="77" y="8"/>
                </a:cubicBezTo>
              </a:path>
              <a:path w="98" h="15">
                <a:moveTo>
                  <a:pt x="39" y="8"/>
                </a:moveTo>
                <a:cubicBezTo>
                  <a:pt x="39" y="3"/>
                  <a:pt x="43" y="0"/>
                  <a:pt x="49" y="0"/>
                </a:cubicBezTo>
                <a:cubicBezTo>
                  <a:pt x="55" y="0"/>
                  <a:pt x="60" y="3"/>
                  <a:pt x="60" y="7"/>
                </a:cubicBezTo>
                <a:cubicBezTo>
                  <a:pt x="60" y="12"/>
                  <a:pt x="55" y="15"/>
                  <a:pt x="49" y="15"/>
                </a:cubicBezTo>
                <a:cubicBezTo>
                  <a:pt x="43" y="15"/>
                  <a:pt x="39" y="12"/>
                  <a:pt x="39" y="8"/>
                </a:cubicBezTo>
              </a:path>
              <a:path w="98" h="15">
                <a:moveTo>
                  <a:pt x="1" y="8"/>
                </a:moveTo>
                <a:cubicBezTo>
                  <a:pt x="0" y="3"/>
                  <a:pt x="4" y="0"/>
                  <a:pt x="10" y="0"/>
                </a:cubicBezTo>
                <a:cubicBezTo>
                  <a:pt x="16" y="0"/>
                  <a:pt x="21" y="3"/>
                  <a:pt x="21" y="7"/>
                </a:cubicBezTo>
                <a:cubicBezTo>
                  <a:pt x="21" y="12"/>
                  <a:pt x="16" y="15"/>
                  <a:pt x="10" y="15"/>
                </a:cubicBezTo>
                <a:cubicBezTo>
                  <a:pt x="4" y="15"/>
                  <a:pt x="0" y="12"/>
                  <a:pt x="1" y="8"/>
                </a:cubicBezTo>
              </a:path>
            </a:pathLst>
          </a:custGeom>
          <a:solidFill>
            <a:srgbClr val="4A7CC6">
              <a:alpha val="100000"/>
            </a:srgbClr>
          </a:solidFill>
          <a:ln w="0" cap="flat">
            <a:noFill/>
            <a:prstDash val="solid"/>
            <a:miter lim="0"/>
          </a:ln>
        </p:spPr>
        <p:txBody>
          <a:bodyPr rtlCol="0"/>
          <a:lstStyle/>
          <a:p>
            <a:pPr algn="ctr"/>
            <a:endParaRPr lang="zh-CN" altLang="en-US"/>
          </a:p>
        </p:txBody>
      </p:sp>
      <p:sp>
        <p:nvSpPr>
          <p:cNvPr id="1248" name="path 1248"/>
          <p:cNvSpPr/>
          <p:nvPr/>
        </p:nvSpPr>
        <p:spPr>
          <a:xfrm>
            <a:off x="7036201" y="3577310"/>
            <a:ext cx="38924" cy="10007"/>
          </a:xfrm>
          <a:custGeom>
            <a:avLst/>
            <a:gdLst/>
            <a:ahLst/>
            <a:cxnLst/>
            <a:rect l="0" t="0" r="0" b="0"/>
            <a:pathLst>
              <a:path w="61" h="15">
                <a:moveTo>
                  <a:pt x="40" y="8"/>
                </a:moveTo>
                <a:cubicBezTo>
                  <a:pt x="40" y="3"/>
                  <a:pt x="44" y="0"/>
                  <a:pt x="50" y="0"/>
                </a:cubicBezTo>
                <a:cubicBezTo>
                  <a:pt x="56" y="0"/>
                  <a:pt x="61" y="3"/>
                  <a:pt x="61" y="7"/>
                </a:cubicBezTo>
                <a:cubicBezTo>
                  <a:pt x="61" y="12"/>
                  <a:pt x="56" y="15"/>
                  <a:pt x="50" y="15"/>
                </a:cubicBezTo>
                <a:cubicBezTo>
                  <a:pt x="44" y="15"/>
                  <a:pt x="40" y="12"/>
                  <a:pt x="40" y="8"/>
                </a:cubicBezTo>
              </a:path>
              <a:path w="61" h="15">
                <a:moveTo>
                  <a:pt x="0" y="8"/>
                </a:moveTo>
                <a:cubicBezTo>
                  <a:pt x="1" y="3"/>
                  <a:pt x="5" y="0"/>
                  <a:pt x="11" y="0"/>
                </a:cubicBezTo>
                <a:cubicBezTo>
                  <a:pt x="17" y="0"/>
                  <a:pt x="22" y="3"/>
                  <a:pt x="22" y="7"/>
                </a:cubicBezTo>
                <a:cubicBezTo>
                  <a:pt x="22" y="12"/>
                  <a:pt x="17" y="15"/>
                  <a:pt x="11" y="15"/>
                </a:cubicBezTo>
                <a:cubicBezTo>
                  <a:pt x="5" y="15"/>
                  <a:pt x="1" y="12"/>
                  <a:pt x="0" y="8"/>
                </a:cubicBezTo>
              </a:path>
            </a:pathLst>
          </a:custGeom>
          <a:solidFill>
            <a:srgbClr val="4A7CC6">
              <a:alpha val="100000"/>
            </a:srgbClr>
          </a:solidFill>
          <a:ln w="0" cap="flat">
            <a:noFill/>
            <a:prstDash val="solid"/>
            <a:miter lim="0"/>
          </a:ln>
        </p:spPr>
        <p:txBody>
          <a:bodyPr rtlCol="0"/>
          <a:lstStyle/>
          <a:p>
            <a:pPr algn="ctr"/>
            <a:endParaRPr lang="zh-CN" altLang="en-US"/>
          </a:p>
        </p:txBody>
      </p:sp>
      <p:sp>
        <p:nvSpPr>
          <p:cNvPr id="1250" name="path 1250"/>
          <p:cNvSpPr/>
          <p:nvPr/>
        </p:nvSpPr>
        <p:spPr>
          <a:xfrm>
            <a:off x="6935822" y="3577310"/>
            <a:ext cx="63195" cy="10007"/>
          </a:xfrm>
          <a:custGeom>
            <a:avLst/>
            <a:gdLst/>
            <a:ahLst/>
            <a:cxnLst/>
            <a:rect l="0" t="0" r="0" b="0"/>
            <a:pathLst>
              <a:path w="99" h="15">
                <a:moveTo>
                  <a:pt x="79" y="8"/>
                </a:moveTo>
                <a:cubicBezTo>
                  <a:pt x="78" y="3"/>
                  <a:pt x="83" y="0"/>
                  <a:pt x="88" y="0"/>
                </a:cubicBezTo>
                <a:cubicBezTo>
                  <a:pt x="94" y="0"/>
                  <a:pt x="99" y="3"/>
                  <a:pt x="99" y="7"/>
                </a:cubicBezTo>
                <a:cubicBezTo>
                  <a:pt x="99" y="12"/>
                  <a:pt x="94" y="15"/>
                  <a:pt x="88" y="15"/>
                </a:cubicBezTo>
                <a:cubicBezTo>
                  <a:pt x="83" y="15"/>
                  <a:pt x="78" y="12"/>
                  <a:pt x="79" y="8"/>
                </a:cubicBezTo>
              </a:path>
              <a:path w="99" h="15">
                <a:moveTo>
                  <a:pt x="38" y="8"/>
                </a:moveTo>
                <a:cubicBezTo>
                  <a:pt x="39" y="3"/>
                  <a:pt x="44" y="0"/>
                  <a:pt x="49" y="0"/>
                </a:cubicBezTo>
                <a:cubicBezTo>
                  <a:pt x="55" y="0"/>
                  <a:pt x="60" y="3"/>
                  <a:pt x="60" y="7"/>
                </a:cubicBezTo>
                <a:cubicBezTo>
                  <a:pt x="60" y="12"/>
                  <a:pt x="55" y="15"/>
                  <a:pt x="49" y="15"/>
                </a:cubicBezTo>
                <a:cubicBezTo>
                  <a:pt x="44" y="15"/>
                  <a:pt x="39" y="12"/>
                  <a:pt x="38" y="8"/>
                </a:cubicBezTo>
              </a:path>
              <a:path w="99" h="15">
                <a:moveTo>
                  <a:pt x="0" y="8"/>
                </a:moveTo>
                <a:cubicBezTo>
                  <a:pt x="0" y="3"/>
                  <a:pt x="5" y="0"/>
                  <a:pt x="11" y="0"/>
                </a:cubicBezTo>
                <a:cubicBezTo>
                  <a:pt x="17" y="0"/>
                  <a:pt x="21" y="3"/>
                  <a:pt x="21" y="7"/>
                </a:cubicBezTo>
                <a:cubicBezTo>
                  <a:pt x="21" y="12"/>
                  <a:pt x="17" y="15"/>
                  <a:pt x="11" y="15"/>
                </a:cubicBezTo>
                <a:cubicBezTo>
                  <a:pt x="5" y="15"/>
                  <a:pt x="0" y="12"/>
                  <a:pt x="0" y="8"/>
                </a:cubicBezTo>
              </a:path>
            </a:pathLst>
          </a:custGeom>
          <a:solidFill>
            <a:srgbClr val="4A7CC6">
              <a:alpha val="100000"/>
            </a:srgbClr>
          </a:solidFill>
          <a:ln w="0" cap="flat">
            <a:noFill/>
            <a:prstDash val="solid"/>
            <a:miter lim="0"/>
          </a:ln>
        </p:spPr>
        <p:txBody>
          <a:bodyPr rtlCol="0"/>
          <a:lstStyle/>
          <a:p>
            <a:pPr algn="ctr"/>
            <a:endParaRPr lang="zh-CN" altLang="en-US"/>
          </a:p>
        </p:txBody>
      </p:sp>
      <p:sp>
        <p:nvSpPr>
          <p:cNvPr id="1252" name="path 1252"/>
          <p:cNvSpPr/>
          <p:nvPr/>
        </p:nvSpPr>
        <p:spPr>
          <a:xfrm>
            <a:off x="6664794" y="3577310"/>
            <a:ext cx="37363" cy="10007"/>
          </a:xfrm>
          <a:custGeom>
            <a:avLst/>
            <a:gdLst/>
            <a:ahLst/>
            <a:cxnLst/>
            <a:rect l="0" t="0" r="0" b="0"/>
            <a:pathLst>
              <a:path w="58" h="15">
                <a:moveTo>
                  <a:pt x="38" y="8"/>
                </a:moveTo>
                <a:cubicBezTo>
                  <a:pt x="37" y="3"/>
                  <a:pt x="42" y="0"/>
                  <a:pt x="48" y="0"/>
                </a:cubicBezTo>
                <a:cubicBezTo>
                  <a:pt x="54" y="0"/>
                  <a:pt x="58" y="3"/>
                  <a:pt x="58" y="7"/>
                </a:cubicBezTo>
                <a:cubicBezTo>
                  <a:pt x="58" y="12"/>
                  <a:pt x="54" y="15"/>
                  <a:pt x="48" y="15"/>
                </a:cubicBezTo>
                <a:cubicBezTo>
                  <a:pt x="42" y="15"/>
                  <a:pt x="37" y="12"/>
                  <a:pt x="38" y="8"/>
                </a:cubicBezTo>
              </a:path>
              <a:path w="58" h="15">
                <a:moveTo>
                  <a:pt x="0" y="8"/>
                </a:moveTo>
                <a:cubicBezTo>
                  <a:pt x="0" y="3"/>
                  <a:pt x="4" y="0"/>
                  <a:pt x="9" y="0"/>
                </a:cubicBezTo>
                <a:cubicBezTo>
                  <a:pt x="15" y="0"/>
                  <a:pt x="19" y="3"/>
                  <a:pt x="19" y="7"/>
                </a:cubicBezTo>
                <a:cubicBezTo>
                  <a:pt x="19" y="12"/>
                  <a:pt x="15" y="15"/>
                  <a:pt x="9" y="15"/>
                </a:cubicBezTo>
                <a:cubicBezTo>
                  <a:pt x="4" y="15"/>
                  <a:pt x="0" y="12"/>
                  <a:pt x="0" y="8"/>
                </a:cubicBezTo>
              </a:path>
            </a:pathLst>
          </a:custGeom>
          <a:solidFill>
            <a:srgbClr val="4A7CC6">
              <a:alpha val="100000"/>
            </a:srgbClr>
          </a:solidFill>
          <a:ln w="0" cap="flat">
            <a:noFill/>
            <a:prstDash val="solid"/>
            <a:miter lim="0"/>
          </a:ln>
        </p:spPr>
        <p:txBody>
          <a:bodyPr rtlCol="0"/>
          <a:lstStyle/>
          <a:p>
            <a:pPr algn="ctr"/>
            <a:endParaRPr lang="zh-CN" altLang="en-US"/>
          </a:p>
        </p:txBody>
      </p:sp>
      <p:sp>
        <p:nvSpPr>
          <p:cNvPr id="1254" name="path 1254"/>
          <p:cNvSpPr/>
          <p:nvPr/>
        </p:nvSpPr>
        <p:spPr>
          <a:xfrm>
            <a:off x="6600456" y="3557765"/>
            <a:ext cx="14884" cy="10007"/>
          </a:xfrm>
          <a:custGeom>
            <a:avLst/>
            <a:gdLst/>
            <a:ahLst/>
            <a:cxnLst/>
            <a:rect l="0" t="0" r="0" b="0"/>
            <a:pathLst>
              <a:path w="23" h="15">
                <a:moveTo>
                  <a:pt x="5" y="2"/>
                </a:moveTo>
                <a:cubicBezTo>
                  <a:pt x="8" y="0"/>
                  <a:pt x="14" y="0"/>
                  <a:pt x="17" y="2"/>
                </a:cubicBezTo>
                <a:cubicBezTo>
                  <a:pt x="23" y="4"/>
                  <a:pt x="23" y="8"/>
                  <a:pt x="17" y="13"/>
                </a:cubicBezTo>
                <a:cubicBezTo>
                  <a:pt x="14" y="15"/>
                  <a:pt x="8" y="15"/>
                  <a:pt x="5" y="13"/>
                </a:cubicBezTo>
                <a:cubicBezTo>
                  <a:pt x="0" y="8"/>
                  <a:pt x="0" y="4"/>
                  <a:pt x="5" y="2"/>
                </a:cubicBezTo>
              </a:path>
            </a:pathLst>
          </a:custGeom>
          <a:solidFill>
            <a:srgbClr val="4A7CC6">
              <a:alpha val="100000"/>
            </a:srgbClr>
          </a:solidFill>
          <a:ln w="0" cap="flat">
            <a:noFill/>
            <a:prstDash val="solid"/>
            <a:miter lim="0"/>
          </a:ln>
        </p:spPr>
        <p:txBody>
          <a:bodyPr rtlCol="0"/>
          <a:lstStyle/>
          <a:p>
            <a:pPr algn="ctr"/>
            <a:endParaRPr lang="zh-CN" altLang="en-US"/>
          </a:p>
        </p:txBody>
      </p:sp>
      <p:sp>
        <p:nvSpPr>
          <p:cNvPr id="1256" name="path 1256"/>
          <p:cNvSpPr/>
          <p:nvPr/>
        </p:nvSpPr>
        <p:spPr>
          <a:xfrm>
            <a:off x="6575297" y="3328555"/>
            <a:ext cx="12890" cy="28625"/>
          </a:xfrm>
          <a:custGeom>
            <a:avLst/>
            <a:gdLst/>
            <a:ahLst/>
            <a:cxnLst/>
            <a:rect l="0" t="0" r="0" b="0"/>
            <a:pathLst>
              <a:path w="20" h="45">
                <a:moveTo>
                  <a:pt x="0" y="38"/>
                </a:moveTo>
                <a:cubicBezTo>
                  <a:pt x="0" y="33"/>
                  <a:pt x="4" y="30"/>
                  <a:pt x="10" y="30"/>
                </a:cubicBezTo>
                <a:cubicBezTo>
                  <a:pt x="15" y="30"/>
                  <a:pt x="20" y="33"/>
                  <a:pt x="20" y="37"/>
                </a:cubicBezTo>
                <a:cubicBezTo>
                  <a:pt x="20" y="41"/>
                  <a:pt x="15" y="45"/>
                  <a:pt x="10" y="45"/>
                </a:cubicBezTo>
                <a:cubicBezTo>
                  <a:pt x="4" y="45"/>
                  <a:pt x="0" y="41"/>
                  <a:pt x="0" y="38"/>
                </a:cubicBezTo>
              </a:path>
              <a:path w="20" h="45">
                <a:moveTo>
                  <a:pt x="0" y="6"/>
                </a:moveTo>
                <a:cubicBezTo>
                  <a:pt x="0" y="3"/>
                  <a:pt x="4" y="0"/>
                  <a:pt x="10" y="0"/>
                </a:cubicBezTo>
                <a:cubicBezTo>
                  <a:pt x="15" y="0"/>
                  <a:pt x="20" y="3"/>
                  <a:pt x="20" y="7"/>
                </a:cubicBezTo>
                <a:cubicBezTo>
                  <a:pt x="20" y="11"/>
                  <a:pt x="15" y="14"/>
                  <a:pt x="10" y="14"/>
                </a:cubicBezTo>
                <a:cubicBezTo>
                  <a:pt x="4" y="14"/>
                  <a:pt x="0" y="11"/>
                  <a:pt x="0" y="6"/>
                </a:cubicBezTo>
              </a:path>
            </a:pathLst>
          </a:custGeom>
          <a:solidFill>
            <a:srgbClr val="4A7CC6">
              <a:alpha val="100000"/>
            </a:srgbClr>
          </a:solidFill>
          <a:ln w="0" cap="flat">
            <a:noFill/>
            <a:prstDash val="solid"/>
            <a:miter lim="0"/>
          </a:ln>
        </p:spPr>
        <p:txBody>
          <a:bodyPr rtlCol="0"/>
          <a:lstStyle/>
          <a:p>
            <a:pPr algn="ctr"/>
            <a:endParaRPr lang="zh-CN" altLang="en-US"/>
          </a:p>
        </p:txBody>
      </p:sp>
      <p:sp>
        <p:nvSpPr>
          <p:cNvPr id="1258" name="path 1258"/>
          <p:cNvSpPr/>
          <p:nvPr/>
        </p:nvSpPr>
        <p:spPr>
          <a:xfrm>
            <a:off x="6575297" y="3170326"/>
            <a:ext cx="12890" cy="69341"/>
          </a:xfrm>
          <a:custGeom>
            <a:avLst/>
            <a:gdLst/>
            <a:ahLst/>
            <a:cxnLst/>
            <a:rect l="0" t="0" r="0" b="0"/>
            <a:pathLst>
              <a:path w="20" h="109">
                <a:moveTo>
                  <a:pt x="0" y="100"/>
                </a:moveTo>
                <a:cubicBezTo>
                  <a:pt x="0" y="96"/>
                  <a:pt x="4" y="92"/>
                  <a:pt x="10" y="92"/>
                </a:cubicBezTo>
                <a:cubicBezTo>
                  <a:pt x="15" y="92"/>
                  <a:pt x="20" y="96"/>
                  <a:pt x="20" y="100"/>
                </a:cubicBezTo>
                <a:cubicBezTo>
                  <a:pt x="20" y="105"/>
                  <a:pt x="15" y="109"/>
                  <a:pt x="10" y="109"/>
                </a:cubicBezTo>
                <a:cubicBezTo>
                  <a:pt x="4" y="109"/>
                  <a:pt x="0" y="105"/>
                  <a:pt x="0" y="100"/>
                </a:cubicBezTo>
              </a:path>
              <a:path w="20" h="109">
                <a:moveTo>
                  <a:pt x="0" y="68"/>
                </a:moveTo>
                <a:cubicBezTo>
                  <a:pt x="0" y="65"/>
                  <a:pt x="4" y="61"/>
                  <a:pt x="10" y="61"/>
                </a:cubicBezTo>
                <a:cubicBezTo>
                  <a:pt x="15" y="61"/>
                  <a:pt x="20" y="65"/>
                  <a:pt x="20" y="69"/>
                </a:cubicBezTo>
                <a:cubicBezTo>
                  <a:pt x="20" y="74"/>
                  <a:pt x="15" y="78"/>
                  <a:pt x="10" y="78"/>
                </a:cubicBezTo>
                <a:cubicBezTo>
                  <a:pt x="4" y="78"/>
                  <a:pt x="0" y="74"/>
                  <a:pt x="0" y="68"/>
                </a:cubicBezTo>
              </a:path>
              <a:path w="20" h="109">
                <a:moveTo>
                  <a:pt x="0" y="40"/>
                </a:moveTo>
                <a:cubicBezTo>
                  <a:pt x="0" y="34"/>
                  <a:pt x="4" y="31"/>
                  <a:pt x="10" y="31"/>
                </a:cubicBezTo>
                <a:cubicBezTo>
                  <a:pt x="15" y="31"/>
                  <a:pt x="20" y="34"/>
                  <a:pt x="20" y="39"/>
                </a:cubicBezTo>
                <a:cubicBezTo>
                  <a:pt x="20" y="43"/>
                  <a:pt x="15" y="46"/>
                  <a:pt x="10" y="46"/>
                </a:cubicBezTo>
                <a:cubicBezTo>
                  <a:pt x="4" y="46"/>
                  <a:pt x="0" y="43"/>
                  <a:pt x="0" y="40"/>
                </a:cubicBezTo>
              </a:path>
              <a:path w="20" h="109">
                <a:moveTo>
                  <a:pt x="0" y="8"/>
                </a:moveTo>
                <a:cubicBezTo>
                  <a:pt x="0" y="3"/>
                  <a:pt x="4" y="0"/>
                  <a:pt x="10" y="0"/>
                </a:cubicBezTo>
                <a:cubicBezTo>
                  <a:pt x="15" y="0"/>
                  <a:pt x="20" y="3"/>
                  <a:pt x="20" y="8"/>
                </a:cubicBezTo>
                <a:cubicBezTo>
                  <a:pt x="20" y="13"/>
                  <a:pt x="15" y="16"/>
                  <a:pt x="10" y="16"/>
                </a:cubicBezTo>
                <a:cubicBezTo>
                  <a:pt x="4" y="16"/>
                  <a:pt x="0" y="13"/>
                  <a:pt x="0" y="8"/>
                </a:cubicBezTo>
              </a:path>
            </a:pathLst>
          </a:custGeom>
          <a:solidFill>
            <a:srgbClr val="4A7CC6">
              <a:alpha val="100000"/>
            </a:srgbClr>
          </a:solidFill>
          <a:ln w="0" cap="flat">
            <a:noFill/>
            <a:prstDash val="solid"/>
            <a:miter lim="0"/>
          </a:ln>
        </p:spPr>
        <p:txBody>
          <a:bodyPr rtlCol="0"/>
          <a:lstStyle/>
          <a:p>
            <a:pPr algn="ctr"/>
            <a:endParaRPr lang="zh-CN" altLang="en-US"/>
          </a:p>
        </p:txBody>
      </p:sp>
      <p:sp>
        <p:nvSpPr>
          <p:cNvPr id="1260" name="path 1260"/>
          <p:cNvSpPr/>
          <p:nvPr/>
        </p:nvSpPr>
        <p:spPr>
          <a:xfrm>
            <a:off x="6575297" y="2974390"/>
            <a:ext cx="12890" cy="88658"/>
          </a:xfrm>
          <a:custGeom>
            <a:avLst/>
            <a:gdLst/>
            <a:ahLst/>
            <a:cxnLst/>
            <a:rect l="0" t="0" r="0" b="0"/>
            <a:pathLst>
              <a:path w="20" h="139">
                <a:moveTo>
                  <a:pt x="0" y="132"/>
                </a:moveTo>
                <a:cubicBezTo>
                  <a:pt x="0" y="127"/>
                  <a:pt x="4" y="123"/>
                  <a:pt x="10" y="123"/>
                </a:cubicBezTo>
                <a:cubicBezTo>
                  <a:pt x="15" y="123"/>
                  <a:pt x="20" y="127"/>
                  <a:pt x="20" y="131"/>
                </a:cubicBezTo>
                <a:cubicBezTo>
                  <a:pt x="20" y="136"/>
                  <a:pt x="15" y="139"/>
                  <a:pt x="10" y="139"/>
                </a:cubicBezTo>
                <a:cubicBezTo>
                  <a:pt x="4" y="139"/>
                  <a:pt x="0" y="136"/>
                  <a:pt x="0" y="132"/>
                </a:cubicBezTo>
              </a:path>
              <a:path w="20" h="139">
                <a:moveTo>
                  <a:pt x="0" y="101"/>
                </a:moveTo>
                <a:cubicBezTo>
                  <a:pt x="0" y="96"/>
                  <a:pt x="4" y="92"/>
                  <a:pt x="10" y="92"/>
                </a:cubicBezTo>
                <a:cubicBezTo>
                  <a:pt x="15" y="92"/>
                  <a:pt x="20" y="96"/>
                  <a:pt x="20" y="101"/>
                </a:cubicBezTo>
                <a:cubicBezTo>
                  <a:pt x="20" y="105"/>
                  <a:pt x="15" y="109"/>
                  <a:pt x="10" y="109"/>
                </a:cubicBezTo>
                <a:cubicBezTo>
                  <a:pt x="4" y="109"/>
                  <a:pt x="0" y="105"/>
                  <a:pt x="0" y="101"/>
                </a:cubicBezTo>
              </a:path>
              <a:path w="20" h="139">
                <a:moveTo>
                  <a:pt x="0" y="70"/>
                </a:moveTo>
                <a:cubicBezTo>
                  <a:pt x="0" y="65"/>
                  <a:pt x="4" y="61"/>
                  <a:pt x="10" y="61"/>
                </a:cubicBezTo>
                <a:cubicBezTo>
                  <a:pt x="15" y="61"/>
                  <a:pt x="20" y="65"/>
                  <a:pt x="20" y="70"/>
                </a:cubicBezTo>
                <a:cubicBezTo>
                  <a:pt x="20" y="75"/>
                  <a:pt x="15" y="78"/>
                  <a:pt x="10" y="78"/>
                </a:cubicBezTo>
                <a:cubicBezTo>
                  <a:pt x="4" y="78"/>
                  <a:pt x="0" y="75"/>
                  <a:pt x="0" y="70"/>
                </a:cubicBezTo>
              </a:path>
              <a:path w="20" h="139">
                <a:moveTo>
                  <a:pt x="0" y="39"/>
                </a:moveTo>
                <a:cubicBezTo>
                  <a:pt x="0" y="34"/>
                  <a:pt x="4" y="30"/>
                  <a:pt x="10" y="30"/>
                </a:cubicBezTo>
                <a:cubicBezTo>
                  <a:pt x="15" y="30"/>
                  <a:pt x="20" y="34"/>
                  <a:pt x="20" y="39"/>
                </a:cubicBezTo>
                <a:cubicBezTo>
                  <a:pt x="20" y="43"/>
                  <a:pt x="15" y="47"/>
                  <a:pt x="10" y="47"/>
                </a:cubicBezTo>
                <a:cubicBezTo>
                  <a:pt x="4" y="47"/>
                  <a:pt x="0" y="43"/>
                  <a:pt x="0" y="39"/>
                </a:cubicBezTo>
              </a:path>
              <a:path w="20" h="139">
                <a:moveTo>
                  <a:pt x="0" y="7"/>
                </a:moveTo>
                <a:cubicBezTo>
                  <a:pt x="0" y="3"/>
                  <a:pt x="4" y="0"/>
                  <a:pt x="10" y="0"/>
                </a:cubicBezTo>
                <a:cubicBezTo>
                  <a:pt x="15" y="0"/>
                  <a:pt x="20" y="3"/>
                  <a:pt x="20" y="8"/>
                </a:cubicBezTo>
                <a:cubicBezTo>
                  <a:pt x="20" y="13"/>
                  <a:pt x="15" y="16"/>
                  <a:pt x="10" y="16"/>
                </a:cubicBezTo>
                <a:cubicBezTo>
                  <a:pt x="4" y="16"/>
                  <a:pt x="0" y="13"/>
                  <a:pt x="0" y="7"/>
                </a:cubicBezTo>
              </a:path>
            </a:pathLst>
          </a:custGeom>
          <a:solidFill>
            <a:srgbClr val="4A7CC6">
              <a:alpha val="100000"/>
            </a:srgbClr>
          </a:solidFill>
          <a:ln w="0" cap="flat">
            <a:noFill/>
            <a:prstDash val="solid"/>
            <a:miter lim="0"/>
          </a:ln>
        </p:spPr>
        <p:txBody>
          <a:bodyPr rtlCol="0"/>
          <a:lstStyle/>
          <a:p>
            <a:pPr algn="ctr"/>
            <a:endParaRPr lang="zh-CN" altLang="en-US"/>
          </a:p>
        </p:txBody>
      </p:sp>
      <p:sp>
        <p:nvSpPr>
          <p:cNvPr id="1262" name="path 1262"/>
          <p:cNvSpPr/>
          <p:nvPr/>
        </p:nvSpPr>
        <p:spPr>
          <a:xfrm>
            <a:off x="8823642" y="2829877"/>
            <a:ext cx="14084" cy="10706"/>
          </a:xfrm>
          <a:custGeom>
            <a:avLst/>
            <a:gdLst/>
            <a:ahLst/>
            <a:cxnLst/>
            <a:rect l="0" t="0" r="0" b="0"/>
            <a:pathLst>
              <a:path w="22" h="16">
                <a:moveTo>
                  <a:pt x="0" y="7"/>
                </a:moveTo>
                <a:cubicBezTo>
                  <a:pt x="1" y="3"/>
                  <a:pt x="5" y="0"/>
                  <a:pt x="11" y="0"/>
                </a:cubicBezTo>
                <a:cubicBezTo>
                  <a:pt x="17" y="0"/>
                  <a:pt x="22" y="3"/>
                  <a:pt x="22" y="8"/>
                </a:cubicBezTo>
                <a:cubicBezTo>
                  <a:pt x="22" y="13"/>
                  <a:pt x="17" y="16"/>
                  <a:pt x="11" y="16"/>
                </a:cubicBezTo>
                <a:cubicBezTo>
                  <a:pt x="5" y="16"/>
                  <a:pt x="1" y="13"/>
                  <a:pt x="0" y="7"/>
                </a:cubicBezTo>
              </a:path>
            </a:pathLst>
          </a:custGeom>
          <a:solidFill>
            <a:srgbClr val="4A7CC6">
              <a:alpha val="100000"/>
            </a:srgbClr>
          </a:solidFill>
          <a:ln w="0" cap="flat">
            <a:noFill/>
            <a:prstDash val="solid"/>
            <a:miter lim="0"/>
          </a:ln>
        </p:spPr>
        <p:txBody>
          <a:bodyPr rtlCol="0"/>
          <a:lstStyle/>
          <a:p>
            <a:pPr algn="ctr"/>
            <a:endParaRPr lang="zh-CN" altLang="en-US"/>
          </a:p>
        </p:txBody>
      </p:sp>
      <p:sp>
        <p:nvSpPr>
          <p:cNvPr id="1264" name="path 1264"/>
          <p:cNvSpPr/>
          <p:nvPr/>
        </p:nvSpPr>
        <p:spPr>
          <a:xfrm>
            <a:off x="8458806" y="2829877"/>
            <a:ext cx="13816" cy="10706"/>
          </a:xfrm>
          <a:custGeom>
            <a:avLst/>
            <a:gdLst/>
            <a:ahLst/>
            <a:cxnLst/>
            <a:rect l="0" t="0" r="0" b="0"/>
            <a:pathLst>
              <a:path w="21" h="16">
                <a:moveTo>
                  <a:pt x="0" y="7"/>
                </a:moveTo>
                <a:cubicBezTo>
                  <a:pt x="0" y="3"/>
                  <a:pt x="5" y="0"/>
                  <a:pt x="11" y="0"/>
                </a:cubicBezTo>
                <a:cubicBezTo>
                  <a:pt x="17" y="0"/>
                  <a:pt x="21" y="3"/>
                  <a:pt x="21" y="8"/>
                </a:cubicBezTo>
                <a:cubicBezTo>
                  <a:pt x="21" y="13"/>
                  <a:pt x="17" y="16"/>
                  <a:pt x="11" y="16"/>
                </a:cubicBezTo>
                <a:cubicBezTo>
                  <a:pt x="5" y="16"/>
                  <a:pt x="0" y="13"/>
                  <a:pt x="0" y="7"/>
                </a:cubicBezTo>
              </a:path>
            </a:pathLst>
          </a:custGeom>
          <a:solidFill>
            <a:srgbClr val="4A7CC6">
              <a:alpha val="100000"/>
            </a:srgbClr>
          </a:solidFill>
          <a:ln w="0" cap="flat">
            <a:noFill/>
            <a:prstDash val="solid"/>
            <a:miter lim="0"/>
          </a:ln>
        </p:spPr>
        <p:txBody>
          <a:bodyPr rtlCol="0"/>
          <a:lstStyle/>
          <a:p>
            <a:pPr algn="ctr"/>
            <a:endParaRPr lang="zh-CN" altLang="en-US"/>
          </a:p>
        </p:txBody>
      </p:sp>
      <p:sp>
        <p:nvSpPr>
          <p:cNvPr id="1266" name="path 1266"/>
          <p:cNvSpPr/>
          <p:nvPr/>
        </p:nvSpPr>
        <p:spPr>
          <a:xfrm>
            <a:off x="8389717" y="2829877"/>
            <a:ext cx="13982" cy="10706"/>
          </a:xfrm>
          <a:custGeom>
            <a:avLst/>
            <a:gdLst/>
            <a:ahLst/>
            <a:cxnLst/>
            <a:rect l="0" t="0" r="0" b="0"/>
            <a:pathLst>
              <a:path w="22" h="16">
                <a:moveTo>
                  <a:pt x="0" y="7"/>
                </a:moveTo>
                <a:cubicBezTo>
                  <a:pt x="0" y="3"/>
                  <a:pt x="5" y="0"/>
                  <a:pt x="11" y="0"/>
                </a:cubicBezTo>
                <a:cubicBezTo>
                  <a:pt x="17" y="0"/>
                  <a:pt x="22" y="3"/>
                  <a:pt x="22" y="8"/>
                </a:cubicBezTo>
                <a:cubicBezTo>
                  <a:pt x="22" y="13"/>
                  <a:pt x="17" y="16"/>
                  <a:pt x="11" y="16"/>
                </a:cubicBezTo>
                <a:cubicBezTo>
                  <a:pt x="5" y="16"/>
                  <a:pt x="0" y="13"/>
                  <a:pt x="0" y="7"/>
                </a:cubicBezTo>
              </a:path>
            </a:pathLst>
          </a:custGeom>
          <a:solidFill>
            <a:srgbClr val="4A7CC6">
              <a:alpha val="100000"/>
            </a:srgbClr>
          </a:solidFill>
          <a:ln w="0" cap="flat">
            <a:noFill/>
            <a:prstDash val="solid"/>
            <a:miter lim="0"/>
          </a:ln>
        </p:spPr>
        <p:txBody>
          <a:bodyPr rtlCol="0"/>
          <a:lstStyle/>
          <a:p>
            <a:pPr algn="ctr"/>
            <a:endParaRPr lang="zh-CN" altLang="en-US"/>
          </a:p>
        </p:txBody>
      </p:sp>
      <p:sp>
        <p:nvSpPr>
          <p:cNvPr id="1268" name="path 1268"/>
          <p:cNvSpPr/>
          <p:nvPr/>
        </p:nvSpPr>
        <p:spPr>
          <a:xfrm>
            <a:off x="8096559" y="2829877"/>
            <a:ext cx="14122" cy="10706"/>
          </a:xfrm>
          <a:custGeom>
            <a:avLst/>
            <a:gdLst/>
            <a:ahLst/>
            <a:cxnLst/>
            <a:rect l="0" t="0" r="0" b="0"/>
            <a:pathLst>
              <a:path w="22" h="16">
                <a:moveTo>
                  <a:pt x="0" y="7"/>
                </a:moveTo>
                <a:cubicBezTo>
                  <a:pt x="1" y="3"/>
                  <a:pt x="5" y="0"/>
                  <a:pt x="11" y="0"/>
                </a:cubicBezTo>
                <a:cubicBezTo>
                  <a:pt x="17" y="0"/>
                  <a:pt x="22" y="3"/>
                  <a:pt x="22" y="8"/>
                </a:cubicBezTo>
                <a:cubicBezTo>
                  <a:pt x="22" y="13"/>
                  <a:pt x="17" y="16"/>
                  <a:pt x="11" y="16"/>
                </a:cubicBezTo>
                <a:cubicBezTo>
                  <a:pt x="5" y="16"/>
                  <a:pt x="1" y="13"/>
                  <a:pt x="0" y="7"/>
                </a:cubicBezTo>
              </a:path>
            </a:pathLst>
          </a:custGeom>
          <a:solidFill>
            <a:srgbClr val="4A7CC6">
              <a:alpha val="100000"/>
            </a:srgbClr>
          </a:solidFill>
          <a:ln w="0" cap="flat">
            <a:noFill/>
            <a:prstDash val="solid"/>
            <a:miter lim="0"/>
          </a:ln>
        </p:spPr>
        <p:txBody>
          <a:bodyPr rtlCol="0"/>
          <a:lstStyle/>
          <a:p>
            <a:pPr algn="ctr"/>
            <a:endParaRPr lang="zh-CN" altLang="en-US"/>
          </a:p>
        </p:txBody>
      </p:sp>
      <p:sp>
        <p:nvSpPr>
          <p:cNvPr id="1270" name="path 1270"/>
          <p:cNvSpPr/>
          <p:nvPr/>
        </p:nvSpPr>
        <p:spPr>
          <a:xfrm>
            <a:off x="7725971" y="2829877"/>
            <a:ext cx="14147" cy="10706"/>
          </a:xfrm>
          <a:custGeom>
            <a:avLst/>
            <a:gdLst/>
            <a:ahLst/>
            <a:cxnLst/>
            <a:rect l="0" t="0" r="0" b="0"/>
            <a:pathLst>
              <a:path w="22" h="16">
                <a:moveTo>
                  <a:pt x="0" y="7"/>
                </a:moveTo>
                <a:cubicBezTo>
                  <a:pt x="1" y="3"/>
                  <a:pt x="5" y="0"/>
                  <a:pt x="11" y="0"/>
                </a:cubicBezTo>
                <a:cubicBezTo>
                  <a:pt x="17" y="0"/>
                  <a:pt x="22" y="3"/>
                  <a:pt x="22" y="8"/>
                </a:cubicBezTo>
                <a:cubicBezTo>
                  <a:pt x="22" y="13"/>
                  <a:pt x="17" y="16"/>
                  <a:pt x="11" y="16"/>
                </a:cubicBezTo>
                <a:cubicBezTo>
                  <a:pt x="5" y="16"/>
                  <a:pt x="1" y="13"/>
                  <a:pt x="0" y="7"/>
                </a:cubicBezTo>
              </a:path>
            </a:pathLst>
          </a:custGeom>
          <a:solidFill>
            <a:srgbClr val="4A7CC6">
              <a:alpha val="100000"/>
            </a:srgbClr>
          </a:solidFill>
          <a:ln w="0" cap="flat">
            <a:noFill/>
            <a:prstDash val="solid"/>
            <a:miter lim="0"/>
          </a:ln>
        </p:spPr>
        <p:txBody>
          <a:bodyPr rtlCol="0"/>
          <a:lstStyle/>
          <a:p>
            <a:pPr algn="ctr"/>
            <a:endParaRPr lang="zh-CN" altLang="en-US"/>
          </a:p>
        </p:txBody>
      </p:sp>
      <p:sp>
        <p:nvSpPr>
          <p:cNvPr id="1272" name="path 1272"/>
          <p:cNvSpPr/>
          <p:nvPr/>
        </p:nvSpPr>
        <p:spPr>
          <a:xfrm>
            <a:off x="7098024" y="2829877"/>
            <a:ext cx="14071" cy="10706"/>
          </a:xfrm>
          <a:custGeom>
            <a:avLst/>
            <a:gdLst/>
            <a:ahLst/>
            <a:cxnLst/>
            <a:rect l="0" t="0" r="0" b="0"/>
            <a:pathLst>
              <a:path w="22" h="16">
                <a:moveTo>
                  <a:pt x="0" y="7"/>
                </a:moveTo>
                <a:cubicBezTo>
                  <a:pt x="1" y="3"/>
                  <a:pt x="5" y="0"/>
                  <a:pt x="11" y="0"/>
                </a:cubicBezTo>
                <a:cubicBezTo>
                  <a:pt x="17" y="0"/>
                  <a:pt x="22" y="3"/>
                  <a:pt x="22" y="8"/>
                </a:cubicBezTo>
                <a:cubicBezTo>
                  <a:pt x="22" y="13"/>
                  <a:pt x="17" y="16"/>
                  <a:pt x="11" y="16"/>
                </a:cubicBezTo>
                <a:cubicBezTo>
                  <a:pt x="5" y="16"/>
                  <a:pt x="1" y="13"/>
                  <a:pt x="0" y="7"/>
                </a:cubicBezTo>
              </a:path>
            </a:pathLst>
          </a:custGeom>
          <a:solidFill>
            <a:srgbClr val="4A7CC6">
              <a:alpha val="100000"/>
            </a:srgbClr>
          </a:solidFill>
          <a:ln w="0" cap="flat">
            <a:noFill/>
            <a:prstDash val="solid"/>
            <a:miter lim="0"/>
          </a:ln>
        </p:spPr>
        <p:txBody>
          <a:bodyPr rtlCol="0"/>
          <a:lstStyle/>
          <a:p>
            <a:pPr algn="ctr"/>
            <a:endParaRPr lang="zh-CN" altLang="en-US"/>
          </a:p>
        </p:txBody>
      </p:sp>
      <p:sp>
        <p:nvSpPr>
          <p:cNvPr id="1274" name="path 1274"/>
          <p:cNvSpPr/>
          <p:nvPr/>
        </p:nvSpPr>
        <p:spPr>
          <a:xfrm>
            <a:off x="7028935" y="2829877"/>
            <a:ext cx="13944" cy="10706"/>
          </a:xfrm>
          <a:custGeom>
            <a:avLst/>
            <a:gdLst/>
            <a:ahLst/>
            <a:cxnLst/>
            <a:rect l="0" t="0" r="0" b="0"/>
            <a:pathLst>
              <a:path w="21" h="16">
                <a:moveTo>
                  <a:pt x="0" y="7"/>
                </a:moveTo>
                <a:cubicBezTo>
                  <a:pt x="0" y="3"/>
                  <a:pt x="5" y="0"/>
                  <a:pt x="11" y="0"/>
                </a:cubicBezTo>
                <a:cubicBezTo>
                  <a:pt x="17" y="0"/>
                  <a:pt x="21" y="3"/>
                  <a:pt x="21" y="8"/>
                </a:cubicBezTo>
                <a:cubicBezTo>
                  <a:pt x="21" y="13"/>
                  <a:pt x="17" y="16"/>
                  <a:pt x="11" y="16"/>
                </a:cubicBezTo>
                <a:cubicBezTo>
                  <a:pt x="5" y="16"/>
                  <a:pt x="0" y="13"/>
                  <a:pt x="0" y="7"/>
                </a:cubicBezTo>
              </a:path>
            </a:pathLst>
          </a:custGeom>
          <a:solidFill>
            <a:srgbClr val="4A7CC6">
              <a:alpha val="100000"/>
            </a:srgbClr>
          </a:solidFill>
          <a:ln w="0" cap="flat">
            <a:noFill/>
            <a:prstDash val="solid"/>
            <a:miter lim="0"/>
          </a:ln>
        </p:spPr>
        <p:txBody>
          <a:bodyPr rtlCol="0"/>
          <a:lstStyle/>
          <a:p>
            <a:pPr algn="ctr"/>
            <a:endParaRPr lang="zh-CN" altLang="en-US"/>
          </a:p>
        </p:txBody>
      </p:sp>
      <p:sp>
        <p:nvSpPr>
          <p:cNvPr id="1276" name="textbox 1276"/>
          <p:cNvSpPr/>
          <p:nvPr/>
        </p:nvSpPr>
        <p:spPr>
          <a:xfrm>
            <a:off x="278752" y="2798165"/>
            <a:ext cx="2022475" cy="926464"/>
          </a:xfrm>
          <a:prstGeom prst="rect">
            <a:avLst/>
          </a:prstGeom>
          <a:noFill/>
          <a:ln w="0" cap="flat">
            <a:noFill/>
            <a:prstDash val="solid"/>
            <a:miter lim="0"/>
          </a:ln>
        </p:spPr>
        <p:txBody>
          <a:bodyPr vert="horz" wrap="square" lIns="0" tIns="0" rIns="0" bIns="0"/>
          <a:lstStyle/>
          <a:p>
            <a:pPr algn="l" rtl="0" eaLnBrk="0">
              <a:lnSpc>
                <a:spcPct val="54000"/>
              </a:lnSpc>
            </a:pPr>
            <a:endParaRPr sz="100" dirty="0">
              <a:latin typeface="微软雅黑" panose="020B0703020204020201" charset="-122"/>
              <a:ea typeface="微软雅黑" panose="020B0703020204020201" charset="-122"/>
              <a:cs typeface="Arial" panose="020B0704020202090204"/>
            </a:endParaRPr>
          </a:p>
          <a:p>
            <a:pPr marL="12700" indent="53975" algn="l" rtl="0" eaLnBrk="0">
              <a:lnSpc>
                <a:spcPct val="110000"/>
              </a:lnSpc>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《危险化学品重大危险源企业安全</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专项 </a:t>
            </a:r>
            <a:r>
              <a:rPr sz="9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检查督导工作指南》和《危险化学品重</a:t>
            </a:r>
            <a:r>
              <a:rPr sz="9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大危险源企业安全专项检查细则</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》,推动 </a:t>
            </a:r>
            <a:r>
              <a:rPr sz="9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重大危险源安全生产</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主体责任</a:t>
            </a:r>
            <a:r>
              <a:rPr sz="9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，精准防</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范和化解危险化学品</a:t>
            </a:r>
            <a:r>
              <a:rPr sz="900" b="1" kern="0" spc="20" dirty="0">
                <a:solidFill>
                  <a:srgbClr val="C00000">
                    <a:alpha val="100000"/>
                  </a:srgbClr>
                </a:solidFill>
                <a:latin typeface="微软雅黑" panose="020B0703020204020201" charset="-122"/>
                <a:ea typeface="微软雅黑" panose="020B0703020204020201" charset="-122"/>
                <a:cs typeface="微软雅黑" panose="020B0703020204020201" charset="-122"/>
              </a:rPr>
              <a:t>重大危险源领域重</a:t>
            </a:r>
            <a:r>
              <a:rPr sz="900" b="1" kern="0" spc="60" dirty="0">
                <a:solidFill>
                  <a:srgbClr val="C00000">
                    <a:alpha val="100000"/>
                  </a:srgbClr>
                </a:solidFill>
                <a:latin typeface="微软雅黑" panose="020B0703020204020201" charset="-122"/>
                <a:ea typeface="微软雅黑" panose="020B0703020204020201" charset="-122"/>
                <a:cs typeface="微软雅黑" panose="020B0703020204020201" charset="-122"/>
              </a:rPr>
              <a:t> </a:t>
            </a:r>
            <a:r>
              <a:rPr sz="900" b="1" kern="0" spc="-10" dirty="0">
                <a:solidFill>
                  <a:srgbClr val="C00000">
                    <a:alpha val="100000"/>
                  </a:srgbClr>
                </a:solidFill>
                <a:latin typeface="微软雅黑" panose="020B0703020204020201" charset="-122"/>
                <a:ea typeface="微软雅黑" panose="020B0703020204020201" charset="-122"/>
                <a:cs typeface="微软雅黑" panose="020B0703020204020201" charset="-122"/>
              </a:rPr>
              <a:t>大安全风险</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900" dirty="0">
              <a:latin typeface="微软雅黑" panose="020B0703020204020201" charset="-122"/>
              <a:ea typeface="微软雅黑" panose="020B0703020204020201" charset="-122"/>
              <a:cs typeface="微软雅黑" panose="020B0703020204020201" charset="-122"/>
            </a:endParaRPr>
          </a:p>
        </p:txBody>
      </p:sp>
      <p:pic>
        <p:nvPicPr>
          <p:cNvPr id="1278" name="picture 1278"/>
          <p:cNvPicPr>
            <a:picLocks noChangeAspect="1"/>
          </p:cNvPicPr>
          <p:nvPr/>
        </p:nvPicPr>
        <p:blipFill>
          <a:blip r:embed="rId4"/>
          <a:stretch>
            <a:fillRect/>
          </a:stretch>
        </p:blipFill>
        <p:spPr>
          <a:xfrm rot="21600000">
            <a:off x="6949651" y="3645512"/>
            <a:ext cx="828886" cy="1002709"/>
          </a:xfrm>
          <a:prstGeom prst="rect">
            <a:avLst/>
          </a:prstGeom>
        </p:spPr>
      </p:pic>
      <p:pic>
        <p:nvPicPr>
          <p:cNvPr id="1280" name="picture 1280"/>
          <p:cNvPicPr>
            <a:picLocks noChangeAspect="1"/>
          </p:cNvPicPr>
          <p:nvPr/>
        </p:nvPicPr>
        <p:blipFill>
          <a:blip r:embed="rId5"/>
          <a:stretch>
            <a:fillRect/>
          </a:stretch>
        </p:blipFill>
        <p:spPr>
          <a:xfrm rot="21600000">
            <a:off x="7880857" y="3686048"/>
            <a:ext cx="747776" cy="924559"/>
          </a:xfrm>
          <a:prstGeom prst="rect">
            <a:avLst/>
          </a:prstGeom>
        </p:spPr>
      </p:pic>
      <p:pic>
        <p:nvPicPr>
          <p:cNvPr id="1282" name="picture 1282"/>
          <p:cNvPicPr>
            <a:picLocks noChangeAspect="1"/>
          </p:cNvPicPr>
          <p:nvPr/>
        </p:nvPicPr>
        <p:blipFill>
          <a:blip r:embed="rId6"/>
          <a:stretch>
            <a:fillRect/>
          </a:stretch>
        </p:blipFill>
        <p:spPr>
          <a:xfrm rot="21600000">
            <a:off x="187642" y="2942907"/>
            <a:ext cx="599440" cy="833754"/>
          </a:xfrm>
          <a:prstGeom prst="rect">
            <a:avLst/>
          </a:prstGeom>
        </p:spPr>
      </p:pic>
      <p:sp>
        <p:nvSpPr>
          <p:cNvPr id="1284" name="path 1284"/>
          <p:cNvSpPr/>
          <p:nvPr/>
        </p:nvSpPr>
        <p:spPr>
          <a:xfrm>
            <a:off x="8868549" y="2831515"/>
            <a:ext cx="91376" cy="754634"/>
          </a:xfrm>
          <a:custGeom>
            <a:avLst/>
            <a:gdLst/>
            <a:ahLst/>
            <a:cxnLst/>
            <a:rect l="0" t="0" r="0" b="0"/>
            <a:pathLst>
              <a:path w="143" h="1188">
                <a:moveTo>
                  <a:pt x="39" y="9"/>
                </a:moveTo>
                <a:cubicBezTo>
                  <a:pt x="36" y="13"/>
                  <a:pt x="33" y="15"/>
                  <a:pt x="27" y="15"/>
                </a:cubicBezTo>
                <a:cubicBezTo>
                  <a:pt x="20" y="13"/>
                  <a:pt x="17" y="11"/>
                  <a:pt x="17" y="6"/>
                </a:cubicBezTo>
                <a:cubicBezTo>
                  <a:pt x="20" y="2"/>
                  <a:pt x="24" y="0"/>
                  <a:pt x="30" y="0"/>
                </a:cubicBezTo>
                <a:cubicBezTo>
                  <a:pt x="36" y="2"/>
                  <a:pt x="42" y="6"/>
                  <a:pt x="39" y="9"/>
                </a:cubicBezTo>
              </a:path>
              <a:path w="143" h="1188">
                <a:moveTo>
                  <a:pt x="74" y="23"/>
                </a:moveTo>
                <a:cubicBezTo>
                  <a:pt x="71" y="28"/>
                  <a:pt x="65" y="28"/>
                  <a:pt x="59" y="25"/>
                </a:cubicBezTo>
                <a:cubicBezTo>
                  <a:pt x="56" y="23"/>
                  <a:pt x="53" y="18"/>
                  <a:pt x="56" y="16"/>
                </a:cubicBezTo>
                <a:cubicBezTo>
                  <a:pt x="59" y="11"/>
                  <a:pt x="65" y="8"/>
                  <a:pt x="68" y="11"/>
                </a:cubicBezTo>
                <a:cubicBezTo>
                  <a:pt x="74" y="13"/>
                  <a:pt x="77" y="18"/>
                  <a:pt x="74" y="23"/>
                </a:cubicBezTo>
              </a:path>
              <a:path w="143" h="1188">
                <a:moveTo>
                  <a:pt x="101" y="44"/>
                </a:moveTo>
                <a:cubicBezTo>
                  <a:pt x="98" y="46"/>
                  <a:pt x="92" y="46"/>
                  <a:pt x="89" y="44"/>
                </a:cubicBezTo>
                <a:cubicBezTo>
                  <a:pt x="83" y="39"/>
                  <a:pt x="83" y="35"/>
                  <a:pt x="89" y="32"/>
                </a:cubicBezTo>
                <a:cubicBezTo>
                  <a:pt x="92" y="28"/>
                  <a:pt x="98" y="28"/>
                  <a:pt x="104" y="32"/>
                </a:cubicBezTo>
                <a:cubicBezTo>
                  <a:pt x="107" y="35"/>
                  <a:pt x="107" y="39"/>
                  <a:pt x="101" y="44"/>
                </a:cubicBezTo>
              </a:path>
              <a:path w="143" h="1188">
                <a:moveTo>
                  <a:pt x="121" y="70"/>
                </a:moveTo>
                <a:cubicBezTo>
                  <a:pt x="115" y="70"/>
                  <a:pt x="109" y="70"/>
                  <a:pt x="109" y="65"/>
                </a:cubicBezTo>
                <a:cubicBezTo>
                  <a:pt x="106" y="63"/>
                  <a:pt x="106" y="58"/>
                  <a:pt x="112" y="56"/>
                </a:cubicBezTo>
                <a:cubicBezTo>
                  <a:pt x="118" y="53"/>
                  <a:pt x="124" y="53"/>
                  <a:pt x="127" y="58"/>
                </a:cubicBezTo>
                <a:cubicBezTo>
                  <a:pt x="131" y="63"/>
                  <a:pt x="127" y="68"/>
                  <a:pt x="121" y="70"/>
                </a:cubicBezTo>
              </a:path>
              <a:path w="143" h="1188">
                <a:moveTo>
                  <a:pt x="134" y="99"/>
                </a:moveTo>
                <a:cubicBezTo>
                  <a:pt x="128" y="99"/>
                  <a:pt x="122" y="96"/>
                  <a:pt x="122" y="94"/>
                </a:cubicBezTo>
                <a:cubicBezTo>
                  <a:pt x="119" y="89"/>
                  <a:pt x="122" y="84"/>
                  <a:pt x="128" y="84"/>
                </a:cubicBezTo>
                <a:cubicBezTo>
                  <a:pt x="134" y="82"/>
                  <a:pt x="140" y="84"/>
                  <a:pt x="140" y="89"/>
                </a:cubicBezTo>
                <a:cubicBezTo>
                  <a:pt x="143" y="94"/>
                  <a:pt x="137" y="99"/>
                  <a:pt x="134" y="99"/>
                </a:cubicBezTo>
              </a:path>
              <a:path w="143" h="1188">
                <a:moveTo>
                  <a:pt x="125" y="122"/>
                </a:moveTo>
                <a:cubicBezTo>
                  <a:pt x="124" y="117"/>
                  <a:pt x="128" y="113"/>
                  <a:pt x="134" y="113"/>
                </a:cubicBezTo>
                <a:cubicBezTo>
                  <a:pt x="139" y="113"/>
                  <a:pt x="143" y="117"/>
                  <a:pt x="143" y="121"/>
                </a:cubicBezTo>
                <a:cubicBezTo>
                  <a:pt x="143" y="126"/>
                  <a:pt x="139" y="130"/>
                  <a:pt x="134" y="130"/>
                </a:cubicBezTo>
                <a:cubicBezTo>
                  <a:pt x="128" y="130"/>
                  <a:pt x="124" y="126"/>
                  <a:pt x="125" y="122"/>
                </a:cubicBezTo>
              </a:path>
              <a:path w="143" h="1188">
                <a:moveTo>
                  <a:pt x="125" y="153"/>
                </a:moveTo>
                <a:cubicBezTo>
                  <a:pt x="124" y="148"/>
                  <a:pt x="128" y="144"/>
                  <a:pt x="134" y="144"/>
                </a:cubicBezTo>
                <a:cubicBezTo>
                  <a:pt x="139" y="144"/>
                  <a:pt x="143" y="148"/>
                  <a:pt x="143" y="152"/>
                </a:cubicBezTo>
                <a:cubicBezTo>
                  <a:pt x="143" y="157"/>
                  <a:pt x="139" y="161"/>
                  <a:pt x="134" y="161"/>
                </a:cubicBezTo>
                <a:cubicBezTo>
                  <a:pt x="128" y="161"/>
                  <a:pt x="124" y="157"/>
                  <a:pt x="125" y="153"/>
                </a:cubicBezTo>
              </a:path>
              <a:path w="143" h="1188">
                <a:moveTo>
                  <a:pt x="125" y="182"/>
                </a:moveTo>
                <a:cubicBezTo>
                  <a:pt x="124" y="178"/>
                  <a:pt x="128" y="175"/>
                  <a:pt x="134" y="175"/>
                </a:cubicBezTo>
                <a:cubicBezTo>
                  <a:pt x="139" y="175"/>
                  <a:pt x="143" y="178"/>
                  <a:pt x="143" y="183"/>
                </a:cubicBezTo>
                <a:cubicBezTo>
                  <a:pt x="143" y="188"/>
                  <a:pt x="139" y="192"/>
                  <a:pt x="134" y="192"/>
                </a:cubicBezTo>
                <a:cubicBezTo>
                  <a:pt x="128" y="192"/>
                  <a:pt x="124" y="188"/>
                  <a:pt x="125" y="182"/>
                </a:cubicBezTo>
              </a:path>
              <a:path w="143" h="1188">
                <a:moveTo>
                  <a:pt x="125" y="213"/>
                </a:moveTo>
                <a:cubicBezTo>
                  <a:pt x="124" y="210"/>
                  <a:pt x="128" y="206"/>
                  <a:pt x="134" y="206"/>
                </a:cubicBezTo>
                <a:cubicBezTo>
                  <a:pt x="139" y="206"/>
                  <a:pt x="143" y="210"/>
                  <a:pt x="143" y="214"/>
                </a:cubicBezTo>
                <a:cubicBezTo>
                  <a:pt x="143" y="219"/>
                  <a:pt x="139" y="223"/>
                  <a:pt x="134" y="223"/>
                </a:cubicBezTo>
                <a:cubicBezTo>
                  <a:pt x="128" y="223"/>
                  <a:pt x="124" y="219"/>
                  <a:pt x="125" y="213"/>
                </a:cubicBezTo>
              </a:path>
              <a:path w="143" h="1188">
                <a:moveTo>
                  <a:pt x="125" y="244"/>
                </a:moveTo>
                <a:cubicBezTo>
                  <a:pt x="124" y="240"/>
                  <a:pt x="128" y="237"/>
                  <a:pt x="134" y="237"/>
                </a:cubicBezTo>
                <a:cubicBezTo>
                  <a:pt x="139" y="237"/>
                  <a:pt x="143" y="240"/>
                  <a:pt x="143" y="244"/>
                </a:cubicBezTo>
                <a:cubicBezTo>
                  <a:pt x="143" y="249"/>
                  <a:pt x="139" y="252"/>
                  <a:pt x="134" y="252"/>
                </a:cubicBezTo>
                <a:cubicBezTo>
                  <a:pt x="128" y="252"/>
                  <a:pt x="124" y="249"/>
                  <a:pt x="125" y="244"/>
                </a:cubicBezTo>
              </a:path>
              <a:path w="143" h="1188">
                <a:moveTo>
                  <a:pt x="125" y="276"/>
                </a:moveTo>
                <a:cubicBezTo>
                  <a:pt x="124" y="271"/>
                  <a:pt x="128" y="268"/>
                  <a:pt x="134" y="268"/>
                </a:cubicBezTo>
                <a:cubicBezTo>
                  <a:pt x="139" y="268"/>
                  <a:pt x="143" y="271"/>
                  <a:pt x="143" y="276"/>
                </a:cubicBezTo>
                <a:cubicBezTo>
                  <a:pt x="143" y="280"/>
                  <a:pt x="139" y="284"/>
                  <a:pt x="134" y="284"/>
                </a:cubicBezTo>
                <a:cubicBezTo>
                  <a:pt x="128" y="284"/>
                  <a:pt x="124" y="280"/>
                  <a:pt x="125" y="276"/>
                </a:cubicBezTo>
              </a:path>
              <a:path w="143" h="1188">
                <a:moveTo>
                  <a:pt x="125" y="307"/>
                </a:moveTo>
                <a:cubicBezTo>
                  <a:pt x="124" y="302"/>
                  <a:pt x="128" y="298"/>
                  <a:pt x="134" y="298"/>
                </a:cubicBezTo>
                <a:cubicBezTo>
                  <a:pt x="139" y="298"/>
                  <a:pt x="143" y="302"/>
                  <a:pt x="143" y="306"/>
                </a:cubicBezTo>
                <a:cubicBezTo>
                  <a:pt x="143" y="311"/>
                  <a:pt x="139" y="315"/>
                  <a:pt x="134" y="315"/>
                </a:cubicBezTo>
                <a:cubicBezTo>
                  <a:pt x="128" y="315"/>
                  <a:pt x="124" y="311"/>
                  <a:pt x="125" y="307"/>
                </a:cubicBezTo>
              </a:path>
              <a:path w="143" h="1188">
                <a:moveTo>
                  <a:pt x="125" y="338"/>
                </a:moveTo>
                <a:cubicBezTo>
                  <a:pt x="124" y="335"/>
                  <a:pt x="128" y="332"/>
                  <a:pt x="134" y="332"/>
                </a:cubicBezTo>
                <a:cubicBezTo>
                  <a:pt x="139" y="332"/>
                  <a:pt x="143" y="335"/>
                  <a:pt x="143" y="339"/>
                </a:cubicBezTo>
                <a:cubicBezTo>
                  <a:pt x="143" y="343"/>
                  <a:pt x="139" y="346"/>
                  <a:pt x="134" y="346"/>
                </a:cubicBezTo>
                <a:cubicBezTo>
                  <a:pt x="128" y="346"/>
                  <a:pt x="124" y="343"/>
                  <a:pt x="125" y="338"/>
                </a:cubicBezTo>
              </a:path>
              <a:path w="143" h="1188">
                <a:moveTo>
                  <a:pt x="125" y="369"/>
                </a:moveTo>
                <a:cubicBezTo>
                  <a:pt x="124" y="365"/>
                  <a:pt x="128" y="362"/>
                  <a:pt x="134" y="362"/>
                </a:cubicBezTo>
                <a:cubicBezTo>
                  <a:pt x="139" y="362"/>
                  <a:pt x="143" y="365"/>
                  <a:pt x="143" y="369"/>
                </a:cubicBezTo>
                <a:cubicBezTo>
                  <a:pt x="143" y="373"/>
                  <a:pt x="139" y="377"/>
                  <a:pt x="134" y="377"/>
                </a:cubicBezTo>
                <a:cubicBezTo>
                  <a:pt x="128" y="377"/>
                  <a:pt x="124" y="373"/>
                  <a:pt x="125" y="369"/>
                </a:cubicBezTo>
              </a:path>
              <a:path w="143" h="1188">
                <a:moveTo>
                  <a:pt x="125" y="400"/>
                </a:moveTo>
                <a:cubicBezTo>
                  <a:pt x="124" y="397"/>
                  <a:pt x="128" y="393"/>
                  <a:pt x="134" y="393"/>
                </a:cubicBezTo>
                <a:cubicBezTo>
                  <a:pt x="139" y="393"/>
                  <a:pt x="143" y="397"/>
                  <a:pt x="143" y="401"/>
                </a:cubicBezTo>
                <a:cubicBezTo>
                  <a:pt x="143" y="405"/>
                  <a:pt x="139" y="408"/>
                  <a:pt x="134" y="408"/>
                </a:cubicBezTo>
                <a:cubicBezTo>
                  <a:pt x="128" y="408"/>
                  <a:pt x="124" y="405"/>
                  <a:pt x="125" y="400"/>
                </a:cubicBezTo>
              </a:path>
              <a:path w="143" h="1188">
                <a:moveTo>
                  <a:pt x="125" y="432"/>
                </a:moveTo>
                <a:cubicBezTo>
                  <a:pt x="124" y="427"/>
                  <a:pt x="128" y="423"/>
                  <a:pt x="134" y="423"/>
                </a:cubicBezTo>
                <a:cubicBezTo>
                  <a:pt x="139" y="423"/>
                  <a:pt x="143" y="427"/>
                  <a:pt x="143" y="431"/>
                </a:cubicBezTo>
                <a:cubicBezTo>
                  <a:pt x="143" y="435"/>
                  <a:pt x="139" y="439"/>
                  <a:pt x="134" y="439"/>
                </a:cubicBezTo>
                <a:cubicBezTo>
                  <a:pt x="128" y="439"/>
                  <a:pt x="124" y="435"/>
                  <a:pt x="125" y="432"/>
                </a:cubicBezTo>
              </a:path>
              <a:path w="143" h="1188">
                <a:moveTo>
                  <a:pt x="125" y="460"/>
                </a:moveTo>
                <a:cubicBezTo>
                  <a:pt x="124" y="457"/>
                  <a:pt x="128" y="454"/>
                  <a:pt x="134" y="454"/>
                </a:cubicBezTo>
                <a:cubicBezTo>
                  <a:pt x="139" y="454"/>
                  <a:pt x="143" y="457"/>
                  <a:pt x="143" y="461"/>
                </a:cubicBezTo>
                <a:cubicBezTo>
                  <a:pt x="143" y="465"/>
                  <a:pt x="139" y="469"/>
                  <a:pt x="134" y="469"/>
                </a:cubicBezTo>
                <a:cubicBezTo>
                  <a:pt x="128" y="469"/>
                  <a:pt x="124" y="465"/>
                  <a:pt x="125" y="460"/>
                </a:cubicBezTo>
              </a:path>
              <a:path w="143" h="1188">
                <a:moveTo>
                  <a:pt x="125" y="492"/>
                </a:moveTo>
                <a:cubicBezTo>
                  <a:pt x="124" y="489"/>
                  <a:pt x="128" y="485"/>
                  <a:pt x="134" y="485"/>
                </a:cubicBezTo>
                <a:cubicBezTo>
                  <a:pt x="139" y="485"/>
                  <a:pt x="143" y="489"/>
                  <a:pt x="143" y="493"/>
                </a:cubicBezTo>
                <a:cubicBezTo>
                  <a:pt x="143" y="497"/>
                  <a:pt x="139" y="500"/>
                  <a:pt x="134" y="500"/>
                </a:cubicBezTo>
                <a:cubicBezTo>
                  <a:pt x="128" y="500"/>
                  <a:pt x="124" y="497"/>
                  <a:pt x="125" y="492"/>
                </a:cubicBezTo>
              </a:path>
              <a:path w="143" h="1188">
                <a:moveTo>
                  <a:pt x="125" y="523"/>
                </a:moveTo>
                <a:cubicBezTo>
                  <a:pt x="124" y="519"/>
                  <a:pt x="128" y="516"/>
                  <a:pt x="134" y="516"/>
                </a:cubicBezTo>
                <a:cubicBezTo>
                  <a:pt x="139" y="516"/>
                  <a:pt x="143" y="519"/>
                  <a:pt x="143" y="523"/>
                </a:cubicBezTo>
                <a:cubicBezTo>
                  <a:pt x="143" y="527"/>
                  <a:pt x="139" y="530"/>
                  <a:pt x="134" y="530"/>
                </a:cubicBezTo>
                <a:cubicBezTo>
                  <a:pt x="128" y="530"/>
                  <a:pt x="124" y="527"/>
                  <a:pt x="125" y="523"/>
                </a:cubicBezTo>
              </a:path>
              <a:path w="143" h="1188">
                <a:moveTo>
                  <a:pt x="125" y="554"/>
                </a:moveTo>
                <a:cubicBezTo>
                  <a:pt x="124" y="551"/>
                  <a:pt x="128" y="547"/>
                  <a:pt x="134" y="547"/>
                </a:cubicBezTo>
                <a:cubicBezTo>
                  <a:pt x="139" y="547"/>
                  <a:pt x="143" y="551"/>
                  <a:pt x="143" y="554"/>
                </a:cubicBezTo>
                <a:cubicBezTo>
                  <a:pt x="143" y="558"/>
                  <a:pt x="139" y="562"/>
                  <a:pt x="134" y="562"/>
                </a:cubicBezTo>
                <a:cubicBezTo>
                  <a:pt x="128" y="562"/>
                  <a:pt x="124" y="558"/>
                  <a:pt x="125" y="554"/>
                </a:cubicBezTo>
              </a:path>
              <a:path w="143" h="1188">
                <a:moveTo>
                  <a:pt x="125" y="585"/>
                </a:moveTo>
                <a:cubicBezTo>
                  <a:pt x="124" y="581"/>
                  <a:pt x="128" y="578"/>
                  <a:pt x="134" y="578"/>
                </a:cubicBezTo>
                <a:cubicBezTo>
                  <a:pt x="139" y="578"/>
                  <a:pt x="143" y="581"/>
                  <a:pt x="143" y="585"/>
                </a:cubicBezTo>
                <a:cubicBezTo>
                  <a:pt x="143" y="589"/>
                  <a:pt x="139" y="592"/>
                  <a:pt x="134" y="592"/>
                </a:cubicBezTo>
                <a:cubicBezTo>
                  <a:pt x="128" y="592"/>
                  <a:pt x="124" y="589"/>
                  <a:pt x="125" y="585"/>
                </a:cubicBezTo>
              </a:path>
              <a:path w="143" h="1188">
                <a:moveTo>
                  <a:pt x="125" y="616"/>
                </a:moveTo>
                <a:cubicBezTo>
                  <a:pt x="124" y="612"/>
                  <a:pt x="128" y="609"/>
                  <a:pt x="134" y="609"/>
                </a:cubicBezTo>
                <a:cubicBezTo>
                  <a:pt x="139" y="609"/>
                  <a:pt x="143" y="612"/>
                  <a:pt x="143" y="616"/>
                </a:cubicBezTo>
                <a:cubicBezTo>
                  <a:pt x="143" y="620"/>
                  <a:pt x="139" y="624"/>
                  <a:pt x="134" y="624"/>
                </a:cubicBezTo>
                <a:cubicBezTo>
                  <a:pt x="128" y="624"/>
                  <a:pt x="124" y="620"/>
                  <a:pt x="125" y="616"/>
                </a:cubicBezTo>
              </a:path>
              <a:path w="143" h="1188">
                <a:moveTo>
                  <a:pt x="125" y="648"/>
                </a:moveTo>
                <a:cubicBezTo>
                  <a:pt x="124" y="643"/>
                  <a:pt x="128" y="639"/>
                  <a:pt x="134" y="639"/>
                </a:cubicBezTo>
                <a:cubicBezTo>
                  <a:pt x="139" y="639"/>
                  <a:pt x="143" y="643"/>
                  <a:pt x="143" y="646"/>
                </a:cubicBezTo>
                <a:cubicBezTo>
                  <a:pt x="143" y="650"/>
                  <a:pt x="139" y="654"/>
                  <a:pt x="134" y="654"/>
                </a:cubicBezTo>
                <a:cubicBezTo>
                  <a:pt x="128" y="654"/>
                  <a:pt x="124" y="650"/>
                  <a:pt x="125" y="648"/>
                </a:cubicBezTo>
              </a:path>
              <a:path w="143" h="1188">
                <a:moveTo>
                  <a:pt x="125" y="676"/>
                </a:moveTo>
                <a:cubicBezTo>
                  <a:pt x="124" y="673"/>
                  <a:pt x="128" y="670"/>
                  <a:pt x="134" y="670"/>
                </a:cubicBezTo>
                <a:cubicBezTo>
                  <a:pt x="139" y="670"/>
                  <a:pt x="143" y="673"/>
                  <a:pt x="143" y="677"/>
                </a:cubicBezTo>
                <a:cubicBezTo>
                  <a:pt x="143" y="681"/>
                  <a:pt x="139" y="684"/>
                  <a:pt x="134" y="684"/>
                </a:cubicBezTo>
                <a:cubicBezTo>
                  <a:pt x="128" y="684"/>
                  <a:pt x="124" y="681"/>
                  <a:pt x="125" y="676"/>
                </a:cubicBezTo>
              </a:path>
              <a:path w="143" h="1188">
                <a:moveTo>
                  <a:pt x="125" y="710"/>
                </a:moveTo>
                <a:cubicBezTo>
                  <a:pt x="124" y="705"/>
                  <a:pt x="128" y="701"/>
                  <a:pt x="134" y="701"/>
                </a:cubicBezTo>
                <a:cubicBezTo>
                  <a:pt x="139" y="701"/>
                  <a:pt x="143" y="705"/>
                  <a:pt x="143" y="710"/>
                </a:cubicBezTo>
                <a:cubicBezTo>
                  <a:pt x="143" y="714"/>
                  <a:pt x="139" y="718"/>
                  <a:pt x="134" y="718"/>
                </a:cubicBezTo>
                <a:cubicBezTo>
                  <a:pt x="128" y="718"/>
                  <a:pt x="124" y="714"/>
                  <a:pt x="125" y="710"/>
                </a:cubicBezTo>
              </a:path>
              <a:path w="143" h="1188">
                <a:moveTo>
                  <a:pt x="125" y="741"/>
                </a:moveTo>
                <a:cubicBezTo>
                  <a:pt x="124" y="736"/>
                  <a:pt x="128" y="732"/>
                  <a:pt x="134" y="732"/>
                </a:cubicBezTo>
                <a:cubicBezTo>
                  <a:pt x="139" y="732"/>
                  <a:pt x="143" y="736"/>
                  <a:pt x="143" y="740"/>
                </a:cubicBezTo>
                <a:cubicBezTo>
                  <a:pt x="143" y="745"/>
                  <a:pt x="139" y="749"/>
                  <a:pt x="134" y="749"/>
                </a:cubicBezTo>
                <a:cubicBezTo>
                  <a:pt x="128" y="749"/>
                  <a:pt x="124" y="745"/>
                  <a:pt x="125" y="741"/>
                </a:cubicBezTo>
              </a:path>
              <a:path w="143" h="1188">
                <a:moveTo>
                  <a:pt x="125" y="772"/>
                </a:moveTo>
                <a:cubicBezTo>
                  <a:pt x="124" y="767"/>
                  <a:pt x="128" y="763"/>
                  <a:pt x="134" y="763"/>
                </a:cubicBezTo>
                <a:cubicBezTo>
                  <a:pt x="139" y="763"/>
                  <a:pt x="143" y="767"/>
                  <a:pt x="143" y="772"/>
                </a:cubicBezTo>
                <a:cubicBezTo>
                  <a:pt x="143" y="776"/>
                  <a:pt x="139" y="780"/>
                  <a:pt x="134" y="780"/>
                </a:cubicBezTo>
                <a:cubicBezTo>
                  <a:pt x="128" y="780"/>
                  <a:pt x="124" y="776"/>
                  <a:pt x="125" y="772"/>
                </a:cubicBezTo>
              </a:path>
              <a:path w="143" h="1188">
                <a:moveTo>
                  <a:pt x="125" y="801"/>
                </a:moveTo>
                <a:cubicBezTo>
                  <a:pt x="124" y="797"/>
                  <a:pt x="128" y="794"/>
                  <a:pt x="134" y="794"/>
                </a:cubicBezTo>
                <a:cubicBezTo>
                  <a:pt x="139" y="794"/>
                  <a:pt x="143" y="797"/>
                  <a:pt x="143" y="802"/>
                </a:cubicBezTo>
                <a:cubicBezTo>
                  <a:pt x="143" y="806"/>
                  <a:pt x="139" y="810"/>
                  <a:pt x="134" y="810"/>
                </a:cubicBezTo>
                <a:cubicBezTo>
                  <a:pt x="128" y="810"/>
                  <a:pt x="124" y="806"/>
                  <a:pt x="125" y="801"/>
                </a:cubicBezTo>
              </a:path>
              <a:path w="143" h="1188">
                <a:moveTo>
                  <a:pt x="125" y="832"/>
                </a:moveTo>
                <a:cubicBezTo>
                  <a:pt x="124" y="829"/>
                  <a:pt x="128" y="825"/>
                  <a:pt x="134" y="825"/>
                </a:cubicBezTo>
                <a:cubicBezTo>
                  <a:pt x="139" y="825"/>
                  <a:pt x="143" y="829"/>
                  <a:pt x="143" y="833"/>
                </a:cubicBezTo>
                <a:cubicBezTo>
                  <a:pt x="143" y="837"/>
                  <a:pt x="139" y="841"/>
                  <a:pt x="134" y="841"/>
                </a:cubicBezTo>
                <a:cubicBezTo>
                  <a:pt x="128" y="841"/>
                  <a:pt x="124" y="837"/>
                  <a:pt x="125" y="832"/>
                </a:cubicBezTo>
              </a:path>
              <a:path w="143" h="1188">
                <a:moveTo>
                  <a:pt x="125" y="864"/>
                </a:moveTo>
                <a:cubicBezTo>
                  <a:pt x="124" y="859"/>
                  <a:pt x="128" y="856"/>
                  <a:pt x="134" y="856"/>
                </a:cubicBezTo>
                <a:cubicBezTo>
                  <a:pt x="139" y="856"/>
                  <a:pt x="143" y="859"/>
                  <a:pt x="143" y="864"/>
                </a:cubicBezTo>
                <a:cubicBezTo>
                  <a:pt x="143" y="869"/>
                  <a:pt x="139" y="872"/>
                  <a:pt x="134" y="872"/>
                </a:cubicBezTo>
                <a:cubicBezTo>
                  <a:pt x="128" y="872"/>
                  <a:pt x="124" y="869"/>
                  <a:pt x="125" y="864"/>
                </a:cubicBezTo>
              </a:path>
              <a:path w="143" h="1188">
                <a:moveTo>
                  <a:pt x="125" y="895"/>
                </a:moveTo>
                <a:cubicBezTo>
                  <a:pt x="124" y="890"/>
                  <a:pt x="128" y="886"/>
                  <a:pt x="134" y="886"/>
                </a:cubicBezTo>
                <a:cubicBezTo>
                  <a:pt x="139" y="886"/>
                  <a:pt x="143" y="890"/>
                  <a:pt x="143" y="895"/>
                </a:cubicBezTo>
                <a:cubicBezTo>
                  <a:pt x="143" y="899"/>
                  <a:pt x="139" y="903"/>
                  <a:pt x="134" y="903"/>
                </a:cubicBezTo>
                <a:cubicBezTo>
                  <a:pt x="128" y="903"/>
                  <a:pt x="124" y="899"/>
                  <a:pt x="125" y="895"/>
                </a:cubicBezTo>
              </a:path>
              <a:path w="143" h="1188">
                <a:moveTo>
                  <a:pt x="125" y="926"/>
                </a:moveTo>
                <a:cubicBezTo>
                  <a:pt x="124" y="921"/>
                  <a:pt x="128" y="917"/>
                  <a:pt x="134" y="917"/>
                </a:cubicBezTo>
                <a:cubicBezTo>
                  <a:pt x="139" y="917"/>
                  <a:pt x="143" y="921"/>
                  <a:pt x="143" y="926"/>
                </a:cubicBezTo>
                <a:cubicBezTo>
                  <a:pt x="143" y="931"/>
                  <a:pt x="139" y="934"/>
                  <a:pt x="134" y="934"/>
                </a:cubicBezTo>
                <a:cubicBezTo>
                  <a:pt x="128" y="934"/>
                  <a:pt x="124" y="931"/>
                  <a:pt x="125" y="926"/>
                </a:cubicBezTo>
              </a:path>
              <a:path w="143" h="1188">
                <a:moveTo>
                  <a:pt x="125" y="957"/>
                </a:moveTo>
                <a:cubicBezTo>
                  <a:pt x="124" y="952"/>
                  <a:pt x="128" y="948"/>
                  <a:pt x="134" y="948"/>
                </a:cubicBezTo>
                <a:cubicBezTo>
                  <a:pt x="139" y="948"/>
                  <a:pt x="143" y="952"/>
                  <a:pt x="143" y="957"/>
                </a:cubicBezTo>
                <a:cubicBezTo>
                  <a:pt x="143" y="961"/>
                  <a:pt x="139" y="965"/>
                  <a:pt x="134" y="965"/>
                </a:cubicBezTo>
                <a:cubicBezTo>
                  <a:pt x="128" y="965"/>
                  <a:pt x="124" y="961"/>
                  <a:pt x="125" y="957"/>
                </a:cubicBezTo>
              </a:path>
              <a:path w="143" h="1188">
                <a:moveTo>
                  <a:pt x="125" y="988"/>
                </a:moveTo>
                <a:cubicBezTo>
                  <a:pt x="124" y="983"/>
                  <a:pt x="128" y="979"/>
                  <a:pt x="134" y="979"/>
                </a:cubicBezTo>
                <a:cubicBezTo>
                  <a:pt x="139" y="979"/>
                  <a:pt x="143" y="983"/>
                  <a:pt x="143" y="988"/>
                </a:cubicBezTo>
                <a:cubicBezTo>
                  <a:pt x="143" y="992"/>
                  <a:pt x="139" y="996"/>
                  <a:pt x="134" y="996"/>
                </a:cubicBezTo>
                <a:cubicBezTo>
                  <a:pt x="128" y="996"/>
                  <a:pt x="124" y="992"/>
                  <a:pt x="125" y="988"/>
                </a:cubicBezTo>
              </a:path>
              <a:path w="143" h="1188">
                <a:moveTo>
                  <a:pt x="125" y="1017"/>
                </a:moveTo>
                <a:cubicBezTo>
                  <a:pt x="124" y="1014"/>
                  <a:pt x="128" y="1010"/>
                  <a:pt x="134" y="1010"/>
                </a:cubicBezTo>
                <a:cubicBezTo>
                  <a:pt x="139" y="1010"/>
                  <a:pt x="143" y="1014"/>
                  <a:pt x="143" y="1018"/>
                </a:cubicBezTo>
                <a:cubicBezTo>
                  <a:pt x="143" y="1022"/>
                  <a:pt x="139" y="1026"/>
                  <a:pt x="134" y="1026"/>
                </a:cubicBezTo>
                <a:cubicBezTo>
                  <a:pt x="128" y="1026"/>
                  <a:pt x="124" y="1022"/>
                  <a:pt x="125" y="1017"/>
                </a:cubicBezTo>
              </a:path>
              <a:path w="143" h="1188">
                <a:moveTo>
                  <a:pt x="125" y="1048"/>
                </a:moveTo>
                <a:cubicBezTo>
                  <a:pt x="124" y="1044"/>
                  <a:pt x="128" y="1040"/>
                  <a:pt x="134" y="1040"/>
                </a:cubicBezTo>
                <a:cubicBezTo>
                  <a:pt x="139" y="1040"/>
                  <a:pt x="143" y="1044"/>
                  <a:pt x="143" y="1049"/>
                </a:cubicBezTo>
                <a:cubicBezTo>
                  <a:pt x="143" y="1053"/>
                  <a:pt x="139" y="1057"/>
                  <a:pt x="134" y="1057"/>
                </a:cubicBezTo>
                <a:cubicBezTo>
                  <a:pt x="128" y="1057"/>
                  <a:pt x="124" y="1053"/>
                  <a:pt x="125" y="1048"/>
                </a:cubicBezTo>
              </a:path>
              <a:path w="143" h="1188">
                <a:moveTo>
                  <a:pt x="134" y="1088"/>
                </a:moveTo>
                <a:cubicBezTo>
                  <a:pt x="128" y="1086"/>
                  <a:pt x="122" y="1083"/>
                  <a:pt x="122" y="1079"/>
                </a:cubicBezTo>
                <a:cubicBezTo>
                  <a:pt x="125" y="1074"/>
                  <a:pt x="128" y="1071"/>
                  <a:pt x="134" y="1071"/>
                </a:cubicBezTo>
                <a:cubicBezTo>
                  <a:pt x="140" y="1071"/>
                  <a:pt x="143" y="1074"/>
                  <a:pt x="143" y="1079"/>
                </a:cubicBezTo>
                <a:cubicBezTo>
                  <a:pt x="143" y="1086"/>
                  <a:pt x="137" y="1088"/>
                  <a:pt x="134" y="1088"/>
                </a:cubicBezTo>
              </a:path>
              <a:path w="143" h="1188">
                <a:moveTo>
                  <a:pt x="121" y="1117"/>
                </a:moveTo>
                <a:cubicBezTo>
                  <a:pt x="115" y="1114"/>
                  <a:pt x="115" y="1109"/>
                  <a:pt x="115" y="1107"/>
                </a:cubicBezTo>
                <a:cubicBezTo>
                  <a:pt x="118" y="1102"/>
                  <a:pt x="121" y="1100"/>
                  <a:pt x="127" y="1102"/>
                </a:cubicBezTo>
                <a:cubicBezTo>
                  <a:pt x="133" y="1102"/>
                  <a:pt x="136" y="1107"/>
                  <a:pt x="136" y="1112"/>
                </a:cubicBezTo>
                <a:cubicBezTo>
                  <a:pt x="133" y="1117"/>
                  <a:pt x="127" y="1119"/>
                  <a:pt x="121" y="1117"/>
                </a:cubicBezTo>
              </a:path>
              <a:path w="143" h="1188">
                <a:moveTo>
                  <a:pt x="101" y="1142"/>
                </a:moveTo>
                <a:cubicBezTo>
                  <a:pt x="98" y="1140"/>
                  <a:pt x="95" y="1135"/>
                  <a:pt x="98" y="1131"/>
                </a:cubicBezTo>
                <a:cubicBezTo>
                  <a:pt x="104" y="1129"/>
                  <a:pt x="110" y="1129"/>
                  <a:pt x="113" y="1131"/>
                </a:cubicBezTo>
                <a:cubicBezTo>
                  <a:pt x="119" y="1133"/>
                  <a:pt x="119" y="1138"/>
                  <a:pt x="116" y="1140"/>
                </a:cubicBezTo>
                <a:cubicBezTo>
                  <a:pt x="113" y="1144"/>
                  <a:pt x="107" y="1144"/>
                  <a:pt x="101" y="1142"/>
                </a:cubicBezTo>
              </a:path>
              <a:path w="143" h="1188">
                <a:moveTo>
                  <a:pt x="71" y="1164"/>
                </a:moveTo>
                <a:cubicBezTo>
                  <a:pt x="68" y="1159"/>
                  <a:pt x="71" y="1154"/>
                  <a:pt x="74" y="1152"/>
                </a:cubicBezTo>
                <a:cubicBezTo>
                  <a:pt x="80" y="1150"/>
                  <a:pt x="86" y="1150"/>
                  <a:pt x="89" y="1154"/>
                </a:cubicBezTo>
                <a:cubicBezTo>
                  <a:pt x="92" y="1157"/>
                  <a:pt x="92" y="1161"/>
                  <a:pt x="86" y="1164"/>
                </a:cubicBezTo>
                <a:cubicBezTo>
                  <a:pt x="83" y="1168"/>
                  <a:pt x="74" y="1166"/>
                  <a:pt x="71" y="1164"/>
                </a:cubicBezTo>
              </a:path>
              <a:path w="143" h="1188">
                <a:moveTo>
                  <a:pt x="38" y="1176"/>
                </a:moveTo>
                <a:cubicBezTo>
                  <a:pt x="35" y="1171"/>
                  <a:pt x="38" y="1166"/>
                  <a:pt x="44" y="1166"/>
                </a:cubicBezTo>
                <a:cubicBezTo>
                  <a:pt x="47" y="1164"/>
                  <a:pt x="53" y="1166"/>
                  <a:pt x="56" y="1171"/>
                </a:cubicBezTo>
                <a:cubicBezTo>
                  <a:pt x="59" y="1173"/>
                  <a:pt x="56" y="1180"/>
                  <a:pt x="50" y="1180"/>
                </a:cubicBezTo>
                <a:cubicBezTo>
                  <a:pt x="44" y="1183"/>
                  <a:pt x="38" y="1180"/>
                  <a:pt x="38" y="1176"/>
                </a:cubicBezTo>
              </a:path>
              <a:path w="143" h="1188">
                <a:moveTo>
                  <a:pt x="0" y="1181"/>
                </a:moveTo>
                <a:cubicBezTo>
                  <a:pt x="0" y="1176"/>
                  <a:pt x="3" y="1173"/>
                  <a:pt x="9" y="1173"/>
                </a:cubicBezTo>
                <a:cubicBezTo>
                  <a:pt x="15" y="1171"/>
                  <a:pt x="18" y="1176"/>
                  <a:pt x="21" y="1181"/>
                </a:cubicBezTo>
                <a:cubicBezTo>
                  <a:pt x="21" y="1183"/>
                  <a:pt x="18" y="1188"/>
                  <a:pt x="12" y="1188"/>
                </a:cubicBezTo>
                <a:cubicBezTo>
                  <a:pt x="3" y="1188"/>
                  <a:pt x="0" y="1186"/>
                  <a:pt x="0" y="1181"/>
                </a:cubicBezTo>
              </a:path>
            </a:pathLst>
          </a:custGeom>
          <a:solidFill>
            <a:srgbClr val="4A7CC6">
              <a:alpha val="100000"/>
            </a:srgbClr>
          </a:solidFill>
          <a:ln w="0" cap="flat">
            <a:noFill/>
            <a:prstDash val="solid"/>
            <a:miter lim="0"/>
          </a:ln>
        </p:spPr>
        <p:txBody>
          <a:bodyPr rtlCol="0"/>
          <a:lstStyle/>
          <a:p>
            <a:pPr algn="ctr"/>
            <a:endParaRPr lang="zh-CN" altLang="en-US"/>
          </a:p>
        </p:txBody>
      </p:sp>
      <p:pic>
        <p:nvPicPr>
          <p:cNvPr id="1286" name="picture 1286"/>
          <p:cNvPicPr>
            <a:picLocks noChangeAspect="1"/>
          </p:cNvPicPr>
          <p:nvPr/>
        </p:nvPicPr>
        <p:blipFill>
          <a:blip r:embed="rId7"/>
          <a:stretch>
            <a:fillRect/>
          </a:stretch>
        </p:blipFill>
        <p:spPr>
          <a:xfrm rot="21600000">
            <a:off x="329247" y="2751772"/>
            <a:ext cx="1978659" cy="22542"/>
          </a:xfrm>
          <a:prstGeom prst="rect">
            <a:avLst/>
          </a:prstGeom>
        </p:spPr>
      </p:pic>
      <p:pic>
        <p:nvPicPr>
          <p:cNvPr id="1288" name="picture 1288"/>
          <p:cNvPicPr>
            <a:picLocks noChangeAspect="1"/>
          </p:cNvPicPr>
          <p:nvPr/>
        </p:nvPicPr>
        <p:blipFill>
          <a:blip r:embed="rId8"/>
          <a:stretch>
            <a:fillRect/>
          </a:stretch>
        </p:blipFill>
        <p:spPr>
          <a:xfrm rot="21600000">
            <a:off x="853122" y="3754120"/>
            <a:ext cx="1400809" cy="22542"/>
          </a:xfrm>
          <a:prstGeom prst="rect">
            <a:avLst/>
          </a:prstGeom>
        </p:spPr>
      </p:pic>
      <p:pic>
        <p:nvPicPr>
          <p:cNvPr id="1290" name="picture 1290"/>
          <p:cNvPicPr>
            <a:picLocks noChangeAspect="1"/>
          </p:cNvPicPr>
          <p:nvPr/>
        </p:nvPicPr>
        <p:blipFill>
          <a:blip r:embed="rId9"/>
          <a:stretch>
            <a:fillRect/>
          </a:stretch>
        </p:blipFill>
        <p:spPr>
          <a:xfrm rot="21600000">
            <a:off x="2367915" y="2751772"/>
            <a:ext cx="22542" cy="917574"/>
          </a:xfrm>
          <a:prstGeom prst="rect">
            <a:avLst/>
          </a:prstGeom>
        </p:spPr>
      </p:pic>
      <p:pic>
        <p:nvPicPr>
          <p:cNvPr id="1292" name="picture 1292"/>
          <p:cNvPicPr>
            <a:picLocks noChangeAspect="1"/>
          </p:cNvPicPr>
          <p:nvPr/>
        </p:nvPicPr>
        <p:blipFill>
          <a:blip r:embed="rId10"/>
          <a:stretch>
            <a:fillRect/>
          </a:stretch>
        </p:blipFill>
        <p:spPr>
          <a:xfrm rot="21600000">
            <a:off x="187642" y="2751772"/>
            <a:ext cx="75565" cy="125094"/>
          </a:xfrm>
          <a:prstGeom prst="rect">
            <a:avLst/>
          </a:prstGeom>
        </p:spPr>
      </p:pic>
      <p:pic>
        <p:nvPicPr>
          <p:cNvPr id="1294" name="picture 1294"/>
          <p:cNvPicPr>
            <a:picLocks noChangeAspect="1"/>
          </p:cNvPicPr>
          <p:nvPr/>
        </p:nvPicPr>
        <p:blipFill>
          <a:blip r:embed="rId11"/>
          <a:stretch>
            <a:fillRect/>
          </a:stretch>
        </p:blipFill>
        <p:spPr>
          <a:xfrm rot="21600000">
            <a:off x="2319972" y="3735387"/>
            <a:ext cx="70485" cy="41275"/>
          </a:xfrm>
          <a:prstGeom prst="rect">
            <a:avLst/>
          </a:prstGeom>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6" name="textbox 1296"/>
          <p:cNvSpPr/>
          <p:nvPr/>
        </p:nvSpPr>
        <p:spPr>
          <a:xfrm>
            <a:off x="468604" y="812953"/>
            <a:ext cx="8242300" cy="374205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12395" algn="l" rtl="0" eaLnBrk="0">
              <a:lnSpc>
                <a:spcPts val="2645"/>
              </a:lnSpc>
            </a:pPr>
            <a:r>
              <a:rPr sz="20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5</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.10 化学品安全和危险化学品重大危险源</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04000"/>
              </a:lnSpc>
            </a:pPr>
            <a:endParaRPr sz="1000" dirty="0">
              <a:latin typeface="微软雅黑" panose="020B0703020204020201" charset="-122"/>
              <a:ea typeface="微软雅黑" panose="020B0703020204020201" charset="-122"/>
              <a:cs typeface="Arial" panose="020B0704020202090204"/>
            </a:endParaRPr>
          </a:p>
          <a:p>
            <a:pPr marL="55245" algn="l" rtl="0" eaLnBrk="0">
              <a:lnSpc>
                <a:spcPts val="2105"/>
              </a:lnSpc>
              <a:spcBef>
                <a:spcPts val="460"/>
              </a:spcBef>
            </a:pPr>
            <a:r>
              <a:rPr sz="15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5.10.5   分析化验室（实验室）</a:t>
            </a:r>
            <a:r>
              <a:rPr sz="1500" b="1" kern="0" spc="-3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安全</a:t>
            </a:r>
            <a:endParaRPr sz="1500" dirty="0">
              <a:latin typeface="微软雅黑" panose="020B0703020204020201" charset="-122"/>
              <a:ea typeface="微软雅黑" panose="020B0703020204020201" charset="-122"/>
              <a:cs typeface="微软雅黑" panose="020B0703020204020201" charset="-122"/>
            </a:endParaRPr>
          </a:p>
          <a:p>
            <a:pPr algn="r" rtl="0" eaLnBrk="0">
              <a:lnSpc>
                <a:spcPts val="1855"/>
              </a:lnSpc>
              <a:spcBef>
                <a:spcPts val="505"/>
              </a:spcBef>
            </a:pP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5.10.5.1 企业分析化验室（实验室）应配备符合安全、消防相关技术标准要求的</a:t>
            </a:r>
            <a:r>
              <a:rPr sz="14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报警、防护</a:t>
            </a:r>
            <a:r>
              <a:rPr sz="14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和消防设施</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a:p>
            <a:pPr marL="13335" indent="40005" algn="l" rtl="0" eaLnBrk="0">
              <a:lnSpc>
                <a:spcPct val="124000"/>
              </a:lnSpc>
              <a:spcBef>
                <a:spcPts val="500"/>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5.10.5.2 企业分析化验室（实验</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室）化学试剂应按性质</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分类规范存放</a:t>
            </a:r>
            <a:r>
              <a:rPr sz="14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，化学品（</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含配制试剂）</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标签</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应完</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整清晰。</a:t>
            </a:r>
            <a:endParaRPr sz="1400" dirty="0">
              <a:latin typeface="微软雅黑" panose="020B0703020204020201" charset="-122"/>
              <a:ea typeface="微软雅黑" panose="020B0703020204020201" charset="-122"/>
              <a:cs typeface="微软雅黑" panose="020B0703020204020201" charset="-122"/>
            </a:endParaRPr>
          </a:p>
          <a:p>
            <a:pPr marL="53340" algn="l" rtl="0" eaLnBrk="0">
              <a:lnSpc>
                <a:spcPts val="1855"/>
              </a:lnSpc>
              <a:spcBef>
                <a:spcPts val="530"/>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5.10.5.3 企业应定期检查维</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护</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排风系统</a:t>
            </a:r>
            <a:r>
              <a:rPr sz="14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，确保通风能力与分析化验室（实验室）运行情况相适应。</a:t>
            </a:r>
            <a:endParaRPr sz="1400" dirty="0">
              <a:latin typeface="微软雅黑" panose="020B0703020204020201" charset="-122"/>
              <a:ea typeface="微软雅黑" panose="020B0703020204020201" charset="-122"/>
              <a:cs typeface="微软雅黑" panose="020B0703020204020201" charset="-122"/>
            </a:endParaRPr>
          </a:p>
          <a:p>
            <a:pPr marL="12700" indent="28575" algn="l" rtl="0" eaLnBrk="0">
              <a:lnSpc>
                <a:spcPct val="142000"/>
              </a:lnSpc>
              <a:spcBef>
                <a:spcPts val="30"/>
              </a:spcBef>
            </a:pP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条文说明</a:t>
            </a:r>
            <a:r>
              <a:rPr sz="1200" b="1" kern="0" spc="-10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：鉴于分析化</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验室（实验室）</a:t>
            </a:r>
            <a:r>
              <a:rPr sz="1200" b="1" kern="0" spc="-2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运作的特殊性</a:t>
            </a:r>
            <a:r>
              <a:rPr sz="12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，可能潜藏着火灾爆炸、</a:t>
            </a:r>
            <a:r>
              <a:rPr sz="1200" b="1" kern="0" spc="-2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中毒、辐射、机械伤害、触电、灼伤</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等安全风险</a:t>
            </a:r>
            <a:r>
              <a:rPr sz="12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因此必须配备以下紧急设施</a:t>
            </a:r>
            <a:r>
              <a:rPr sz="1200" b="1" kern="0" spc="-10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：紧急撤离警报系统；</a:t>
            </a:r>
            <a:r>
              <a:rPr sz="1200" b="1" kern="0" spc="-10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自动监测、火灾</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及人工报警系统的指示板；</a:t>
            </a:r>
            <a:r>
              <a:rPr sz="1200" b="1" kern="0" spc="-2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机械通</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风系统。此外</a:t>
            </a:r>
            <a:r>
              <a:rPr sz="12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，试剂及其他化学品的储存与处理必须遵守</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GB</a:t>
            </a:r>
            <a:r>
              <a:rPr sz="1200" b="1" kern="0" spc="2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1560</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3等相关标准。</a:t>
            </a:r>
            <a:endParaRPr sz="1200" dirty="0">
              <a:latin typeface="微软雅黑" panose="020B0703020204020201" charset="-122"/>
              <a:ea typeface="微软雅黑" panose="020B0703020204020201" charset="-122"/>
              <a:cs typeface="微软雅黑" panose="020B0703020204020201" charset="-122"/>
            </a:endParaRPr>
          </a:p>
          <a:p>
            <a:pPr marL="55245" algn="l" rtl="0" eaLnBrk="0">
              <a:lnSpc>
                <a:spcPts val="2105"/>
              </a:lnSpc>
              <a:spcBef>
                <a:spcPts val="450"/>
              </a:spcBef>
            </a:pP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5.10.6</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证实方法</a:t>
            </a:r>
            <a:endParaRPr sz="1500" dirty="0">
              <a:latin typeface="微软雅黑" panose="020B0703020204020201" charset="-122"/>
              <a:ea typeface="微软雅黑" panose="020B0703020204020201" charset="-122"/>
              <a:cs typeface="微软雅黑" panose="020B0703020204020201" charset="-122"/>
            </a:endParaRPr>
          </a:p>
          <a:p>
            <a:pPr marL="22860" indent="334010" algn="l" rtl="0" eaLnBrk="0">
              <a:lnSpc>
                <a:spcPct val="137000"/>
              </a:lnSpc>
              <a:spcBef>
                <a:spcPts val="7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通过查验化学品物理危险性分类报告、危险化学品管理档案、危险化学品登记证、化学品安全</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技术说  </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明书和安全标签、危险化学品重大危险源资料、三类安全包保责任人履职等检</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查符合本要素的内容。</a:t>
            </a:r>
            <a:endParaRPr sz="14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2" name="picture 1302"/>
          <p:cNvPicPr>
            <a:picLocks noChangeAspect="1"/>
          </p:cNvPicPr>
          <p:nvPr/>
        </p:nvPicPr>
        <p:blipFill>
          <a:blip r:embed="rId1"/>
          <a:stretch>
            <a:fillRect/>
          </a:stretch>
        </p:blipFill>
        <p:spPr>
          <a:xfrm rot="21600000">
            <a:off x="4980813" y="2352166"/>
            <a:ext cx="3775710" cy="1863090"/>
          </a:xfrm>
          <a:prstGeom prst="rect">
            <a:avLst/>
          </a:prstGeom>
        </p:spPr>
      </p:pic>
      <p:pic>
        <p:nvPicPr>
          <p:cNvPr id="1304" name="picture 1304"/>
          <p:cNvPicPr>
            <a:picLocks noChangeAspect="1"/>
          </p:cNvPicPr>
          <p:nvPr/>
        </p:nvPicPr>
        <p:blipFill>
          <a:blip r:embed="rId2"/>
          <a:stretch>
            <a:fillRect/>
          </a:stretch>
        </p:blipFill>
        <p:spPr>
          <a:xfrm rot="21600000">
            <a:off x="808481" y="1528064"/>
            <a:ext cx="3192779" cy="1769364"/>
          </a:xfrm>
          <a:prstGeom prst="rect">
            <a:avLst/>
          </a:prstGeom>
        </p:spPr>
      </p:pic>
      <p:sp>
        <p:nvSpPr>
          <p:cNvPr id="1306" name="textbox 1306"/>
          <p:cNvSpPr/>
          <p:nvPr/>
        </p:nvSpPr>
        <p:spPr>
          <a:xfrm>
            <a:off x="757021" y="3377855"/>
            <a:ext cx="3720465" cy="109981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568960" algn="l" rtl="0" eaLnBrk="0">
              <a:lnSpc>
                <a:spcPts val="1310"/>
              </a:lnSpc>
            </a:pP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上海睿腾医药科技有限公</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司</a:t>
            </a:r>
            <a:r>
              <a:rPr sz="900" b="1" kern="0" spc="-17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“3·24”闪燃事故</a:t>
            </a:r>
            <a:endParaRPr sz="900" dirty="0">
              <a:latin typeface="微软雅黑" panose="020B0703020204020201" charset="-122"/>
              <a:ea typeface="微软雅黑" panose="020B0703020204020201" charset="-122"/>
              <a:cs typeface="微软雅黑" panose="020B0703020204020201" charset="-122"/>
            </a:endParaRPr>
          </a:p>
          <a:p>
            <a:pPr algn="l" rtl="0" eaLnBrk="0">
              <a:lnSpc>
                <a:spcPct val="106000"/>
              </a:lnSpc>
            </a:pPr>
            <a:endParaRPr sz="1100" dirty="0">
              <a:latin typeface="微软雅黑" panose="020B0703020204020201" charset="-122"/>
              <a:ea typeface="微软雅黑" panose="020B0703020204020201" charset="-122"/>
              <a:cs typeface="Arial" panose="020B0704020202090204"/>
            </a:endParaRPr>
          </a:p>
          <a:p>
            <a:pPr marL="128270" indent="-115570" algn="l" rtl="0" eaLnBrk="0">
              <a:lnSpc>
                <a:spcPct val="133000"/>
              </a:lnSpc>
              <a:spcBef>
                <a:spcPts val="5"/>
              </a:spcBef>
            </a:pPr>
            <a:r>
              <a:rPr sz="1200" kern="0" spc="-10" dirty="0">
                <a:solidFill>
                  <a:srgbClr val="000000">
                    <a:alpha val="100000"/>
                  </a:srgbClr>
                </a:solidFill>
                <a:latin typeface="微软雅黑" panose="020B0703020204020201" charset="-122"/>
                <a:ea typeface="微软雅黑" panose="020B0703020204020201" charset="-122"/>
                <a:cs typeface="Wingdings" panose="05000000000000000000"/>
              </a:rPr>
              <a:t>u</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2025年3月24日</a:t>
            </a:r>
            <a:r>
              <a:rPr sz="1200" b="1" kern="0" spc="-1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，位于浦东新区的睿腾医药科技有限</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公司实验人员在进行医药</a:t>
            </a: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中间体合成试验过程中发生</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 闪燃事故</a:t>
            </a:r>
            <a:r>
              <a:rPr sz="1200" b="1" kern="0" spc="-2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，造成</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1人死亡、3人</a:t>
            </a:r>
            <a:r>
              <a:rPr sz="12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受伤</a:t>
            </a: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200" dirty="0">
              <a:latin typeface="微软雅黑" panose="020B0703020204020201" charset="-122"/>
              <a:ea typeface="微软雅黑" panose="020B0703020204020201" charset="-122"/>
              <a:cs typeface="微软雅黑" panose="020B0703020204020201" charset="-122"/>
            </a:endParaRPr>
          </a:p>
        </p:txBody>
      </p:sp>
      <p:sp>
        <p:nvSpPr>
          <p:cNvPr id="1308" name="textbox 1308"/>
          <p:cNvSpPr/>
          <p:nvPr/>
        </p:nvSpPr>
        <p:spPr>
          <a:xfrm>
            <a:off x="5047716" y="1482572"/>
            <a:ext cx="3739515" cy="666750"/>
          </a:xfrm>
          <a:prstGeom prst="rect">
            <a:avLst/>
          </a:prstGeom>
          <a:noFill/>
          <a:ln w="0" cap="flat">
            <a:noFill/>
            <a:prstDash val="solid"/>
            <a:miter lim="0"/>
          </a:ln>
        </p:spPr>
        <p:txBody>
          <a:bodyPr vert="horz" wrap="square" lIns="0" tIns="0" rIns="0" bIns="0"/>
          <a:lstStyle/>
          <a:p>
            <a:pPr algn="l" rtl="0" eaLnBrk="0">
              <a:lnSpc>
                <a:spcPct val="6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ct val="119000"/>
              </a:lnSpc>
            </a:pP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结合相关事故案例</a:t>
            </a:r>
            <a:r>
              <a:rPr sz="12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，分析实验室安全管理薄弱环节</a:t>
            </a:r>
            <a:r>
              <a:rPr sz="1200" b="1" kern="0" spc="-1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编 </a:t>
            </a:r>
            <a:r>
              <a:rPr sz="12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制并细化常见仪器设备、常用化学试剂、实</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验人员、实</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 验过程等安全管理规范</a:t>
            </a:r>
            <a:r>
              <a:rPr sz="1200" b="1" kern="0" spc="-16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，为实验室安全管理提供指导。</a:t>
            </a:r>
            <a:endParaRPr sz="1200" dirty="0">
              <a:latin typeface="微软雅黑" panose="020B0703020204020201" charset="-122"/>
              <a:ea typeface="微软雅黑" panose="020B0703020204020201" charset="-122"/>
              <a:cs typeface="微软雅黑" panose="020B0703020204020201" charset="-122"/>
            </a:endParaRPr>
          </a:p>
        </p:txBody>
      </p:sp>
      <p:sp>
        <p:nvSpPr>
          <p:cNvPr id="1310" name="textbox 1310"/>
          <p:cNvSpPr/>
          <p:nvPr/>
        </p:nvSpPr>
        <p:spPr>
          <a:xfrm>
            <a:off x="511609" y="819303"/>
            <a:ext cx="6522084" cy="3613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2645"/>
              </a:lnSpc>
            </a:pPr>
            <a:r>
              <a:rPr sz="20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5</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.10 化学品安全和危险化学品重大危险源</a:t>
            </a:r>
            <a:endParaRPr sz="2000" dirty="0">
              <a:latin typeface="微软雅黑" panose="020B0703020204020201" charset="-122"/>
              <a:ea typeface="微软雅黑" panose="020B0703020204020201" charset="-122"/>
              <a:cs typeface="微软雅黑" panose="020B0703020204020201" charset="-122"/>
            </a:endParaRPr>
          </a:p>
        </p:txBody>
      </p:sp>
      <p:sp>
        <p:nvSpPr>
          <p:cNvPr id="1312" name="textbox 1312"/>
          <p:cNvSpPr/>
          <p:nvPr/>
        </p:nvSpPr>
        <p:spPr>
          <a:xfrm>
            <a:off x="382775" y="1156651"/>
            <a:ext cx="3265804" cy="29273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2105"/>
              </a:lnSpc>
            </a:pPr>
            <a:r>
              <a:rPr sz="15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5.10.5   分析化验室（实验室）</a:t>
            </a:r>
            <a:r>
              <a:rPr sz="1500" b="1" kern="0" spc="-3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安全</a:t>
            </a:r>
            <a:endParaRPr sz="1500" dirty="0">
              <a:latin typeface="微软雅黑" panose="020B0703020204020201" charset="-122"/>
              <a:ea typeface="微软雅黑" panose="020B0703020204020201" charset="-122"/>
              <a:cs typeface="微软雅黑" panose="020B0703020204020201" charset="-122"/>
            </a:endParaRPr>
          </a:p>
        </p:txBody>
      </p:sp>
      <p:pic>
        <p:nvPicPr>
          <p:cNvPr id="1314" name="picture 1314"/>
          <p:cNvPicPr>
            <a:picLocks noChangeAspect="1"/>
          </p:cNvPicPr>
          <p:nvPr/>
        </p:nvPicPr>
        <p:blipFill>
          <a:blip r:embed="rId3"/>
          <a:stretch>
            <a:fillRect/>
          </a:stretch>
        </p:blipFill>
        <p:spPr>
          <a:xfrm rot="21600000">
            <a:off x="4674148" y="1276475"/>
            <a:ext cx="56053" cy="3398969"/>
          </a:xfrm>
          <a:prstGeom prst="rect">
            <a:avLst/>
          </a:prstGeom>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6" name="picture 1316"/>
          <p:cNvPicPr>
            <a:picLocks noChangeAspect="1"/>
          </p:cNvPicPr>
          <p:nvPr/>
        </p:nvPicPr>
        <p:blipFill>
          <a:blip r:embed="rId1"/>
          <a:stretch>
            <a:fillRect/>
          </a:stretch>
        </p:blipFill>
        <p:spPr>
          <a:xfrm rot="21600000">
            <a:off x="4776682" y="1406621"/>
            <a:ext cx="4045050" cy="3109498"/>
          </a:xfrm>
          <a:prstGeom prst="rect">
            <a:avLst/>
          </a:prstGeom>
        </p:spPr>
      </p:pic>
      <p:pic>
        <p:nvPicPr>
          <p:cNvPr id="1320" name="picture 1320"/>
          <p:cNvPicPr>
            <a:picLocks noChangeAspect="1"/>
          </p:cNvPicPr>
          <p:nvPr/>
        </p:nvPicPr>
        <p:blipFill>
          <a:blip r:embed="rId2"/>
          <a:stretch>
            <a:fillRect/>
          </a:stretch>
        </p:blipFill>
        <p:spPr>
          <a:xfrm rot="21600000">
            <a:off x="528193" y="1283334"/>
            <a:ext cx="3765041" cy="1663446"/>
          </a:xfrm>
          <a:prstGeom prst="rect">
            <a:avLst/>
          </a:prstGeom>
        </p:spPr>
      </p:pic>
      <p:graphicFrame>
        <p:nvGraphicFramePr>
          <p:cNvPr id="1322" name="table 1322"/>
          <p:cNvGraphicFramePr>
            <a:graphicFrameLocks noGrp="1"/>
          </p:cNvGraphicFramePr>
          <p:nvPr/>
        </p:nvGraphicFramePr>
        <p:xfrm>
          <a:off x="316547" y="3269297"/>
          <a:ext cx="4119245" cy="1325244"/>
        </p:xfrm>
        <a:graphic>
          <a:graphicData uri="http://schemas.openxmlformats.org/drawingml/2006/table">
            <a:tbl>
              <a:tblPr/>
              <a:tblGrid>
                <a:gridCol w="4119245"/>
              </a:tblGrid>
              <a:tr h="1315719">
                <a:tc>
                  <a:txBody>
                    <a:bodyPr/>
                    <a:lstStyle/>
                    <a:p>
                      <a:pPr algn="l" rtl="0" eaLnBrk="0">
                        <a:lnSpc>
                          <a:spcPct val="124000"/>
                        </a:lnSpc>
                      </a:pPr>
                      <a:endParaRPr sz="100" dirty="0">
                        <a:latin typeface="微软雅黑" panose="020B0703020204020201" charset="-122"/>
                        <a:ea typeface="微软雅黑" panose="020B0703020204020201" charset="-122"/>
                        <a:cs typeface="Arial" panose="020B0704020202090204"/>
                      </a:endParaRPr>
                    </a:p>
                    <a:p>
                      <a:pPr marL="113665" indent="4445" algn="l" rtl="0" eaLnBrk="0">
                        <a:lnSpc>
                          <a:spcPct val="119000"/>
                        </a:lnSpc>
                        <a:spcBef>
                          <a:spcPts val="0"/>
                        </a:spcBef>
                      </a:pP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2012年2月28日9时4分</a:t>
                      </a:r>
                      <a:r>
                        <a:rPr sz="900" b="1"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，河北克尔化工有限公司发生重大爆炸事故</a:t>
                      </a:r>
                      <a:r>
                        <a:rPr sz="900" b="1" kern="0" spc="-1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，造成</a:t>
                      </a:r>
                      <a:r>
                        <a:rPr sz="9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29人</a:t>
                      </a:r>
                      <a:r>
                        <a:rPr sz="9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死亡</a:t>
                      </a:r>
                      <a:r>
                        <a:rPr sz="9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9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46人受伤</a:t>
                      </a:r>
                      <a:r>
                        <a:rPr sz="9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，直接经济损失4459万元。</a:t>
                      </a:r>
                      <a:endParaRPr sz="900" dirty="0">
                        <a:latin typeface="微软雅黑" panose="020B0703020204020201" charset="-122"/>
                        <a:ea typeface="微软雅黑" panose="020B0703020204020201" charset="-122"/>
                        <a:cs typeface="微软雅黑" panose="020B0703020204020201" charset="-122"/>
                      </a:endParaRPr>
                    </a:p>
                    <a:p>
                      <a:pPr marL="114300" algn="l" rtl="0" eaLnBrk="0">
                        <a:lnSpc>
                          <a:spcPct val="88000"/>
                        </a:lnSpc>
                        <a:spcBef>
                          <a:spcPts val="205"/>
                        </a:spcBef>
                      </a:pP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企业生产原料、工艺设施</a:t>
                      </a:r>
                      <a:r>
                        <a:rPr sz="9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随意变更</a:t>
                      </a:r>
                      <a:r>
                        <a:rPr sz="900" b="1" kern="0" spc="-1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，未经安全审查:</a:t>
                      </a:r>
                      <a:endParaRPr sz="900" dirty="0">
                        <a:latin typeface="微软雅黑" panose="020B0703020204020201" charset="-122"/>
                        <a:ea typeface="微软雅黑" panose="020B0703020204020201" charset="-122"/>
                        <a:cs typeface="微软雅黑" panose="020B0703020204020201" charset="-122"/>
                      </a:endParaRPr>
                    </a:p>
                    <a:p>
                      <a:pPr marL="123190" algn="l" rtl="0" eaLnBrk="0">
                        <a:lnSpc>
                          <a:spcPts val="1185"/>
                        </a:lnSpc>
                        <a:spcBef>
                          <a:spcPts val="155"/>
                        </a:spcBef>
                      </a:pPr>
                      <a:r>
                        <a:rPr sz="9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1.</a:t>
                      </a:r>
                      <a:r>
                        <a:rPr sz="9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随意将原料尿素</a:t>
                      </a:r>
                      <a:r>
                        <a:rPr sz="9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变更为双氰胺</a:t>
                      </a:r>
                      <a:r>
                        <a:rPr sz="9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900" dirty="0">
                        <a:latin typeface="微软雅黑" panose="020B0703020204020201" charset="-122"/>
                        <a:ea typeface="微软雅黑" panose="020B0703020204020201" charset="-122"/>
                        <a:cs typeface="微软雅黑" panose="020B0703020204020201" charset="-122"/>
                      </a:endParaRPr>
                    </a:p>
                    <a:p>
                      <a:pPr marL="114300" indent="3810" algn="l" rtl="0" eaLnBrk="0">
                        <a:lnSpc>
                          <a:spcPct val="118000"/>
                        </a:lnSpc>
                        <a:spcBef>
                          <a:spcPts val="105"/>
                        </a:spcBef>
                      </a:pPr>
                      <a:r>
                        <a:rPr sz="9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2.</a:t>
                      </a:r>
                      <a:r>
                        <a:rPr sz="9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随意更改工艺指标</a:t>
                      </a:r>
                      <a:r>
                        <a:rPr sz="9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，提高导热油温度（出口温度</a:t>
                      </a:r>
                      <a:r>
                        <a:rPr sz="9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设定高限由215℃提高至255℃</a:t>
                      </a:r>
                      <a:r>
                        <a:rPr sz="900" b="1" kern="0" spc="-2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使反应釜内物料温度接近了硝酸胍的爆燃点270℃)</a:t>
                      </a:r>
                      <a:r>
                        <a:rPr sz="9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900" dirty="0">
                        <a:latin typeface="微软雅黑" panose="020B0703020204020201" charset="-122"/>
                        <a:ea typeface="微软雅黑" panose="020B0703020204020201" charset="-122"/>
                        <a:cs typeface="微软雅黑" panose="020B0703020204020201" charset="-122"/>
                      </a:endParaRPr>
                    </a:p>
                    <a:p>
                      <a:pPr marL="118110" indent="2540" algn="l" rtl="0" eaLnBrk="0">
                        <a:lnSpc>
                          <a:spcPct val="114000"/>
                        </a:lnSpc>
                        <a:spcBef>
                          <a:spcPts val="45"/>
                        </a:spcBef>
                      </a:pPr>
                      <a:r>
                        <a:rPr sz="9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3.未制定改造方案，未经相应的安全设计和论证，</a:t>
                      </a:r>
                      <a:r>
                        <a:rPr sz="9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增设一台导热油加热器</a:t>
                      </a:r>
                      <a:r>
                        <a:rPr sz="9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，改造</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了放料系统。</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9525"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lnB w="9525" cap="flat" cmpd="sng" algn="ctr">
                      <a:solidFill>
                        <a:srgbClr val="C00000"/>
                      </a:solidFill>
                      <a:prstDash val="solid"/>
                      <a:round/>
                      <a:headEnd type="none" w="med" len="med"/>
                      <a:tailEnd type="none" w="med" len="med"/>
                    </a:lnB>
                  </a:tcPr>
                </a:tc>
              </a:tr>
            </a:tbl>
          </a:graphicData>
        </a:graphic>
      </p:graphicFrame>
      <p:sp>
        <p:nvSpPr>
          <p:cNvPr id="1324" name="textbox 1324"/>
          <p:cNvSpPr/>
          <p:nvPr/>
        </p:nvSpPr>
        <p:spPr>
          <a:xfrm>
            <a:off x="600509" y="806603"/>
            <a:ext cx="4450715" cy="3613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algn="r" rtl="0" eaLnBrk="0">
              <a:lnSpc>
                <a:spcPts val="2645"/>
              </a:lnSpc>
            </a:pPr>
            <a:r>
              <a:rPr sz="20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5.11 变更管理（新增）</a:t>
            </a:r>
            <a:endParaRPr sz="2000" dirty="0">
              <a:latin typeface="微软雅黑" panose="020B0703020204020201" charset="-122"/>
              <a:ea typeface="微软雅黑" panose="020B0703020204020201" charset="-122"/>
              <a:cs typeface="微软雅黑" panose="020B0703020204020201" charset="-122"/>
            </a:endParaRPr>
          </a:p>
        </p:txBody>
      </p:sp>
      <p:sp>
        <p:nvSpPr>
          <p:cNvPr id="1326" name="textbox 1326"/>
          <p:cNvSpPr/>
          <p:nvPr/>
        </p:nvSpPr>
        <p:spPr>
          <a:xfrm>
            <a:off x="1214340" y="2962565"/>
            <a:ext cx="2402204" cy="19240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1310"/>
              </a:lnSpc>
            </a:pPr>
            <a:r>
              <a:rPr sz="9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2012年河北克尔化工“2·28”重大爆炸事</a:t>
            </a:r>
            <a:r>
              <a:rPr sz="9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故</a:t>
            </a:r>
            <a:endParaRPr sz="9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28" name="table 1328"/>
          <p:cNvGraphicFramePr>
            <a:graphicFrameLocks noGrp="1"/>
          </p:cNvGraphicFramePr>
          <p:nvPr/>
        </p:nvGraphicFramePr>
        <p:xfrm>
          <a:off x="1109345" y="1231900"/>
          <a:ext cx="7056755" cy="3343909"/>
        </p:xfrm>
        <a:graphic>
          <a:graphicData uri="http://schemas.openxmlformats.org/drawingml/2006/table">
            <a:tbl>
              <a:tblPr/>
              <a:tblGrid>
                <a:gridCol w="2686685"/>
                <a:gridCol w="4370070"/>
              </a:tblGrid>
              <a:tr h="514350">
                <a:tc>
                  <a:txBody>
                    <a:bodyPr/>
                    <a:lstStyle/>
                    <a:p>
                      <a:pPr algn="l" rtl="0" eaLnBrk="0">
                        <a:lnSpc>
                          <a:spcPct val="123000"/>
                        </a:lnSpc>
                      </a:pPr>
                      <a:endParaRPr sz="1000" dirty="0">
                        <a:latin typeface="微软雅黑" panose="020B0703020204020201" charset="-122"/>
                        <a:ea typeface="微软雅黑" panose="020B0703020204020201" charset="-122"/>
                        <a:cs typeface="Arial" panose="020B0704020202090204"/>
                      </a:endParaRPr>
                    </a:p>
                    <a:p>
                      <a:pPr marL="1045845" algn="l" rtl="0" eaLnBrk="0">
                        <a:lnSpc>
                          <a:spcPct val="88000"/>
                        </a:lnSpc>
                        <a:spcBef>
                          <a:spcPts val="5"/>
                        </a:spcBef>
                      </a:pPr>
                      <a:r>
                        <a:rPr sz="1200" b="1" kern="0" spc="-20" dirty="0">
                          <a:solidFill>
                            <a:srgbClr val="FFFFFF">
                              <a:alpha val="100000"/>
                            </a:srgbClr>
                          </a:solidFill>
                          <a:latin typeface="微软雅黑" panose="020B0703020204020201" charset="-122"/>
                          <a:ea typeface="微软雅黑" panose="020B0703020204020201" charset="-122"/>
                          <a:cs typeface="微软雅黑" panose="020B0703020204020201" charset="-122"/>
                        </a:rPr>
                        <a:t>二级要素</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DA2"/>
                    </a:solidFill>
                  </a:tcPr>
                </a:tc>
                <a:tc>
                  <a:txBody>
                    <a:bodyPr/>
                    <a:lstStyle/>
                    <a:p>
                      <a:pPr algn="l" rtl="0" eaLnBrk="0">
                        <a:lnSpc>
                          <a:spcPct val="124000"/>
                        </a:lnSpc>
                      </a:pPr>
                      <a:endParaRPr sz="1000" dirty="0">
                        <a:latin typeface="微软雅黑" panose="020B0703020204020201" charset="-122"/>
                        <a:ea typeface="微软雅黑" panose="020B0703020204020201" charset="-122"/>
                        <a:cs typeface="Arial" panose="020B0704020202090204"/>
                      </a:endParaRPr>
                    </a:p>
                    <a:p>
                      <a:pPr marL="2032000" algn="l" rtl="0" eaLnBrk="0">
                        <a:lnSpc>
                          <a:spcPct val="87000"/>
                        </a:lnSpc>
                        <a:spcBef>
                          <a:spcPts val="5"/>
                        </a:spcBef>
                      </a:pPr>
                      <a:r>
                        <a:rPr sz="1200" b="1" kern="0" spc="-20" dirty="0">
                          <a:solidFill>
                            <a:srgbClr val="FFFFFF">
                              <a:alpha val="100000"/>
                            </a:srgbClr>
                          </a:solidFill>
                          <a:latin typeface="微软雅黑" panose="020B0703020204020201" charset="-122"/>
                          <a:ea typeface="微软雅黑" panose="020B0703020204020201" charset="-122"/>
                          <a:cs typeface="微软雅黑" panose="020B0703020204020201" charset="-122"/>
                        </a:rPr>
                        <a:t>要点</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DA2"/>
                    </a:solidFill>
                  </a:tcPr>
                </a:tc>
              </a:tr>
              <a:tr h="448309">
                <a:tc>
                  <a:txBody>
                    <a:bodyPr/>
                    <a:lstStyle/>
                    <a:p>
                      <a:pPr algn="l" rtl="0" eaLnBrk="0">
                        <a:lnSpc>
                          <a:spcPct val="113000"/>
                        </a:lnSpc>
                      </a:pPr>
                      <a:endParaRPr sz="700" dirty="0">
                        <a:latin typeface="微软雅黑" panose="020B0703020204020201" charset="-122"/>
                        <a:ea typeface="微软雅黑" panose="020B0703020204020201" charset="-122"/>
                        <a:cs typeface="Arial" panose="020B0704020202090204"/>
                      </a:endParaRPr>
                    </a:p>
                    <a:p>
                      <a:pPr marL="723900" algn="l" rtl="0" eaLnBrk="0">
                        <a:lnSpc>
                          <a:spcPts val="1580"/>
                        </a:lnSpc>
                        <a:spcBef>
                          <a:spcPts val="0"/>
                        </a:spcBef>
                      </a:pP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5.11.1 分类和分级</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09000"/>
                        </a:lnSpc>
                      </a:pPr>
                      <a:endParaRPr sz="900" dirty="0">
                        <a:latin typeface="微软雅黑" panose="020B0703020204020201" charset="-122"/>
                        <a:ea typeface="微软雅黑" panose="020B0703020204020201" charset="-122"/>
                        <a:cs typeface="Arial" panose="020B0704020202090204"/>
                      </a:endParaRPr>
                    </a:p>
                    <a:p>
                      <a:pPr algn="l" rtl="0" eaLnBrk="0">
                        <a:lnSpc>
                          <a:spcPct val="8000"/>
                        </a:lnSpc>
                      </a:pPr>
                      <a:endParaRPr sz="100" dirty="0">
                        <a:latin typeface="微软雅黑" panose="020B0703020204020201" charset="-122"/>
                        <a:ea typeface="微软雅黑" panose="020B0703020204020201" charset="-122"/>
                        <a:cs typeface="Arial" panose="020B0704020202090204"/>
                      </a:endParaRPr>
                    </a:p>
                    <a:p>
                      <a:pPr marL="102235" algn="l" rtl="0" eaLnBrk="0">
                        <a:lnSpc>
                          <a:spcPct val="89000"/>
                        </a:lnSpc>
                        <a:tabLst>
                          <a:tab pos="210820" algn="l"/>
                        </a:tabLst>
                      </a:pP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建立分类标准、根据安全风险大小分级</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管理。</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r>
              <a:tr h="457200">
                <a:tc>
                  <a:txBody>
                    <a:bodyPr/>
                    <a:lstStyle/>
                    <a:p>
                      <a:pPr algn="l" rtl="0" eaLnBrk="0">
                        <a:lnSpc>
                          <a:spcPct val="102000"/>
                        </a:lnSpc>
                      </a:pPr>
                      <a:endParaRPr sz="800" dirty="0">
                        <a:latin typeface="微软雅黑" panose="020B0703020204020201" charset="-122"/>
                        <a:ea typeface="微软雅黑" panose="020B0703020204020201" charset="-122"/>
                        <a:cs typeface="Arial" panose="020B0704020202090204"/>
                      </a:endParaRPr>
                    </a:p>
                    <a:p>
                      <a:pPr marL="723900" algn="l" rtl="0" eaLnBrk="0">
                        <a:lnSpc>
                          <a:spcPts val="1580"/>
                        </a:lnSpc>
                        <a:spcBef>
                          <a:spcPts val="5"/>
                        </a:spcBef>
                      </a:pP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5.11.2 申请和批准</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c>
                  <a:txBody>
                    <a:bodyPr/>
                    <a:lstStyle/>
                    <a:p>
                      <a:pPr algn="l" rtl="0" eaLnBrk="0">
                        <a:lnSpc>
                          <a:spcPct val="106000"/>
                        </a:lnSpc>
                      </a:pPr>
                      <a:endParaRPr sz="400" dirty="0">
                        <a:latin typeface="微软雅黑" panose="020B0703020204020201" charset="-122"/>
                        <a:ea typeface="微软雅黑" panose="020B0703020204020201" charset="-122"/>
                        <a:cs typeface="Arial" panose="020B0704020202090204"/>
                      </a:endParaRPr>
                    </a:p>
                    <a:p>
                      <a:pPr marL="102235" algn="l" rtl="0" eaLnBrk="0">
                        <a:lnSpc>
                          <a:spcPct val="88000"/>
                        </a:lnSpc>
                        <a:spcBef>
                          <a:spcPts val="0"/>
                        </a:spcBef>
                        <a:tabLst>
                          <a:tab pos="210820" algn="l"/>
                        </a:tabLst>
                      </a:pP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任何变更实施前办理变更申请</a:t>
                      </a:r>
                      <a:r>
                        <a:rPr sz="1200" b="1" kern="0" spc="-1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，开展风险评估和管控。</a:t>
                      </a:r>
                      <a:endParaRPr sz="1200" dirty="0">
                        <a:latin typeface="微软雅黑" panose="020B0703020204020201" charset="-122"/>
                        <a:ea typeface="微软雅黑" panose="020B0703020204020201" charset="-122"/>
                        <a:cs typeface="微软雅黑" panose="020B0703020204020201" charset="-122"/>
                      </a:endParaRPr>
                    </a:p>
                    <a:p>
                      <a:pPr marL="102235" algn="l" rtl="0" eaLnBrk="0">
                        <a:lnSpc>
                          <a:spcPct val="88000"/>
                        </a:lnSpc>
                        <a:spcBef>
                          <a:spcPts val="175"/>
                        </a:spcBef>
                        <a:tabLst>
                          <a:tab pos="210820" algn="l"/>
                        </a:tabLst>
                      </a:pP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开展变更审核及分级批准。</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r>
              <a:tr h="640080">
                <a:tc>
                  <a:txBody>
                    <a:bodyPr/>
                    <a:lstStyle/>
                    <a:p>
                      <a:pPr algn="l" rtl="0" eaLnBrk="0">
                        <a:lnSpc>
                          <a:spcPct val="142000"/>
                        </a:lnSpc>
                      </a:pPr>
                      <a:endParaRPr sz="1000" dirty="0">
                        <a:latin typeface="微软雅黑" panose="020B0703020204020201" charset="-122"/>
                        <a:ea typeface="微软雅黑" panose="020B0703020204020201" charset="-122"/>
                        <a:cs typeface="Arial" panose="020B0704020202090204"/>
                      </a:endParaRPr>
                    </a:p>
                    <a:p>
                      <a:pPr marL="800100" algn="l" rtl="0" eaLnBrk="0">
                        <a:lnSpc>
                          <a:spcPts val="1580"/>
                        </a:lnSpc>
                        <a:spcBef>
                          <a:spcPts val="0"/>
                        </a:spcBef>
                      </a:pP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5.11.3 变更实</a:t>
                      </a: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施</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06000"/>
                        </a:lnSpc>
                      </a:pPr>
                      <a:endParaRPr sz="400" dirty="0">
                        <a:latin typeface="微软雅黑" panose="020B0703020204020201" charset="-122"/>
                        <a:ea typeface="微软雅黑" panose="020B0703020204020201" charset="-122"/>
                        <a:cs typeface="Arial" panose="020B0704020202090204"/>
                      </a:endParaRPr>
                    </a:p>
                    <a:p>
                      <a:pPr marL="102235" algn="l" rtl="0" eaLnBrk="0">
                        <a:lnSpc>
                          <a:spcPct val="88000"/>
                        </a:lnSpc>
                        <a:spcBef>
                          <a:spcPts val="0"/>
                        </a:spcBef>
                        <a:tabLst>
                          <a:tab pos="210820" algn="l"/>
                        </a:tabLst>
                      </a:pP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落实安全风险控制措施。</a:t>
                      </a:r>
                      <a:endParaRPr sz="1200" dirty="0">
                        <a:latin typeface="微软雅黑" panose="020B0703020204020201" charset="-122"/>
                        <a:ea typeface="微软雅黑" panose="020B0703020204020201" charset="-122"/>
                        <a:cs typeface="微软雅黑" panose="020B0703020204020201" charset="-122"/>
                      </a:endParaRPr>
                    </a:p>
                    <a:p>
                      <a:pPr marL="102235" algn="l" rtl="0" eaLnBrk="0">
                        <a:lnSpc>
                          <a:spcPct val="88000"/>
                        </a:lnSpc>
                        <a:spcBef>
                          <a:spcPts val="170"/>
                        </a:spcBef>
                        <a:tabLst>
                          <a:tab pos="210820" algn="l"/>
                        </a:tabLst>
                      </a:pP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变更实施情况及结果及时告知相关</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部门。</a:t>
                      </a:r>
                      <a:endParaRPr sz="1200" dirty="0">
                        <a:latin typeface="微软雅黑" panose="020B0703020204020201" charset="-122"/>
                        <a:ea typeface="微软雅黑" panose="020B0703020204020201" charset="-122"/>
                        <a:cs typeface="微软雅黑" panose="020B0703020204020201" charset="-122"/>
                      </a:endParaRPr>
                    </a:p>
                    <a:p>
                      <a:pPr marL="102235" algn="l" rtl="0" eaLnBrk="0">
                        <a:lnSpc>
                          <a:spcPct val="88000"/>
                        </a:lnSpc>
                        <a:spcBef>
                          <a:spcPts val="180"/>
                        </a:spcBef>
                        <a:tabLst>
                          <a:tab pos="210820" algn="l"/>
                        </a:tabLst>
                      </a:pP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对相关人员进行培训。</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r>
              <a:tr h="822960">
                <a:tc>
                  <a:txBody>
                    <a:bodyPr/>
                    <a:lstStyle/>
                    <a:p>
                      <a:pPr algn="l" rtl="0" eaLnBrk="0">
                        <a:lnSpc>
                          <a:spcPct val="101000"/>
                        </a:lnSpc>
                      </a:pPr>
                      <a:endParaRPr sz="1000" dirty="0">
                        <a:latin typeface="微软雅黑" panose="020B0703020204020201" charset="-122"/>
                        <a:ea typeface="微软雅黑" panose="020B0703020204020201" charset="-122"/>
                        <a:cs typeface="Arial" panose="020B0704020202090204"/>
                      </a:endParaRPr>
                    </a:p>
                    <a:p>
                      <a:pPr algn="l" rtl="0" eaLnBrk="0">
                        <a:lnSpc>
                          <a:spcPct val="101000"/>
                        </a:lnSpc>
                      </a:pPr>
                      <a:endParaRPr sz="1000" dirty="0">
                        <a:latin typeface="微软雅黑" panose="020B0703020204020201" charset="-122"/>
                        <a:ea typeface="微软雅黑" panose="020B0703020204020201" charset="-122"/>
                        <a:cs typeface="Arial" panose="020B0704020202090204"/>
                      </a:endParaRPr>
                    </a:p>
                    <a:p>
                      <a:pPr marL="800100" algn="l" rtl="0" eaLnBrk="0">
                        <a:lnSpc>
                          <a:spcPts val="1580"/>
                        </a:lnSpc>
                        <a:spcBef>
                          <a:spcPts val="0"/>
                        </a:spcBef>
                      </a:pP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5.11.4 验收关</a:t>
                      </a: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闭</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c>
                  <a:txBody>
                    <a:bodyPr/>
                    <a:lstStyle/>
                    <a:p>
                      <a:pPr algn="l" rtl="0" eaLnBrk="0">
                        <a:lnSpc>
                          <a:spcPct val="107000"/>
                        </a:lnSpc>
                      </a:pPr>
                      <a:endParaRPr sz="400" dirty="0">
                        <a:latin typeface="微软雅黑" panose="020B0703020204020201" charset="-122"/>
                        <a:ea typeface="微软雅黑" panose="020B0703020204020201" charset="-122"/>
                        <a:cs typeface="Arial" panose="020B0704020202090204"/>
                      </a:endParaRPr>
                    </a:p>
                    <a:p>
                      <a:pPr marL="384810" indent="-282575" algn="l" rtl="0" eaLnBrk="0">
                        <a:lnSpc>
                          <a:spcPct val="91000"/>
                        </a:lnSpc>
                        <a:spcBef>
                          <a:spcPts val="5"/>
                        </a:spcBef>
                        <a:tabLst>
                          <a:tab pos="210820" algn="l"/>
                        </a:tabLst>
                      </a:pP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在变更投用具备验收条件时</a:t>
                      </a:r>
                      <a:r>
                        <a:rPr sz="1200" b="1" kern="0" spc="-1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，完成变更与预期</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效果符合性</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的验收评估。</a:t>
                      </a:r>
                      <a:endParaRPr sz="1200" dirty="0">
                        <a:latin typeface="微软雅黑" panose="020B0703020204020201" charset="-122"/>
                        <a:ea typeface="微软雅黑" panose="020B0703020204020201" charset="-122"/>
                        <a:cs typeface="微软雅黑" panose="020B0703020204020201" charset="-122"/>
                      </a:endParaRPr>
                    </a:p>
                    <a:p>
                      <a:pPr marL="379095" indent="-276860" algn="l" rtl="0" eaLnBrk="0">
                        <a:lnSpc>
                          <a:spcPct val="91000"/>
                        </a:lnSpc>
                        <a:spcBef>
                          <a:spcPts val="260"/>
                        </a:spcBef>
                        <a:tabLst>
                          <a:tab pos="210820" algn="l"/>
                        </a:tabLst>
                      </a:pP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更新变更涉及的管理制度、工艺</a:t>
                      </a: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管道及仪表流程图纸、操</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作规程、联锁逻辑图等文件</a:t>
                      </a:r>
                      <a:r>
                        <a:rPr sz="1200" b="1" kern="0" spc="-2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，并归</a:t>
                      </a: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档。</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r>
              <a:tr h="461009">
                <a:tc>
                  <a:txBody>
                    <a:bodyPr/>
                    <a:lstStyle/>
                    <a:p>
                      <a:pPr algn="l" rtl="0" eaLnBrk="0">
                        <a:lnSpc>
                          <a:spcPct val="101000"/>
                        </a:lnSpc>
                      </a:pPr>
                      <a:endParaRPr sz="800" dirty="0">
                        <a:latin typeface="微软雅黑" panose="020B0703020204020201" charset="-122"/>
                        <a:ea typeface="微软雅黑" panose="020B0703020204020201" charset="-122"/>
                        <a:cs typeface="Arial" panose="020B0704020202090204"/>
                      </a:endParaRPr>
                    </a:p>
                    <a:p>
                      <a:pPr marL="800100" algn="l" rtl="0" eaLnBrk="0">
                        <a:lnSpc>
                          <a:spcPts val="1580"/>
                        </a:lnSpc>
                        <a:spcBef>
                          <a:spcPts val="5"/>
                        </a:spcBef>
                      </a:pP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5.10.5 证实方</a:t>
                      </a: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法</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00000"/>
                        </a:lnSpc>
                      </a:pPr>
                      <a:endParaRPr sz="1000" dirty="0">
                        <a:latin typeface="Arial" panose="020B0704020202090204"/>
                        <a:ea typeface="微软雅黑" panose="020B0703020204020201" charset="-122"/>
                        <a:cs typeface="Arial" panose="020B07040202020902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r>
            </a:tbl>
          </a:graphicData>
        </a:graphic>
      </p:graphicFrame>
      <p:pic>
        <p:nvPicPr>
          <p:cNvPr id="1330" name="picture 1330"/>
          <p:cNvPicPr>
            <a:picLocks noChangeAspect="1"/>
          </p:cNvPicPr>
          <p:nvPr/>
        </p:nvPicPr>
        <p:blipFill>
          <a:blip r:embed="rId1"/>
          <a:stretch>
            <a:fillRect/>
          </a:stretch>
        </p:blipFill>
        <p:spPr>
          <a:xfrm rot="21600000">
            <a:off x="3898443" y="3734129"/>
            <a:ext cx="108661" cy="99669"/>
          </a:xfrm>
          <a:prstGeom prst="rect">
            <a:avLst/>
          </a:prstGeom>
        </p:spPr>
      </p:pic>
      <p:pic>
        <p:nvPicPr>
          <p:cNvPr id="1332" name="picture 1332"/>
          <p:cNvPicPr>
            <a:picLocks noChangeAspect="1"/>
          </p:cNvPicPr>
          <p:nvPr/>
        </p:nvPicPr>
        <p:blipFill>
          <a:blip r:embed="rId2"/>
          <a:stretch>
            <a:fillRect/>
          </a:stretch>
        </p:blipFill>
        <p:spPr>
          <a:xfrm rot="21600000">
            <a:off x="3898443" y="3368369"/>
            <a:ext cx="108661" cy="99669"/>
          </a:xfrm>
          <a:prstGeom prst="rect">
            <a:avLst/>
          </a:prstGeom>
        </p:spPr>
      </p:pic>
      <p:pic>
        <p:nvPicPr>
          <p:cNvPr id="1334" name="picture 1334"/>
          <p:cNvPicPr>
            <a:picLocks noChangeAspect="1"/>
          </p:cNvPicPr>
          <p:nvPr/>
        </p:nvPicPr>
        <p:blipFill>
          <a:blip r:embed="rId1"/>
          <a:stretch>
            <a:fillRect/>
          </a:stretch>
        </p:blipFill>
        <p:spPr>
          <a:xfrm rot="21600000">
            <a:off x="3898443" y="3094049"/>
            <a:ext cx="108661" cy="99669"/>
          </a:xfrm>
          <a:prstGeom prst="rect">
            <a:avLst/>
          </a:prstGeom>
        </p:spPr>
      </p:pic>
      <p:pic>
        <p:nvPicPr>
          <p:cNvPr id="1336" name="picture 1336"/>
          <p:cNvPicPr>
            <a:picLocks noChangeAspect="1"/>
          </p:cNvPicPr>
          <p:nvPr/>
        </p:nvPicPr>
        <p:blipFill>
          <a:blip r:embed="rId2"/>
          <a:stretch>
            <a:fillRect/>
          </a:stretch>
        </p:blipFill>
        <p:spPr>
          <a:xfrm rot="21600000">
            <a:off x="3898443" y="2911169"/>
            <a:ext cx="108661" cy="99669"/>
          </a:xfrm>
          <a:prstGeom prst="rect">
            <a:avLst/>
          </a:prstGeom>
        </p:spPr>
      </p:pic>
      <p:pic>
        <p:nvPicPr>
          <p:cNvPr id="1338" name="picture 1338"/>
          <p:cNvPicPr>
            <a:picLocks noChangeAspect="1"/>
          </p:cNvPicPr>
          <p:nvPr/>
        </p:nvPicPr>
        <p:blipFill>
          <a:blip r:embed="rId2"/>
          <a:stretch>
            <a:fillRect/>
          </a:stretch>
        </p:blipFill>
        <p:spPr>
          <a:xfrm rot="21600000">
            <a:off x="3898443" y="2728290"/>
            <a:ext cx="108661" cy="99669"/>
          </a:xfrm>
          <a:prstGeom prst="rect">
            <a:avLst/>
          </a:prstGeom>
        </p:spPr>
      </p:pic>
      <p:pic>
        <p:nvPicPr>
          <p:cNvPr id="1340" name="picture 1340"/>
          <p:cNvPicPr>
            <a:picLocks noChangeAspect="1"/>
          </p:cNvPicPr>
          <p:nvPr/>
        </p:nvPicPr>
        <p:blipFill>
          <a:blip r:embed="rId2"/>
          <a:stretch>
            <a:fillRect/>
          </a:stretch>
        </p:blipFill>
        <p:spPr>
          <a:xfrm rot="21600000">
            <a:off x="3898443" y="2453970"/>
            <a:ext cx="108661" cy="99669"/>
          </a:xfrm>
          <a:prstGeom prst="rect">
            <a:avLst/>
          </a:prstGeom>
        </p:spPr>
      </p:pic>
      <p:pic>
        <p:nvPicPr>
          <p:cNvPr id="1342" name="picture 1342"/>
          <p:cNvPicPr>
            <a:picLocks noChangeAspect="1"/>
          </p:cNvPicPr>
          <p:nvPr/>
        </p:nvPicPr>
        <p:blipFill>
          <a:blip r:embed="rId3"/>
          <a:stretch>
            <a:fillRect/>
          </a:stretch>
        </p:blipFill>
        <p:spPr>
          <a:xfrm rot="21600000">
            <a:off x="3898443" y="2271090"/>
            <a:ext cx="108661" cy="99669"/>
          </a:xfrm>
          <a:prstGeom prst="rect">
            <a:avLst/>
          </a:prstGeom>
        </p:spPr>
      </p:pic>
      <p:pic>
        <p:nvPicPr>
          <p:cNvPr id="1344" name="picture 1344"/>
          <p:cNvPicPr>
            <a:picLocks noChangeAspect="1"/>
          </p:cNvPicPr>
          <p:nvPr/>
        </p:nvPicPr>
        <p:blipFill>
          <a:blip r:embed="rId2"/>
          <a:stretch>
            <a:fillRect/>
          </a:stretch>
        </p:blipFill>
        <p:spPr>
          <a:xfrm rot="21600000">
            <a:off x="3898443" y="1909775"/>
            <a:ext cx="108661" cy="99669"/>
          </a:xfrm>
          <a:prstGeom prst="rect">
            <a:avLst/>
          </a:prstGeom>
        </p:spPr>
      </p:pic>
      <p:sp>
        <p:nvSpPr>
          <p:cNvPr id="1348" name="textbox 1348"/>
          <p:cNvSpPr/>
          <p:nvPr/>
        </p:nvSpPr>
        <p:spPr>
          <a:xfrm>
            <a:off x="530659" y="743103"/>
            <a:ext cx="3474084" cy="3613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5.11 变更</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管理</a:t>
            </a:r>
            <a:endParaRPr sz="20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0" name="textbox 1350"/>
          <p:cNvSpPr/>
          <p:nvPr/>
        </p:nvSpPr>
        <p:spPr>
          <a:xfrm>
            <a:off x="459613" y="1213003"/>
            <a:ext cx="7324090" cy="231076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83185"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5.11 变更</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管理</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45000"/>
              </a:lnSpc>
            </a:pPr>
            <a:endParaRPr sz="1000" dirty="0">
              <a:latin typeface="微软雅黑" panose="020B0703020204020201" charset="-122"/>
              <a:ea typeface="微软雅黑" panose="020B0703020204020201" charset="-122"/>
              <a:cs typeface="Arial" panose="020B0704020202090204"/>
            </a:endParaRPr>
          </a:p>
          <a:p>
            <a:pPr marL="26035" algn="l" rtl="0" eaLnBrk="0">
              <a:lnSpc>
                <a:spcPts val="2105"/>
              </a:lnSpc>
              <a:spcBef>
                <a:spcPts val="450"/>
              </a:spcBef>
            </a:pP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5.11.1</a:t>
            </a:r>
            <a:r>
              <a:rPr sz="1500" b="1" kern="0" spc="11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分类和分级</a:t>
            </a:r>
            <a:endParaRPr sz="1500" dirty="0">
              <a:latin typeface="微软雅黑" panose="020B0703020204020201" charset="-122"/>
              <a:ea typeface="微软雅黑" panose="020B0703020204020201" charset="-122"/>
              <a:cs typeface="微软雅黑" panose="020B0703020204020201" charset="-122"/>
            </a:endParaRPr>
          </a:p>
          <a:p>
            <a:pPr marL="24130" algn="l" rtl="0" eaLnBrk="0">
              <a:lnSpc>
                <a:spcPts val="1855"/>
              </a:lnSpc>
              <a:spcBef>
                <a:spcPts val="1020"/>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5.11.1.1 企业应建</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立变更</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分类标准</a:t>
            </a:r>
            <a:r>
              <a:rPr sz="14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，根据变更的内容、期限和影响对变更进行</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分类管理</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a:p>
            <a:pPr algn="r" rtl="0" eaLnBrk="0">
              <a:lnSpc>
                <a:spcPts val="1855"/>
              </a:lnSpc>
              <a:spcBef>
                <a:spcPts val="1000"/>
              </a:spcBef>
            </a:pP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5.11.1.2 企业应根据变更带来的安全风险大小</a:t>
            </a:r>
            <a:r>
              <a:rPr sz="1400" b="1" kern="0" spc="-2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，对变更进行</a:t>
            </a:r>
            <a:r>
              <a:rPr sz="14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分级管理</a:t>
            </a:r>
            <a:r>
              <a:rPr sz="1400" b="1" kern="0" spc="-2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，并确定变更</a:t>
            </a:r>
            <a:r>
              <a:rPr sz="14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审批流程。</a:t>
            </a:r>
            <a:endParaRPr sz="1400" dirty="0">
              <a:latin typeface="微软雅黑" panose="020B0703020204020201" charset="-122"/>
              <a:ea typeface="微软雅黑" panose="020B0703020204020201" charset="-122"/>
              <a:cs typeface="微软雅黑" panose="020B0703020204020201" charset="-122"/>
            </a:endParaRPr>
          </a:p>
          <a:p>
            <a:pPr marL="24130" algn="l" rtl="0" eaLnBrk="0">
              <a:lnSpc>
                <a:spcPts val="1855"/>
              </a:lnSpc>
              <a:spcBef>
                <a:spcPts val="1000"/>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5.11.1.3 企业应对变更申请、安全风险评估、审批与实施</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、验收等过程进行规范管理。</a:t>
            </a:r>
            <a:endParaRPr sz="1400" dirty="0">
              <a:latin typeface="微软雅黑" panose="020B0703020204020201" charset="-122"/>
              <a:ea typeface="微软雅黑" panose="020B0703020204020201" charset="-122"/>
              <a:cs typeface="微软雅黑" panose="020B0703020204020201" charset="-122"/>
            </a:endParaRPr>
          </a:p>
          <a:p>
            <a:pPr algn="l" rtl="0" eaLnBrk="0">
              <a:lnSpc>
                <a:spcPct val="105000"/>
              </a:lnSpc>
            </a:pPr>
            <a:endParaRPr sz="700" dirty="0">
              <a:latin typeface="微软雅黑" panose="020B0703020204020201" charset="-122"/>
              <a:ea typeface="微软雅黑" panose="020B0703020204020201" charset="-122"/>
              <a:cs typeface="Arial" panose="020B0704020202090204"/>
            </a:endParaRPr>
          </a:p>
          <a:p>
            <a:pPr marL="12700" algn="l" rtl="0" eaLnBrk="0">
              <a:lnSpc>
                <a:spcPts val="1580"/>
              </a:lnSpc>
              <a:spcBef>
                <a:spcPts val="0"/>
              </a:spcBef>
            </a:pP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条文说明</a:t>
            </a:r>
            <a:r>
              <a:rPr sz="1200" b="1" kern="0" spc="-1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：根据</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AQ</a:t>
            </a:r>
            <a:r>
              <a:rPr sz="12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/T</a:t>
            </a:r>
            <a:r>
              <a:rPr sz="1200" b="1" kern="0" spc="2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3034-2022《化工过程安全管理导则》</a:t>
            </a:r>
            <a:r>
              <a:rPr sz="1200" b="1" kern="0" spc="-2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“4.</a:t>
            </a:r>
            <a:r>
              <a:rPr sz="1200" b="1" kern="0" spc="-18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15.2</a:t>
            </a:r>
            <a:r>
              <a:rPr sz="1200" b="1" kern="0" spc="15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变更</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分级</a:t>
            </a:r>
            <a:r>
              <a:rPr sz="1200" b="1" kern="0" spc="-2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”要求制定</a:t>
            </a:r>
            <a:r>
              <a:rPr sz="12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endParaRPr sz="12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6" name="textbox 1356"/>
          <p:cNvSpPr/>
          <p:nvPr/>
        </p:nvSpPr>
        <p:spPr>
          <a:xfrm>
            <a:off x="412292" y="1580960"/>
            <a:ext cx="2801620" cy="287591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221615" algn="l" rtl="0" eaLnBrk="0">
              <a:lnSpc>
                <a:spcPts val="1855"/>
              </a:lnSpc>
            </a:pPr>
            <a:r>
              <a:rPr sz="1400" b="1" kern="0" spc="-100" dirty="0">
                <a:solidFill>
                  <a:srgbClr val="3333FF">
                    <a:alpha val="100000"/>
                  </a:srgbClr>
                </a:solidFill>
                <a:latin typeface="微软雅黑" panose="020B0703020204020201" charset="-122"/>
                <a:ea typeface="微软雅黑" panose="020B0703020204020201" charset="-122"/>
                <a:cs typeface="微软雅黑" panose="020B0703020204020201" charset="-122"/>
              </a:rPr>
              <a:t>（1）按变更内容：</a:t>
            </a:r>
            <a:endParaRPr sz="1400" dirty="0">
              <a:latin typeface="微软雅黑" panose="020B0703020204020201" charset="-122"/>
              <a:ea typeface="微软雅黑" panose="020B0703020204020201" charset="-122"/>
              <a:cs typeface="微软雅黑" panose="020B0703020204020201" charset="-122"/>
            </a:endParaRPr>
          </a:p>
          <a:p>
            <a:pPr marL="231140" indent="-218440" algn="l" rtl="0" eaLnBrk="0">
              <a:lnSpc>
                <a:spcPct val="97000"/>
              </a:lnSpc>
              <a:spcBef>
                <a:spcPts val="595"/>
              </a:spcBef>
              <a:tabLst>
                <a:tab pos="121285" algn="l"/>
              </a:tabLst>
            </a:pP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工艺技术变更。</a:t>
            </a:r>
            <a:r>
              <a:rPr sz="1200"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主要包括生产能力</a:t>
            </a:r>
            <a:r>
              <a:rPr sz="1200"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2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原辅材料和介质</a:t>
            </a:r>
            <a:r>
              <a:rPr sz="1200"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，工艺路线、流程及</a:t>
            </a:r>
            <a:r>
              <a:rPr sz="12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操作条件</a:t>
            </a:r>
            <a:r>
              <a:rPr sz="1200" kern="0" spc="-1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，工艺操作规程或操作方</a:t>
            </a:r>
            <a:r>
              <a:rPr sz="1200"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法，</a:t>
            </a:r>
            <a:r>
              <a:rPr sz="12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工艺控制参数</a:t>
            </a:r>
            <a:r>
              <a:rPr sz="1200"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，仪表控制系统</a:t>
            </a:r>
            <a:r>
              <a:rPr sz="1200"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，水、  </a:t>
            </a:r>
            <a:r>
              <a:rPr sz="1200"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电、汽、风等公用工程等方面的改变。</a:t>
            </a:r>
            <a:endParaRPr sz="1200" dirty="0">
              <a:latin typeface="微软雅黑" panose="020B0703020204020201" charset="-122"/>
              <a:ea typeface="微软雅黑" panose="020B0703020204020201" charset="-122"/>
              <a:cs typeface="微软雅黑" panose="020B0703020204020201" charset="-122"/>
            </a:endParaRPr>
          </a:p>
          <a:p>
            <a:pPr marL="231775" indent="-219075" algn="l" rtl="0" eaLnBrk="0">
              <a:lnSpc>
                <a:spcPct val="96000"/>
              </a:lnSpc>
              <a:spcBef>
                <a:spcPts val="980"/>
              </a:spcBef>
              <a:tabLst>
                <a:tab pos="121285" algn="l"/>
              </a:tabLst>
            </a:pP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11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设备设施变更。</a:t>
            </a:r>
            <a:r>
              <a:rPr sz="1200"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主要包括设备设施的</a:t>
            </a:r>
            <a:r>
              <a:rPr sz="12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改造</a:t>
            </a:r>
            <a:r>
              <a:rPr sz="1200" kern="0" spc="-1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，非同类型替换</a:t>
            </a:r>
            <a:r>
              <a:rPr sz="1200"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，布局改变</a:t>
            </a:r>
            <a:r>
              <a:rPr sz="1200"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，备</a:t>
            </a:r>
            <a:r>
              <a:rPr sz="12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件、材料</a:t>
            </a:r>
            <a:r>
              <a:rPr sz="1200"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，监控、测量仪表</a:t>
            </a:r>
            <a:r>
              <a:rPr sz="1200"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，计</a:t>
            </a:r>
            <a:r>
              <a:rPr sz="12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算机</a:t>
            </a:r>
            <a:r>
              <a:rPr sz="12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及软件</a:t>
            </a:r>
            <a:r>
              <a:rPr sz="1200" kern="0" spc="-1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，电气设备等</a:t>
            </a:r>
            <a:r>
              <a:rPr sz="1200"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方面的改变。</a:t>
            </a:r>
            <a:endParaRPr sz="1200" dirty="0">
              <a:latin typeface="微软雅黑" panose="020B0703020204020201" charset="-122"/>
              <a:ea typeface="微软雅黑" panose="020B0703020204020201" charset="-122"/>
              <a:cs typeface="微软雅黑" panose="020B0703020204020201" charset="-122"/>
            </a:endParaRPr>
          </a:p>
          <a:p>
            <a:pPr algn="l" rtl="0" eaLnBrk="0">
              <a:lnSpc>
                <a:spcPct val="101000"/>
              </a:lnSpc>
            </a:pPr>
            <a:endParaRPr sz="800" dirty="0">
              <a:latin typeface="微软雅黑" panose="020B0703020204020201" charset="-122"/>
              <a:ea typeface="微软雅黑" panose="020B0703020204020201" charset="-122"/>
              <a:cs typeface="Arial" panose="020B0704020202090204"/>
            </a:endParaRPr>
          </a:p>
          <a:p>
            <a:pPr algn="l" rtl="0" eaLnBrk="0">
              <a:lnSpc>
                <a:spcPct val="7000"/>
              </a:lnSpc>
            </a:pPr>
            <a:endParaRPr sz="100" dirty="0">
              <a:latin typeface="微软雅黑" panose="020B0703020204020201" charset="-122"/>
              <a:ea typeface="微软雅黑" panose="020B0703020204020201" charset="-122"/>
              <a:cs typeface="Arial" panose="020B0704020202090204"/>
            </a:endParaRPr>
          </a:p>
          <a:p>
            <a:pPr marL="231775" indent="-219710" algn="l" rtl="0" eaLnBrk="0">
              <a:lnSpc>
                <a:spcPct val="96000"/>
              </a:lnSpc>
              <a:tabLst>
                <a:tab pos="121285" algn="l"/>
              </a:tabLst>
            </a:pP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11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管理变更。</a:t>
            </a:r>
            <a:r>
              <a:rPr sz="1200"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主要包括安全和生产相关</a:t>
            </a:r>
            <a:r>
              <a:rPr sz="12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的关键岗位人员、供应商和承包商</a:t>
            </a:r>
            <a:r>
              <a:rPr sz="1200"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2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管理机构、管理职责、管理制度和标   </a:t>
            </a:r>
            <a:r>
              <a:rPr sz="12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准、生产组织方式等方面的</a:t>
            </a:r>
            <a:r>
              <a:rPr sz="12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改变。</a:t>
            </a:r>
            <a:endParaRPr sz="1200" dirty="0">
              <a:latin typeface="微软雅黑" panose="020B0703020204020201" charset="-122"/>
              <a:ea typeface="微软雅黑" panose="020B0703020204020201" charset="-122"/>
              <a:cs typeface="微软雅黑" panose="020B0703020204020201" charset="-122"/>
            </a:endParaRPr>
          </a:p>
        </p:txBody>
      </p:sp>
      <p:pic>
        <p:nvPicPr>
          <p:cNvPr id="1358" name="picture 1358"/>
          <p:cNvPicPr>
            <a:picLocks noChangeAspect="1"/>
          </p:cNvPicPr>
          <p:nvPr/>
        </p:nvPicPr>
        <p:blipFill>
          <a:blip r:embed="rId1"/>
          <a:stretch>
            <a:fillRect/>
          </a:stretch>
        </p:blipFill>
        <p:spPr>
          <a:xfrm rot="21600000">
            <a:off x="424992" y="3756355"/>
            <a:ext cx="108661" cy="99669"/>
          </a:xfrm>
          <a:prstGeom prst="rect">
            <a:avLst/>
          </a:prstGeom>
        </p:spPr>
      </p:pic>
      <p:pic>
        <p:nvPicPr>
          <p:cNvPr id="1360" name="picture 1360"/>
          <p:cNvPicPr>
            <a:picLocks noChangeAspect="1"/>
          </p:cNvPicPr>
          <p:nvPr/>
        </p:nvPicPr>
        <p:blipFill>
          <a:blip r:embed="rId2"/>
          <a:stretch>
            <a:fillRect/>
          </a:stretch>
        </p:blipFill>
        <p:spPr>
          <a:xfrm rot="21600000">
            <a:off x="424992" y="2929585"/>
            <a:ext cx="108661" cy="99669"/>
          </a:xfrm>
          <a:prstGeom prst="rect">
            <a:avLst/>
          </a:prstGeom>
        </p:spPr>
      </p:pic>
      <p:pic>
        <p:nvPicPr>
          <p:cNvPr id="1362" name="picture 1362"/>
          <p:cNvPicPr>
            <a:picLocks noChangeAspect="1"/>
          </p:cNvPicPr>
          <p:nvPr/>
        </p:nvPicPr>
        <p:blipFill>
          <a:blip r:embed="rId2"/>
          <a:stretch>
            <a:fillRect/>
          </a:stretch>
        </p:blipFill>
        <p:spPr>
          <a:xfrm rot="21600000">
            <a:off x="424992" y="1919935"/>
            <a:ext cx="108661" cy="99669"/>
          </a:xfrm>
          <a:prstGeom prst="rect">
            <a:avLst/>
          </a:prstGeom>
        </p:spPr>
      </p:pic>
      <p:sp>
        <p:nvSpPr>
          <p:cNvPr id="1364" name="textbox 1364"/>
          <p:cNvSpPr/>
          <p:nvPr/>
        </p:nvSpPr>
        <p:spPr>
          <a:xfrm>
            <a:off x="3471722" y="1580960"/>
            <a:ext cx="2675254" cy="293179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582930" algn="l" rtl="0" eaLnBrk="0">
              <a:lnSpc>
                <a:spcPts val="1855"/>
              </a:lnSpc>
            </a:pPr>
            <a:r>
              <a:rPr sz="1400" b="1" kern="0" spc="-100" dirty="0">
                <a:solidFill>
                  <a:srgbClr val="3333FF">
                    <a:alpha val="100000"/>
                  </a:srgbClr>
                </a:solidFill>
                <a:latin typeface="微软雅黑" panose="020B0703020204020201" charset="-122"/>
                <a:ea typeface="微软雅黑" panose="020B0703020204020201" charset="-122"/>
                <a:cs typeface="微软雅黑" panose="020B0703020204020201" charset="-122"/>
              </a:rPr>
              <a:t>（2）按变更期限：</a:t>
            </a:r>
            <a:endParaRPr sz="1400" dirty="0">
              <a:latin typeface="微软雅黑" panose="020B0703020204020201" charset="-122"/>
              <a:ea typeface="微软雅黑" panose="020B0703020204020201" charset="-122"/>
              <a:cs typeface="微软雅黑" panose="020B0703020204020201" charset="-122"/>
            </a:endParaRPr>
          </a:p>
          <a:p>
            <a:pPr algn="r" rtl="0" eaLnBrk="0">
              <a:lnSpc>
                <a:spcPct val="88000"/>
              </a:lnSpc>
              <a:spcBef>
                <a:spcPts val="1055"/>
              </a:spcBef>
            </a:pPr>
            <a:r>
              <a:rPr sz="12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永久性变更、临时性变更、紧急变更。</a:t>
            </a:r>
            <a:endParaRPr sz="1200" dirty="0">
              <a:latin typeface="微软雅黑" panose="020B0703020204020201" charset="-122"/>
              <a:ea typeface="微软雅黑" panose="020B0703020204020201" charset="-122"/>
              <a:cs typeface="微软雅黑" panose="020B0703020204020201" charset="-122"/>
            </a:endParaRPr>
          </a:p>
          <a:p>
            <a:pPr marL="231775" indent="-219075" algn="l" rtl="0" eaLnBrk="0">
              <a:lnSpc>
                <a:spcPct val="96000"/>
              </a:lnSpc>
              <a:spcBef>
                <a:spcPts val="900"/>
              </a:spcBef>
              <a:tabLst>
                <a:tab pos="121285" algn="l"/>
              </a:tabLst>
            </a:pPr>
            <a:r>
              <a:rPr sz="12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涉及</a:t>
            </a:r>
            <a:r>
              <a:rPr sz="1200" b="1" kern="0" spc="40" dirty="0">
                <a:solidFill>
                  <a:srgbClr val="FF0000">
                    <a:alpha val="100000"/>
                  </a:srgbClr>
                </a:solidFill>
                <a:latin typeface="微软雅黑" panose="020B0703020204020201" charset="-122"/>
                <a:ea typeface="微软雅黑" panose="020B0703020204020201" charset="-122"/>
                <a:cs typeface="微软雅黑" panose="020B0703020204020201" charset="-122"/>
              </a:rPr>
              <a:t>临时变更</a:t>
            </a:r>
            <a:r>
              <a:rPr sz="12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，应明确期限要求</a:t>
            </a:r>
            <a:r>
              <a:rPr sz="1200"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2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届满后应及时恢复原状或办理延期</a:t>
            </a:r>
            <a:r>
              <a:rPr sz="1200"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手续或重新申请变更</a:t>
            </a:r>
            <a:r>
              <a:rPr sz="1200"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，转为</a:t>
            </a:r>
            <a:r>
              <a:rPr sz="1200"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永久性</a:t>
            </a:r>
            <a:r>
              <a:rPr sz="12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变更。</a:t>
            </a:r>
            <a:endParaRPr sz="1200" dirty="0">
              <a:latin typeface="微软雅黑" panose="020B0703020204020201" charset="-122"/>
              <a:ea typeface="微软雅黑" panose="020B0703020204020201" charset="-122"/>
              <a:cs typeface="微软雅黑" panose="020B0703020204020201" charset="-122"/>
            </a:endParaRPr>
          </a:p>
          <a:p>
            <a:pPr algn="l" rtl="0" eaLnBrk="0">
              <a:lnSpc>
                <a:spcPct val="102000"/>
              </a:lnSpc>
            </a:pPr>
            <a:endParaRPr sz="800" dirty="0">
              <a:latin typeface="微软雅黑" panose="020B0703020204020201" charset="-122"/>
              <a:ea typeface="微软雅黑" panose="020B0703020204020201" charset="-122"/>
              <a:cs typeface="Arial" panose="020B0704020202090204"/>
            </a:endParaRPr>
          </a:p>
          <a:p>
            <a:pPr algn="l" rtl="0" eaLnBrk="0">
              <a:lnSpc>
                <a:spcPct val="8000"/>
              </a:lnSpc>
            </a:pPr>
            <a:endParaRPr sz="100" dirty="0">
              <a:latin typeface="微软雅黑" panose="020B0703020204020201" charset="-122"/>
              <a:ea typeface="微软雅黑" panose="020B0703020204020201" charset="-122"/>
              <a:cs typeface="Arial" panose="020B0704020202090204"/>
            </a:endParaRPr>
          </a:p>
          <a:p>
            <a:pPr marL="231140" indent="-218440" algn="l" rtl="0" eaLnBrk="0">
              <a:lnSpc>
                <a:spcPct val="98000"/>
              </a:lnSpc>
              <a:tabLst>
                <a:tab pos="121285" algn="l"/>
              </a:tabLst>
            </a:pPr>
            <a:r>
              <a:rPr sz="12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涉及</a:t>
            </a:r>
            <a:r>
              <a:rPr sz="12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紧急变更</a:t>
            </a:r>
            <a:r>
              <a:rPr sz="1200" b="1" kern="0" spc="-11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，应当执行应</a:t>
            </a:r>
            <a:r>
              <a:rPr sz="1200"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急处置</a:t>
            </a:r>
            <a:r>
              <a:rPr sz="12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规定</a:t>
            </a:r>
            <a:r>
              <a:rPr sz="1200"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，在安全风险预判可控的</a:t>
            </a:r>
            <a:r>
              <a:rPr sz="1200"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情况</a:t>
            </a:r>
            <a:r>
              <a:rPr sz="12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下经现场负责人确认先行实施</a:t>
            </a:r>
            <a:r>
              <a:rPr sz="1200"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。实</a:t>
            </a:r>
            <a:r>
              <a:rPr sz="12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施期间应当做好相关技术记录并及</a:t>
            </a:r>
            <a:r>
              <a:rPr sz="1200"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时按变更程序进一步开展安全风险</a:t>
            </a:r>
            <a:r>
              <a:rPr sz="1200"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评估</a:t>
            </a:r>
            <a:r>
              <a:rPr sz="1200"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，制定和落实安全风险管</a:t>
            </a:r>
            <a:r>
              <a:rPr sz="1200"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控措</a:t>
            </a:r>
            <a:r>
              <a:rPr sz="12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施</a:t>
            </a:r>
            <a:r>
              <a:rPr sz="1200"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，并在变更实施后及时补办</a:t>
            </a:r>
            <a:r>
              <a:rPr sz="1200"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变更</a:t>
            </a:r>
            <a:r>
              <a:rPr sz="12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审批手续。</a:t>
            </a:r>
            <a:endParaRPr sz="1200" dirty="0">
              <a:latin typeface="微软雅黑" panose="020B0703020204020201" charset="-122"/>
              <a:ea typeface="微软雅黑" panose="020B0703020204020201" charset="-122"/>
              <a:cs typeface="微软雅黑" panose="020B0703020204020201" charset="-122"/>
            </a:endParaRPr>
          </a:p>
        </p:txBody>
      </p:sp>
      <p:pic>
        <p:nvPicPr>
          <p:cNvPr id="1366" name="picture 1366"/>
          <p:cNvPicPr>
            <a:picLocks noChangeAspect="1"/>
          </p:cNvPicPr>
          <p:nvPr/>
        </p:nvPicPr>
        <p:blipFill>
          <a:blip r:embed="rId3"/>
          <a:stretch>
            <a:fillRect/>
          </a:stretch>
        </p:blipFill>
        <p:spPr>
          <a:xfrm rot="21600000">
            <a:off x="3484422" y="3080079"/>
            <a:ext cx="108661" cy="99669"/>
          </a:xfrm>
          <a:prstGeom prst="rect">
            <a:avLst/>
          </a:prstGeom>
        </p:spPr>
      </p:pic>
      <p:pic>
        <p:nvPicPr>
          <p:cNvPr id="1368" name="picture 1368"/>
          <p:cNvPicPr>
            <a:picLocks noChangeAspect="1"/>
          </p:cNvPicPr>
          <p:nvPr/>
        </p:nvPicPr>
        <p:blipFill>
          <a:blip r:embed="rId4"/>
          <a:stretch>
            <a:fillRect/>
          </a:stretch>
        </p:blipFill>
        <p:spPr>
          <a:xfrm rot="21600000">
            <a:off x="3484422" y="2253310"/>
            <a:ext cx="108661" cy="99669"/>
          </a:xfrm>
          <a:prstGeom prst="rect">
            <a:avLst/>
          </a:prstGeom>
        </p:spPr>
      </p:pic>
      <p:sp>
        <p:nvSpPr>
          <p:cNvPr id="1370" name="textbox 1370"/>
          <p:cNvSpPr/>
          <p:nvPr/>
        </p:nvSpPr>
        <p:spPr>
          <a:xfrm>
            <a:off x="6642197" y="1580960"/>
            <a:ext cx="2134235" cy="170624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01600" algn="l" rtl="0" eaLnBrk="0">
              <a:lnSpc>
                <a:spcPts val="1855"/>
              </a:lnSpc>
            </a:pPr>
            <a:r>
              <a:rPr sz="1400" b="1" kern="0" spc="-80" dirty="0">
                <a:solidFill>
                  <a:srgbClr val="3333FF">
                    <a:alpha val="100000"/>
                  </a:srgbClr>
                </a:solidFill>
                <a:latin typeface="微软雅黑" panose="020B0703020204020201" charset="-122"/>
                <a:ea typeface="微软雅黑" panose="020B0703020204020201" charset="-122"/>
                <a:cs typeface="微软雅黑" panose="020B0703020204020201" charset="-122"/>
              </a:rPr>
              <a:t>（3）按变更风险大</a:t>
            </a:r>
            <a:r>
              <a:rPr sz="1400" b="1" kern="0" spc="-90" dirty="0">
                <a:solidFill>
                  <a:srgbClr val="3333FF">
                    <a:alpha val="100000"/>
                  </a:srgbClr>
                </a:solidFill>
                <a:latin typeface="微软雅黑" panose="020B0703020204020201" charset="-122"/>
                <a:ea typeface="微软雅黑" panose="020B0703020204020201" charset="-122"/>
                <a:cs typeface="微软雅黑" panose="020B0703020204020201" charset="-122"/>
              </a:rPr>
              <a:t>小：</a:t>
            </a:r>
            <a:endParaRPr sz="1400" dirty="0">
              <a:latin typeface="微软雅黑" panose="020B0703020204020201" charset="-122"/>
              <a:ea typeface="微软雅黑" panose="020B0703020204020201" charset="-122"/>
              <a:cs typeface="微软雅黑" panose="020B0703020204020201" charset="-122"/>
            </a:endParaRPr>
          </a:p>
          <a:p>
            <a:pPr marL="33655" algn="l" rtl="0" eaLnBrk="0">
              <a:lnSpc>
                <a:spcPct val="88000"/>
              </a:lnSpc>
              <a:spcBef>
                <a:spcPts val="800"/>
              </a:spcBef>
              <a:tabLst>
                <a:tab pos="141605" algn="l"/>
              </a:tabLst>
            </a:pP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一般变更。</a:t>
            </a:r>
            <a:endParaRPr sz="1200" dirty="0">
              <a:latin typeface="微软雅黑" panose="020B0703020204020201" charset="-122"/>
              <a:ea typeface="微软雅黑" panose="020B0703020204020201" charset="-122"/>
              <a:cs typeface="微软雅黑" panose="020B0703020204020201" charset="-122"/>
            </a:endParaRPr>
          </a:p>
          <a:p>
            <a:pPr algn="l" rtl="0" eaLnBrk="0">
              <a:lnSpc>
                <a:spcPct val="110000"/>
              </a:lnSpc>
            </a:pPr>
            <a:endParaRPr sz="700" dirty="0">
              <a:latin typeface="微软雅黑" panose="020B0703020204020201" charset="-122"/>
              <a:ea typeface="微软雅黑" panose="020B0703020204020201" charset="-122"/>
              <a:cs typeface="Arial" panose="020B0704020202090204"/>
            </a:endParaRPr>
          </a:p>
          <a:p>
            <a:pPr algn="l" rtl="0" eaLnBrk="0">
              <a:lnSpc>
                <a:spcPct val="7000"/>
              </a:lnSpc>
            </a:pPr>
            <a:endParaRPr sz="100" dirty="0">
              <a:latin typeface="微软雅黑" panose="020B0703020204020201" charset="-122"/>
              <a:ea typeface="微软雅黑" panose="020B0703020204020201" charset="-122"/>
              <a:cs typeface="Arial" panose="020B0704020202090204"/>
            </a:endParaRPr>
          </a:p>
          <a:p>
            <a:pPr marL="252730" indent="-219075" algn="l" rtl="0" eaLnBrk="0">
              <a:lnSpc>
                <a:spcPct val="97000"/>
              </a:lnSpc>
              <a:tabLst>
                <a:tab pos="141605" algn="l"/>
              </a:tabLst>
            </a:pP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重大变更。</a:t>
            </a:r>
            <a:r>
              <a:rPr sz="1200"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涉及工艺技术的</a:t>
            </a:r>
            <a:r>
              <a:rPr sz="12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改变或者设备设施功能的变</a:t>
            </a:r>
            <a:r>
              <a:rPr sz="1200"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 化</a:t>
            </a:r>
            <a:r>
              <a:rPr sz="1200"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200" kern="0" spc="-2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工艺参数改变</a:t>
            </a:r>
            <a:r>
              <a:rPr sz="1200" kern="0" spc="2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（如压</a:t>
            </a:r>
            <a:r>
              <a:rPr sz="12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力等级改变、压力报警值的</a:t>
            </a:r>
            <a:r>
              <a:rPr sz="1200"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改变）</a:t>
            </a:r>
            <a:r>
              <a:rPr sz="1200"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的变更</a:t>
            </a:r>
            <a:r>
              <a:rPr sz="1200"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，即“超出现</a:t>
            </a:r>
            <a:r>
              <a:rPr sz="12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有设计范围的变更”。</a:t>
            </a:r>
            <a:endParaRPr sz="1200" dirty="0">
              <a:latin typeface="微软雅黑" panose="020B0703020204020201" charset="-122"/>
              <a:ea typeface="微软雅黑" panose="020B0703020204020201" charset="-122"/>
              <a:cs typeface="微软雅黑" panose="020B0703020204020201" charset="-122"/>
            </a:endParaRPr>
          </a:p>
        </p:txBody>
      </p:sp>
      <p:pic>
        <p:nvPicPr>
          <p:cNvPr id="1372" name="picture 1372"/>
          <p:cNvPicPr>
            <a:picLocks noChangeAspect="1"/>
          </p:cNvPicPr>
          <p:nvPr/>
        </p:nvPicPr>
        <p:blipFill>
          <a:blip r:embed="rId5"/>
          <a:stretch>
            <a:fillRect/>
          </a:stretch>
        </p:blipFill>
        <p:spPr>
          <a:xfrm rot="21600000">
            <a:off x="6675932" y="2220925"/>
            <a:ext cx="108660" cy="99669"/>
          </a:xfrm>
          <a:prstGeom prst="rect">
            <a:avLst/>
          </a:prstGeom>
        </p:spPr>
      </p:pic>
      <p:pic>
        <p:nvPicPr>
          <p:cNvPr id="1374" name="picture 1374"/>
          <p:cNvPicPr>
            <a:picLocks noChangeAspect="1"/>
          </p:cNvPicPr>
          <p:nvPr/>
        </p:nvPicPr>
        <p:blipFill>
          <a:blip r:embed="rId5"/>
          <a:stretch>
            <a:fillRect/>
          </a:stretch>
        </p:blipFill>
        <p:spPr>
          <a:xfrm rot="21600000">
            <a:off x="6675932" y="1942795"/>
            <a:ext cx="108660" cy="99669"/>
          </a:xfrm>
          <a:prstGeom prst="rect">
            <a:avLst/>
          </a:prstGeom>
        </p:spPr>
      </p:pic>
      <p:sp>
        <p:nvSpPr>
          <p:cNvPr id="1376" name="textbox 1376"/>
          <p:cNvSpPr/>
          <p:nvPr/>
        </p:nvSpPr>
        <p:spPr>
          <a:xfrm>
            <a:off x="458590" y="844703"/>
            <a:ext cx="3545840" cy="66801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algn="r"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5.11 变更</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管理</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15000"/>
              </a:lnSpc>
            </a:pPr>
            <a:endParaRPr sz="600" dirty="0">
              <a:latin typeface="微软雅黑" panose="020B0703020204020201" charset="-122"/>
              <a:ea typeface="微软雅黑" panose="020B0703020204020201" charset="-122"/>
              <a:cs typeface="Arial" panose="020B0704020202090204"/>
            </a:endParaRPr>
          </a:p>
          <a:p>
            <a:pPr marL="12700" algn="l" rtl="0" eaLnBrk="0">
              <a:lnSpc>
                <a:spcPct val="88000"/>
              </a:lnSpc>
              <a:spcBef>
                <a:spcPts val="0"/>
              </a:spcBef>
            </a:pPr>
            <a:r>
              <a:rPr sz="15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分类分级：</a:t>
            </a:r>
            <a:endParaRPr sz="15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8" name="textbox 1378"/>
          <p:cNvSpPr/>
          <p:nvPr/>
        </p:nvSpPr>
        <p:spPr>
          <a:xfrm>
            <a:off x="4298493" y="1471142"/>
            <a:ext cx="4644390" cy="2601595"/>
          </a:xfrm>
          <a:prstGeom prst="rect">
            <a:avLst/>
          </a:prstGeom>
          <a:noFill/>
          <a:ln w="0" cap="flat">
            <a:noFill/>
            <a:prstDash val="solid"/>
            <a:miter lim="0"/>
          </a:ln>
        </p:spPr>
        <p:txBody>
          <a:bodyPr vert="horz" wrap="square" lIns="0" tIns="0" rIns="0" bIns="0"/>
          <a:lstStyle/>
          <a:p>
            <a:pPr algn="l" rtl="0" eaLnBrk="0">
              <a:lnSpc>
                <a:spcPct val="91000"/>
              </a:lnSpc>
            </a:pPr>
            <a:endParaRPr sz="100" dirty="0">
              <a:latin typeface="微软雅黑" panose="020B0703020204020201" charset="-122"/>
              <a:ea typeface="微软雅黑" panose="020B0703020204020201" charset="-122"/>
              <a:cs typeface="Arial" panose="020B0704020202090204"/>
            </a:endParaRPr>
          </a:p>
          <a:p>
            <a:pPr marL="288925" indent="-276860" algn="l" rtl="0" eaLnBrk="0">
              <a:lnSpc>
                <a:spcPct val="105000"/>
              </a:lnSpc>
              <a:tabLst>
                <a:tab pos="121285" algn="l"/>
              </a:tabLst>
            </a:pPr>
            <a:r>
              <a:rPr sz="1200" b="1" kern="0" spc="0" dirty="0">
                <a:solidFill>
                  <a:srgbClr val="404040">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40404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404040">
                    <a:alpha val="100000"/>
                  </a:srgbClr>
                </a:solidFill>
                <a:latin typeface="微软雅黑" panose="020B0703020204020201" charset="-122"/>
                <a:ea typeface="微软雅黑" panose="020B0703020204020201" charset="-122"/>
                <a:cs typeface="微软雅黑" panose="020B0703020204020201" charset="-122"/>
              </a:rPr>
              <a:t>变更的安全风险包括</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变更可</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能产生的</a:t>
            </a:r>
            <a:r>
              <a:rPr sz="1200" b="1" kern="0" spc="0" dirty="0">
                <a:solidFill>
                  <a:srgbClr val="404040">
                    <a:alpha val="100000"/>
                  </a:srgbClr>
                </a:solidFill>
                <a:latin typeface="微软雅黑" panose="020B0703020204020201" charset="-122"/>
                <a:ea typeface="微软雅黑" panose="020B0703020204020201" charset="-122"/>
                <a:cs typeface="微软雅黑" panose="020B0703020204020201" charset="-122"/>
              </a:rPr>
              <a:t>安全风险及</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实施过程中</a:t>
            </a:r>
            <a:r>
              <a:rPr sz="1200" b="1" kern="0" spc="0" dirty="0">
                <a:solidFill>
                  <a:srgbClr val="404040">
                    <a:alpha val="100000"/>
                  </a:srgbClr>
                </a:solidFill>
                <a:latin typeface="微软雅黑" panose="020B0703020204020201" charset="-122"/>
                <a:ea typeface="微软雅黑" panose="020B0703020204020201" charset="-122"/>
                <a:cs typeface="微软雅黑" panose="020B0703020204020201" charset="-122"/>
              </a:rPr>
              <a:t>的安  </a:t>
            </a:r>
            <a:r>
              <a:rPr sz="1200" b="1" kern="0" spc="-10" dirty="0">
                <a:solidFill>
                  <a:srgbClr val="404040">
                    <a:alpha val="100000"/>
                  </a:srgbClr>
                </a:solidFill>
                <a:latin typeface="微软雅黑" panose="020B0703020204020201" charset="-122"/>
                <a:ea typeface="微软雅黑" panose="020B0703020204020201" charset="-122"/>
                <a:cs typeface="微软雅黑" panose="020B0703020204020201" charset="-122"/>
              </a:rPr>
              <a:t>全风险。</a:t>
            </a:r>
            <a:endParaRPr sz="1200" dirty="0">
              <a:latin typeface="微软雅黑" panose="020B0703020204020201" charset="-122"/>
              <a:ea typeface="微软雅黑" panose="020B0703020204020201" charset="-122"/>
              <a:cs typeface="微软雅黑" panose="020B0703020204020201" charset="-122"/>
            </a:endParaRPr>
          </a:p>
          <a:p>
            <a:pPr marL="288925" indent="-276225" algn="l" rtl="0" eaLnBrk="0">
              <a:lnSpc>
                <a:spcPct val="110000"/>
              </a:lnSpc>
              <a:spcBef>
                <a:spcPts val="425"/>
              </a:spcBef>
              <a:tabLst>
                <a:tab pos="121285" algn="l"/>
              </a:tabLst>
            </a:pPr>
            <a:r>
              <a:rPr sz="1200" b="1" kern="0" spc="0" dirty="0">
                <a:solidFill>
                  <a:srgbClr val="40404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40404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404040">
                    <a:alpha val="100000"/>
                  </a:srgbClr>
                </a:solidFill>
                <a:latin typeface="微软雅黑" panose="020B0703020204020201" charset="-122"/>
                <a:ea typeface="微软雅黑" panose="020B0703020204020201" charset="-122"/>
                <a:cs typeface="微软雅黑" panose="020B0703020204020201" charset="-122"/>
              </a:rPr>
              <a:t>参与变更安全风险评估的人</a:t>
            </a:r>
            <a:r>
              <a:rPr sz="1200" b="1" kern="0" spc="0" dirty="0">
                <a:solidFill>
                  <a:srgbClr val="404040">
                    <a:alpha val="100000"/>
                  </a:srgbClr>
                </a:solidFill>
                <a:latin typeface="微软雅黑" panose="020B0703020204020201" charset="-122"/>
                <a:ea typeface="微软雅黑" panose="020B0703020204020201" charset="-122"/>
                <a:cs typeface="微软雅黑" panose="020B0703020204020201" charset="-122"/>
              </a:rPr>
              <a:t>员应包含变更涉及的</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所有专业人员</a:t>
            </a:r>
            <a:r>
              <a:rPr sz="1200" b="1" kern="0" spc="-18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40404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404040">
                    <a:alpha val="100000"/>
                  </a:srgbClr>
                </a:solidFill>
                <a:latin typeface="微软雅黑" panose="020B0703020204020201" charset="-122"/>
                <a:ea typeface="微软雅黑" panose="020B0703020204020201" charset="-122"/>
                <a:cs typeface="微软雅黑" panose="020B0703020204020201" charset="-122"/>
              </a:rPr>
              <a:t>评估人员应具备相应的安全</a:t>
            </a:r>
            <a:r>
              <a:rPr sz="1200" b="1" kern="0" spc="0" dirty="0">
                <a:solidFill>
                  <a:srgbClr val="404040">
                    <a:alpha val="100000"/>
                  </a:srgbClr>
                </a:solidFill>
                <a:latin typeface="微软雅黑" panose="020B0703020204020201" charset="-122"/>
                <a:ea typeface="微软雅黑" panose="020B0703020204020201" charset="-122"/>
                <a:cs typeface="微软雅黑" panose="020B0703020204020201" charset="-122"/>
              </a:rPr>
              <a:t>风险评估能力和工作经验。必要时可  </a:t>
            </a:r>
            <a:r>
              <a:rPr sz="1200" b="1" kern="0" spc="-10" dirty="0">
                <a:solidFill>
                  <a:srgbClr val="404040">
                    <a:alpha val="100000"/>
                  </a:srgbClr>
                </a:solidFill>
                <a:latin typeface="微软雅黑" panose="020B0703020204020201" charset="-122"/>
                <a:ea typeface="微软雅黑" panose="020B0703020204020201" charset="-122"/>
                <a:cs typeface="微软雅黑" panose="020B0703020204020201" charset="-122"/>
              </a:rPr>
              <a:t>邀请外部专家参与。</a:t>
            </a:r>
            <a:endParaRPr sz="1200" dirty="0">
              <a:latin typeface="微软雅黑" panose="020B0703020204020201" charset="-122"/>
              <a:ea typeface="微软雅黑" panose="020B0703020204020201" charset="-122"/>
              <a:cs typeface="微软雅黑" panose="020B0703020204020201" charset="-122"/>
            </a:endParaRPr>
          </a:p>
          <a:p>
            <a:pPr algn="r" rtl="0" eaLnBrk="0">
              <a:lnSpc>
                <a:spcPts val="1550"/>
              </a:lnSpc>
              <a:spcBef>
                <a:spcPts val="195"/>
              </a:spcBef>
            </a:pPr>
            <a:r>
              <a:rPr sz="1200" kern="0" spc="-50" dirty="0">
                <a:solidFill>
                  <a:srgbClr val="404040">
                    <a:alpha val="100000"/>
                  </a:srgbClr>
                </a:solidFill>
                <a:latin typeface="微软雅黑" panose="020B0703020204020201" charset="-122"/>
                <a:ea typeface="微软雅黑" panose="020B0703020204020201" charset="-122"/>
                <a:cs typeface="微软雅黑" panose="020B0703020204020201" charset="-122"/>
              </a:rPr>
              <a:t>（1）</a:t>
            </a:r>
            <a:r>
              <a:rPr sz="1200"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一般变更可采用专家审查、检查</a:t>
            </a:r>
            <a:r>
              <a:rPr sz="1200"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表等方法进行安全风险评估。</a:t>
            </a:r>
            <a:endParaRPr sz="1200" dirty="0">
              <a:latin typeface="微软雅黑" panose="020B0703020204020201" charset="-122"/>
              <a:ea typeface="微软雅黑" panose="020B0703020204020201" charset="-122"/>
              <a:cs typeface="微软雅黑" panose="020B0703020204020201" charset="-122"/>
            </a:endParaRPr>
          </a:p>
          <a:p>
            <a:pPr marL="499110" indent="-262890" algn="l" rtl="0" eaLnBrk="0">
              <a:lnSpc>
                <a:spcPct val="113000"/>
              </a:lnSpc>
              <a:spcBef>
                <a:spcPts val="175"/>
              </a:spcBef>
            </a:pPr>
            <a:r>
              <a:rPr sz="1200"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（2）生产工艺与设备设施的重大变更应当采用HAZOP、</a:t>
            </a:r>
            <a:r>
              <a:rPr sz="1200"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FME</a:t>
            </a:r>
            <a:r>
              <a:rPr sz="1200"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A</a:t>
            </a:r>
            <a:r>
              <a:rPr sz="12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等方法进行安全风险</a:t>
            </a:r>
            <a:r>
              <a:rPr sz="12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评估。</a:t>
            </a:r>
            <a:endParaRPr sz="1200" dirty="0">
              <a:latin typeface="微软雅黑" panose="020B0703020204020201" charset="-122"/>
              <a:ea typeface="微软雅黑" panose="020B0703020204020201" charset="-122"/>
              <a:cs typeface="微软雅黑" panose="020B0703020204020201" charset="-122"/>
            </a:endParaRPr>
          </a:p>
          <a:p>
            <a:pPr marL="12700" algn="l" rtl="0" eaLnBrk="0">
              <a:lnSpc>
                <a:spcPct val="88000"/>
              </a:lnSpc>
              <a:spcBef>
                <a:spcPts val="415"/>
              </a:spcBef>
              <a:tabLst>
                <a:tab pos="121285" algn="l"/>
              </a:tabLst>
            </a:pPr>
            <a:r>
              <a:rPr sz="1200" b="1" kern="0" spc="0" dirty="0">
                <a:solidFill>
                  <a:srgbClr val="404040">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404040">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404040">
                    <a:alpha val="100000"/>
                  </a:srgbClr>
                </a:solidFill>
                <a:latin typeface="微软雅黑" panose="020B0703020204020201" charset="-122"/>
                <a:ea typeface="微软雅黑" panose="020B0703020204020201" charset="-122"/>
                <a:cs typeface="微软雅黑" panose="020B0703020204020201" charset="-122"/>
              </a:rPr>
              <a:t>实施过程中应严格落实风险</a:t>
            </a:r>
            <a:r>
              <a:rPr sz="1200" b="1" kern="0" spc="-10" dirty="0">
                <a:solidFill>
                  <a:srgbClr val="404040">
                    <a:alpha val="100000"/>
                  </a:srgbClr>
                </a:solidFill>
                <a:latin typeface="微软雅黑" panose="020B0703020204020201" charset="-122"/>
                <a:ea typeface="微软雅黑" panose="020B0703020204020201" charset="-122"/>
                <a:cs typeface="微软雅黑" panose="020B0703020204020201" charset="-122"/>
              </a:rPr>
              <a:t>控制措施。</a:t>
            </a:r>
            <a:endParaRPr sz="1200" dirty="0">
              <a:latin typeface="微软雅黑" panose="020B0703020204020201" charset="-122"/>
              <a:ea typeface="微软雅黑" panose="020B0703020204020201" charset="-122"/>
              <a:cs typeface="微软雅黑" panose="020B0703020204020201" charset="-122"/>
            </a:endParaRPr>
          </a:p>
          <a:p>
            <a:pPr marL="12700" algn="l" rtl="0" eaLnBrk="0">
              <a:lnSpc>
                <a:spcPct val="87000"/>
              </a:lnSpc>
              <a:spcBef>
                <a:spcPts val="470"/>
              </a:spcBef>
              <a:tabLst>
                <a:tab pos="121285" algn="l"/>
              </a:tabLst>
            </a:pPr>
            <a:r>
              <a:rPr sz="1200" b="1" kern="0" spc="0" dirty="0">
                <a:solidFill>
                  <a:srgbClr val="40404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404040">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404040">
                    <a:alpha val="100000"/>
                  </a:srgbClr>
                </a:solidFill>
                <a:latin typeface="微软雅黑" panose="020B0703020204020201" charset="-122"/>
                <a:ea typeface="微软雅黑" panose="020B0703020204020201" charset="-122"/>
                <a:cs typeface="微软雅黑" panose="020B0703020204020201" charset="-122"/>
              </a:rPr>
              <a:t>应对变更可能受影响的相关人员进行</a:t>
            </a:r>
            <a:r>
              <a:rPr sz="1200" b="1" kern="0" spc="-10" dirty="0">
                <a:solidFill>
                  <a:srgbClr val="404040">
                    <a:alpha val="100000"/>
                  </a:srgbClr>
                </a:solidFill>
                <a:latin typeface="微软雅黑" panose="020B0703020204020201" charset="-122"/>
                <a:ea typeface="微软雅黑" panose="020B0703020204020201" charset="-122"/>
                <a:cs typeface="微软雅黑" panose="020B0703020204020201" charset="-122"/>
              </a:rPr>
              <a:t>培训。</a:t>
            </a:r>
            <a:endParaRPr sz="1200" dirty="0">
              <a:latin typeface="微软雅黑" panose="020B0703020204020201" charset="-122"/>
              <a:ea typeface="微软雅黑" panose="020B0703020204020201" charset="-122"/>
              <a:cs typeface="微软雅黑" panose="020B0703020204020201" charset="-122"/>
            </a:endParaRPr>
          </a:p>
          <a:p>
            <a:pPr marL="288925" indent="-276860" algn="l" rtl="0" eaLnBrk="0">
              <a:lnSpc>
                <a:spcPct val="114000"/>
              </a:lnSpc>
              <a:spcBef>
                <a:spcPts val="215"/>
              </a:spcBef>
              <a:tabLst>
                <a:tab pos="121285" algn="l"/>
              </a:tabLst>
            </a:pPr>
            <a:r>
              <a:rPr sz="1200" b="1" kern="0" spc="0" dirty="0">
                <a:solidFill>
                  <a:srgbClr val="404040">
                    <a:alpha val="100000"/>
                  </a:srgbClr>
                </a:solidFill>
                <a:latin typeface="微软雅黑" panose="020B0703020204020201" charset="-122"/>
                <a:ea typeface="微软雅黑" panose="020B0703020204020201" charset="-122"/>
                <a:cs typeface="微软雅黑" panose="020B0703020204020201" charset="-122"/>
              </a:rPr>
              <a:t>	</a:t>
            </a:r>
            <a:r>
              <a:rPr sz="1200" b="1" kern="0" spc="100" dirty="0">
                <a:solidFill>
                  <a:srgbClr val="40404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404040">
                    <a:alpha val="100000"/>
                  </a:srgbClr>
                </a:solidFill>
                <a:latin typeface="微软雅黑" panose="020B0703020204020201" charset="-122"/>
                <a:ea typeface="微软雅黑" panose="020B0703020204020201" charset="-122"/>
                <a:cs typeface="微软雅黑" panose="020B0703020204020201" charset="-122"/>
              </a:rPr>
              <a:t>更新变更涉及的管理制度、</a:t>
            </a:r>
            <a:r>
              <a:rPr sz="1200" b="1" kern="0" spc="-220" dirty="0">
                <a:solidFill>
                  <a:srgbClr val="40404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404040">
                    <a:alpha val="100000"/>
                  </a:srgbClr>
                </a:solidFill>
                <a:latin typeface="微软雅黑" panose="020B0703020204020201" charset="-122"/>
                <a:ea typeface="微软雅黑" panose="020B0703020204020201" charset="-122"/>
                <a:cs typeface="微软雅黑" panose="020B0703020204020201" charset="-122"/>
              </a:rPr>
              <a:t>P&amp;</a:t>
            </a:r>
            <a:r>
              <a:rPr sz="1200" b="1" kern="0" spc="0" dirty="0">
                <a:solidFill>
                  <a:srgbClr val="404040">
                    <a:alpha val="100000"/>
                  </a:srgbClr>
                </a:solidFill>
                <a:latin typeface="微软雅黑" panose="020B0703020204020201" charset="-122"/>
                <a:ea typeface="微软雅黑" panose="020B0703020204020201" charset="-122"/>
                <a:cs typeface="微软雅黑" panose="020B0703020204020201" charset="-122"/>
              </a:rPr>
              <a:t>ID</a:t>
            </a:r>
            <a:r>
              <a:rPr sz="1200" b="1" kern="0" spc="10" dirty="0">
                <a:solidFill>
                  <a:srgbClr val="404040">
                    <a:alpha val="100000"/>
                  </a:srgbClr>
                </a:solidFill>
                <a:latin typeface="微软雅黑" panose="020B0703020204020201" charset="-122"/>
                <a:ea typeface="微软雅黑" panose="020B0703020204020201" charset="-122"/>
                <a:cs typeface="微软雅黑" panose="020B0703020204020201" charset="-122"/>
              </a:rPr>
              <a:t>图、操作规程、联锁逻辑图等</a:t>
            </a:r>
            <a:r>
              <a:rPr sz="1200" b="1" kern="0" spc="0" dirty="0">
                <a:solidFill>
                  <a:srgbClr val="40404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404040">
                    <a:alpha val="100000"/>
                  </a:srgbClr>
                </a:solidFill>
                <a:latin typeface="微软雅黑" panose="020B0703020204020201" charset="-122"/>
                <a:ea typeface="微软雅黑" panose="020B0703020204020201" charset="-122"/>
                <a:cs typeface="微软雅黑" panose="020B0703020204020201" charset="-122"/>
              </a:rPr>
              <a:t>文件。</a:t>
            </a:r>
            <a:endParaRPr sz="1200" dirty="0">
              <a:latin typeface="微软雅黑" panose="020B0703020204020201" charset="-122"/>
              <a:ea typeface="微软雅黑" panose="020B0703020204020201" charset="-122"/>
              <a:cs typeface="微软雅黑" panose="020B0703020204020201" charset="-122"/>
            </a:endParaRPr>
          </a:p>
        </p:txBody>
      </p:sp>
      <p:pic>
        <p:nvPicPr>
          <p:cNvPr id="1380" name="picture 1380"/>
          <p:cNvPicPr>
            <a:picLocks noChangeAspect="1"/>
          </p:cNvPicPr>
          <p:nvPr/>
        </p:nvPicPr>
        <p:blipFill>
          <a:blip r:embed="rId1"/>
          <a:stretch>
            <a:fillRect/>
          </a:stretch>
        </p:blipFill>
        <p:spPr>
          <a:xfrm rot="21600000">
            <a:off x="4311193" y="3685869"/>
            <a:ext cx="108661" cy="99669"/>
          </a:xfrm>
          <a:prstGeom prst="rect">
            <a:avLst/>
          </a:prstGeom>
        </p:spPr>
      </p:pic>
      <p:pic>
        <p:nvPicPr>
          <p:cNvPr id="1382" name="picture 1382"/>
          <p:cNvPicPr>
            <a:picLocks noChangeAspect="1"/>
          </p:cNvPicPr>
          <p:nvPr/>
        </p:nvPicPr>
        <p:blipFill>
          <a:blip r:embed="rId1"/>
          <a:stretch>
            <a:fillRect/>
          </a:stretch>
        </p:blipFill>
        <p:spPr>
          <a:xfrm rot="21600000">
            <a:off x="4311193" y="3466794"/>
            <a:ext cx="108661" cy="99669"/>
          </a:xfrm>
          <a:prstGeom prst="rect">
            <a:avLst/>
          </a:prstGeom>
        </p:spPr>
      </p:pic>
      <p:pic>
        <p:nvPicPr>
          <p:cNvPr id="1384" name="picture 1384"/>
          <p:cNvPicPr>
            <a:picLocks noChangeAspect="1"/>
          </p:cNvPicPr>
          <p:nvPr/>
        </p:nvPicPr>
        <p:blipFill>
          <a:blip r:embed="rId1"/>
          <a:stretch>
            <a:fillRect/>
          </a:stretch>
        </p:blipFill>
        <p:spPr>
          <a:xfrm rot="21600000">
            <a:off x="4311193" y="3247719"/>
            <a:ext cx="108661" cy="99669"/>
          </a:xfrm>
          <a:prstGeom prst="rect">
            <a:avLst/>
          </a:prstGeom>
        </p:spPr>
      </p:pic>
      <p:pic>
        <p:nvPicPr>
          <p:cNvPr id="1386" name="picture 1386"/>
          <p:cNvPicPr>
            <a:picLocks noChangeAspect="1"/>
          </p:cNvPicPr>
          <p:nvPr/>
        </p:nvPicPr>
        <p:blipFill>
          <a:blip r:embed="rId1"/>
          <a:stretch>
            <a:fillRect/>
          </a:stretch>
        </p:blipFill>
        <p:spPr>
          <a:xfrm rot="21600000">
            <a:off x="4311193" y="1933270"/>
            <a:ext cx="108661" cy="99669"/>
          </a:xfrm>
          <a:prstGeom prst="rect">
            <a:avLst/>
          </a:prstGeom>
        </p:spPr>
      </p:pic>
      <p:pic>
        <p:nvPicPr>
          <p:cNvPr id="1388" name="picture 1388"/>
          <p:cNvPicPr>
            <a:picLocks noChangeAspect="1"/>
          </p:cNvPicPr>
          <p:nvPr/>
        </p:nvPicPr>
        <p:blipFill>
          <a:blip r:embed="rId1"/>
          <a:stretch>
            <a:fillRect/>
          </a:stretch>
        </p:blipFill>
        <p:spPr>
          <a:xfrm rot="21600000">
            <a:off x="4311193" y="1495120"/>
            <a:ext cx="108661" cy="99669"/>
          </a:xfrm>
          <a:prstGeom prst="rect">
            <a:avLst/>
          </a:prstGeom>
        </p:spPr>
      </p:pic>
      <p:grpSp>
        <p:nvGrpSpPr>
          <p:cNvPr id="60" name="group 60"/>
          <p:cNvGrpSpPr/>
          <p:nvPr/>
        </p:nvGrpSpPr>
        <p:grpSpPr>
          <a:xfrm rot="21600000">
            <a:off x="207327" y="3028632"/>
            <a:ext cx="3841749" cy="1481454"/>
            <a:chOff x="0" y="0"/>
            <a:chExt cx="3841749" cy="1481454"/>
          </a:xfrm>
        </p:grpSpPr>
        <p:pic>
          <p:nvPicPr>
            <p:cNvPr id="1392" name="picture 1392"/>
            <p:cNvPicPr>
              <a:picLocks noChangeAspect="1"/>
            </p:cNvPicPr>
            <p:nvPr/>
          </p:nvPicPr>
          <p:blipFill>
            <a:blip r:embed="rId2"/>
            <a:stretch>
              <a:fillRect/>
            </a:stretch>
          </p:blipFill>
          <p:spPr>
            <a:xfrm rot="21600000">
              <a:off x="0" y="0"/>
              <a:ext cx="3841749" cy="1481454"/>
            </a:xfrm>
            <a:prstGeom prst="rect">
              <a:avLst/>
            </a:prstGeom>
          </p:spPr>
        </p:pic>
        <p:sp>
          <p:nvSpPr>
            <p:cNvPr id="1394" name="textbox 1394"/>
            <p:cNvSpPr/>
            <p:nvPr/>
          </p:nvSpPr>
          <p:spPr>
            <a:xfrm>
              <a:off x="-12700" y="-12700"/>
              <a:ext cx="3867150" cy="1521460"/>
            </a:xfrm>
            <a:prstGeom prst="rect">
              <a:avLst/>
            </a:prstGeom>
            <a:noFill/>
            <a:ln w="0" cap="flat">
              <a:noFill/>
              <a:prstDash val="solid"/>
              <a:miter lim="0"/>
            </a:ln>
          </p:spPr>
          <p:txBody>
            <a:bodyPr vert="horz" wrap="square" lIns="0" tIns="0" rIns="0" bIns="0"/>
            <a:lstStyle/>
            <a:p>
              <a:pPr algn="l" rtl="0" eaLnBrk="0">
                <a:lnSpc>
                  <a:spcPct val="134000"/>
                </a:lnSpc>
              </a:pPr>
              <a:endParaRPr sz="200" dirty="0">
                <a:latin typeface="微软雅黑" panose="020B0703020204020201" charset="-122"/>
                <a:ea typeface="微软雅黑" panose="020B0703020204020201" charset="-122"/>
                <a:cs typeface="Arial" panose="020B0704020202090204"/>
              </a:endParaRPr>
            </a:p>
            <a:p>
              <a:pPr marL="110490" indent="238125" algn="l" rtl="0" eaLnBrk="0">
                <a:lnSpc>
                  <a:spcPct val="136000"/>
                </a:lnSpc>
                <a:spcBef>
                  <a:spcPts val="0"/>
                </a:spcBef>
              </a:pP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10月28日</a:t>
              </a:r>
              <a:r>
                <a:rPr sz="9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900" b="1" kern="0" spc="-17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某企业丁二烯装置溶剂冷却器壳程清洗</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作业</a:t>
              </a:r>
              <a:r>
                <a:rPr sz="9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900" b="1"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工</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艺方案为利用溶剂回收罐放空排气</a:t>
              </a:r>
              <a:r>
                <a:rPr sz="9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900" b="1"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但</a:t>
              </a:r>
              <a:r>
                <a:rPr sz="900" b="1" kern="0" spc="110" dirty="0">
                  <a:solidFill>
                    <a:srgbClr val="FF0000">
                      <a:alpha val="100000"/>
                    </a:srgbClr>
                  </a:solidFill>
                  <a:latin typeface="微软雅黑" panose="020B0703020204020201" charset="-122"/>
                  <a:ea typeface="微软雅黑" panose="020B0703020204020201" charset="-122"/>
                  <a:cs typeface="微软雅黑" panose="020B0703020204020201" charset="-122"/>
                </a:rPr>
                <a:t>实际作业利用冷却器顶部</a:t>
              </a:r>
              <a:r>
                <a:rPr sz="9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导淋接橡胶软管排气</a:t>
              </a:r>
              <a:r>
                <a:rPr sz="900" b="1" kern="0" spc="-1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a:t>
              </a:r>
              <a:r>
                <a:rPr sz="900" b="1" kern="0" spc="-16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方案变更</a:t>
              </a:r>
              <a:r>
                <a:rPr sz="9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9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作业过程中</a:t>
              </a:r>
              <a:r>
                <a:rPr sz="9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壳程气相</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排放阀</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开度过大</a:t>
              </a:r>
              <a:r>
                <a:rPr sz="9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900" b="1" kern="0" spc="-1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含甲苯的气液两相物料从</a:t>
              </a:r>
              <a:r>
                <a:rPr sz="9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胶管快速喷出至现场临时接</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液桶</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因排放流速高</a:t>
              </a:r>
              <a:r>
                <a:rPr sz="9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，静电积聚释放引</a:t>
              </a:r>
              <a:r>
                <a:rPr sz="9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发燃烧</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，发生着火事故。</a:t>
              </a:r>
              <a:endParaRPr sz="900" dirty="0">
                <a:latin typeface="微软雅黑" panose="020B0703020204020201" charset="-122"/>
                <a:ea typeface="微软雅黑" panose="020B0703020204020201" charset="-122"/>
                <a:cs typeface="微软雅黑" panose="020B0703020204020201" charset="-122"/>
              </a:endParaRPr>
            </a:p>
            <a:p>
              <a:pPr marL="111125" indent="228600" algn="l" rtl="0" eaLnBrk="0">
                <a:lnSpc>
                  <a:spcPct val="117000"/>
                </a:lnSpc>
                <a:spcBef>
                  <a:spcPts val="90"/>
                </a:spcBef>
              </a:pPr>
              <a:r>
                <a:rPr sz="9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事故原因</a:t>
              </a:r>
              <a:r>
                <a:rPr sz="9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a:t>
              </a:r>
              <a:r>
                <a:rPr sz="900" b="1" kern="0" spc="-17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未执行变更手续、未识别对清洗作业工艺</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方案变更的安全风险。</a:t>
              </a:r>
              <a:endParaRPr sz="1200" dirty="0">
                <a:latin typeface="微软雅黑" panose="020B0703020204020201" charset="-122"/>
                <a:ea typeface="微软雅黑" panose="020B0703020204020201" charset="-122"/>
                <a:cs typeface="微软雅黑" panose="020B0703020204020201" charset="-122"/>
              </a:endParaRPr>
            </a:p>
          </p:txBody>
        </p:sp>
      </p:grpSp>
      <p:pic>
        <p:nvPicPr>
          <p:cNvPr id="1396" name="picture 1396"/>
          <p:cNvPicPr>
            <a:picLocks noChangeAspect="1"/>
          </p:cNvPicPr>
          <p:nvPr/>
        </p:nvPicPr>
        <p:blipFill>
          <a:blip r:embed="rId3"/>
          <a:stretch>
            <a:fillRect/>
          </a:stretch>
        </p:blipFill>
        <p:spPr>
          <a:xfrm rot="21600000">
            <a:off x="482346" y="1461261"/>
            <a:ext cx="3322320" cy="1303020"/>
          </a:xfrm>
          <a:prstGeom prst="rect">
            <a:avLst/>
          </a:prstGeom>
        </p:spPr>
      </p:pic>
      <p:sp>
        <p:nvSpPr>
          <p:cNvPr id="1398" name="textbox 1398"/>
          <p:cNvSpPr/>
          <p:nvPr/>
        </p:nvSpPr>
        <p:spPr>
          <a:xfrm>
            <a:off x="402250" y="749453"/>
            <a:ext cx="3545204" cy="66801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algn="r"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5.11 变更</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管理</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15000"/>
              </a:lnSpc>
            </a:pPr>
            <a:endParaRPr sz="600" dirty="0">
              <a:latin typeface="微软雅黑" panose="020B0703020204020201" charset="-122"/>
              <a:ea typeface="微软雅黑" panose="020B0703020204020201" charset="-122"/>
              <a:cs typeface="Arial" panose="020B0704020202090204"/>
            </a:endParaRPr>
          </a:p>
          <a:p>
            <a:pPr marL="12700" algn="l" rtl="0" eaLnBrk="0">
              <a:lnSpc>
                <a:spcPct val="88000"/>
              </a:lnSpc>
              <a:spcBef>
                <a:spcPts val="0"/>
              </a:spcBef>
            </a:pPr>
            <a:r>
              <a:rPr sz="15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变更管理的核心是安全风险评</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估与管控</a:t>
            </a:r>
            <a:endParaRPr sz="1500" dirty="0">
              <a:latin typeface="微软雅黑" panose="020B0703020204020201" charset="-122"/>
              <a:ea typeface="微软雅黑" panose="020B0703020204020201" charset="-122"/>
              <a:cs typeface="微软雅黑" panose="020B0703020204020201" charset="-122"/>
            </a:endParaRPr>
          </a:p>
        </p:txBody>
      </p:sp>
      <p:sp>
        <p:nvSpPr>
          <p:cNvPr id="1400" name="textbox 1400"/>
          <p:cNvSpPr/>
          <p:nvPr/>
        </p:nvSpPr>
        <p:spPr>
          <a:xfrm>
            <a:off x="919951" y="2806514"/>
            <a:ext cx="2442845" cy="149860"/>
          </a:xfrm>
          <a:prstGeom prst="rect">
            <a:avLst/>
          </a:prstGeom>
          <a:noFill/>
          <a:ln w="0" cap="flat">
            <a:noFill/>
            <a:prstDash val="solid"/>
            <a:miter lim="0"/>
          </a:ln>
        </p:spPr>
        <p:txBody>
          <a:bodyPr vert="horz" wrap="square" lIns="0" tIns="0" rIns="0" bIns="0"/>
          <a:lstStyle/>
          <a:p>
            <a:pPr algn="l" rtl="0" eaLnBrk="0">
              <a:lnSpc>
                <a:spcPct val="88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ct val="90000"/>
              </a:lnSpc>
            </a:pP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某企业烯烃厂丁二烯装置</a:t>
            </a:r>
            <a:r>
              <a:rPr sz="900" b="1" kern="0" spc="-17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900" b="1" kern="0" spc="-1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Arial" panose="020B0704020202090204"/>
              </a:rPr>
              <a:t>10</a:t>
            </a:r>
            <a:r>
              <a:rPr sz="900" b="1" kern="0" spc="70" dirty="0">
                <a:solidFill>
                  <a:srgbClr val="000000">
                    <a:alpha val="100000"/>
                  </a:srgbClr>
                </a:solidFill>
                <a:latin typeface="微软雅黑" panose="020B0703020204020201" charset="-122"/>
                <a:ea typeface="微软雅黑" panose="020B0703020204020201" charset="-122"/>
                <a:cs typeface="Arial" panose="020B0704020202090204"/>
              </a:rPr>
              <a:t>·28”</a:t>
            </a:r>
            <a:r>
              <a:rPr sz="9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火灾事故</a:t>
            </a:r>
            <a:endParaRPr sz="9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 name="textbox 1402"/>
          <p:cNvSpPr/>
          <p:nvPr/>
        </p:nvSpPr>
        <p:spPr>
          <a:xfrm>
            <a:off x="448903" y="1117753"/>
            <a:ext cx="8246109" cy="278447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37795"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5.11 变更</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管理</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44000"/>
              </a:lnSpc>
            </a:pPr>
            <a:endParaRPr sz="1000" dirty="0">
              <a:latin typeface="微软雅黑" panose="020B0703020204020201" charset="-122"/>
              <a:ea typeface="微软雅黑" panose="020B0703020204020201" charset="-122"/>
              <a:cs typeface="Arial" panose="020B0704020202090204"/>
            </a:endParaRPr>
          </a:p>
          <a:p>
            <a:pPr marL="53340" algn="l" rtl="0" eaLnBrk="0">
              <a:lnSpc>
                <a:spcPts val="2105"/>
              </a:lnSpc>
              <a:spcBef>
                <a:spcPts val="460"/>
              </a:spcBef>
            </a:pPr>
            <a:r>
              <a:rPr sz="1500" b="1" kern="0" spc="40" dirty="0">
                <a:solidFill>
                  <a:srgbClr val="FF0000">
                    <a:alpha val="100000"/>
                  </a:srgbClr>
                </a:solidFill>
                <a:latin typeface="微软雅黑" panose="020B0703020204020201" charset="-122"/>
                <a:ea typeface="微软雅黑" panose="020B0703020204020201" charset="-122"/>
                <a:cs typeface="微软雅黑" panose="020B0703020204020201" charset="-122"/>
              </a:rPr>
              <a:t>5.11.2</a:t>
            </a:r>
            <a:r>
              <a:rPr sz="1500" b="1" kern="0" spc="1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40" dirty="0">
                <a:solidFill>
                  <a:srgbClr val="FF0000">
                    <a:alpha val="100000"/>
                  </a:srgbClr>
                </a:solidFill>
                <a:latin typeface="微软雅黑" panose="020B0703020204020201" charset="-122"/>
                <a:ea typeface="微软雅黑" panose="020B0703020204020201" charset="-122"/>
                <a:cs typeface="微软雅黑" panose="020B0703020204020201" charset="-122"/>
              </a:rPr>
              <a:t>申请和批准</a:t>
            </a:r>
            <a:endParaRPr sz="1500" dirty="0">
              <a:latin typeface="微软雅黑" panose="020B0703020204020201" charset="-122"/>
              <a:ea typeface="微软雅黑" panose="020B0703020204020201" charset="-122"/>
              <a:cs typeface="微软雅黑" panose="020B0703020204020201" charset="-122"/>
            </a:endParaRPr>
          </a:p>
          <a:p>
            <a:pPr marL="19050" indent="31750" algn="l" rtl="0" eaLnBrk="0">
              <a:lnSpc>
                <a:spcPct val="129000"/>
              </a:lnSpc>
              <a:spcBef>
                <a:spcPts val="690"/>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5.11.2.1 企业任何变更实施前</a:t>
            </a:r>
            <a:r>
              <a:rPr sz="1400" b="1" kern="0" spc="-1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400" b="1" kern="0" spc="-2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申请部门应按要求办理变更</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申请</a:t>
            </a:r>
            <a:r>
              <a:rPr sz="1400" b="1" kern="0" spc="-21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，对</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变更产生</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的安全风险及</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实施过程</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中</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的安全风险进行评估和管控。</a:t>
            </a:r>
            <a:endParaRPr sz="1400" dirty="0">
              <a:latin typeface="微软雅黑" panose="020B0703020204020201" charset="-122"/>
              <a:ea typeface="微软雅黑" panose="020B0703020204020201" charset="-122"/>
              <a:cs typeface="微软雅黑" panose="020B0703020204020201" charset="-122"/>
            </a:endParaRPr>
          </a:p>
          <a:p>
            <a:pPr marL="51435" algn="l" rtl="0" eaLnBrk="0">
              <a:lnSpc>
                <a:spcPts val="1855"/>
              </a:lnSpc>
              <a:spcBef>
                <a:spcPts val="700"/>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5.11.2.2 变更申请部门应将变更申请报主管部门</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审核</a:t>
            </a:r>
            <a:r>
              <a:rPr sz="1400" b="1" kern="0" spc="-25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400" b="1" kern="0" spc="-3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由相应负责人分级</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批准</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a:p>
            <a:pPr marL="12700" indent="38735" algn="l" rtl="0" eaLnBrk="0">
              <a:lnSpc>
                <a:spcPct val="129000"/>
              </a:lnSpc>
              <a:spcBef>
                <a:spcPts val="675"/>
              </a:spcBef>
            </a:pP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5.11.2.3</a:t>
            </a:r>
            <a:r>
              <a:rPr sz="14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审批人员应</a:t>
            </a:r>
            <a:r>
              <a:rPr sz="14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审查</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变更必要性、变更流程与管理制度的符合性、变更的安全风险评估准</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确性以及</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措施的有效性。</a:t>
            </a:r>
            <a:endParaRPr sz="1400" dirty="0">
              <a:latin typeface="微软雅黑" panose="020B0703020204020201" charset="-122"/>
              <a:ea typeface="微软雅黑" panose="020B0703020204020201" charset="-122"/>
              <a:cs typeface="微软雅黑" panose="020B0703020204020201" charset="-122"/>
            </a:endParaRPr>
          </a:p>
          <a:p>
            <a:pPr algn="l" rtl="0" eaLnBrk="0">
              <a:lnSpc>
                <a:spcPct val="103000"/>
              </a:lnSpc>
            </a:pPr>
            <a:endParaRPr sz="500" dirty="0">
              <a:latin typeface="微软雅黑" panose="020B0703020204020201" charset="-122"/>
              <a:ea typeface="微软雅黑" panose="020B0703020204020201" charset="-122"/>
              <a:cs typeface="Arial" panose="020B0704020202090204"/>
            </a:endParaRPr>
          </a:p>
          <a:p>
            <a:pPr marL="39370" algn="l" rtl="0" eaLnBrk="0">
              <a:lnSpc>
                <a:spcPts val="1580"/>
              </a:lnSpc>
              <a:spcBef>
                <a:spcPts val="5"/>
              </a:spcBef>
            </a:pP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条文说明</a:t>
            </a:r>
            <a:r>
              <a:rPr sz="1200" b="1" kern="0" spc="-10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AQ</a:t>
            </a:r>
            <a:r>
              <a:rPr sz="12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/T</a:t>
            </a:r>
            <a:r>
              <a:rPr sz="1200" b="1" kern="0" spc="2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303</a:t>
            </a:r>
            <a:r>
              <a:rPr sz="1200" b="1" kern="0" spc="40" dirty="0">
                <a:solidFill>
                  <a:srgbClr val="FF0000">
                    <a:alpha val="100000"/>
                  </a:srgbClr>
                </a:solidFill>
                <a:latin typeface="微软雅黑" panose="020B0703020204020201" charset="-122"/>
                <a:ea typeface="微软雅黑" panose="020B0703020204020201" charset="-122"/>
                <a:cs typeface="微软雅黑" panose="020B0703020204020201" charset="-122"/>
              </a:rPr>
              <a:t>4-2022</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《化工过程安全管理导则》</a:t>
            </a:r>
            <a:r>
              <a:rPr sz="1200" b="1" kern="0" spc="-2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“4.</a:t>
            </a:r>
            <a:r>
              <a:rPr sz="1200" b="1" kern="0" spc="-18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15.</a:t>
            </a:r>
            <a:r>
              <a:rPr sz="1200" b="1" kern="0" spc="-20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3</a:t>
            </a:r>
            <a:r>
              <a:rPr sz="1200" b="1" kern="0" spc="-16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~4.</a:t>
            </a:r>
            <a:r>
              <a:rPr sz="1200" b="1" kern="0" spc="-18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15.6</a:t>
            </a:r>
            <a:r>
              <a:rPr sz="1200" b="1" kern="0" spc="-2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”条要求制定  。</a:t>
            </a:r>
            <a:endParaRPr sz="12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6" name="textbox 1406"/>
          <p:cNvSpPr/>
          <p:nvPr/>
        </p:nvSpPr>
        <p:spPr>
          <a:xfrm>
            <a:off x="434177" y="1213003"/>
            <a:ext cx="8235315" cy="242442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08585"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5.11 变更</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管理</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18000"/>
              </a:lnSpc>
            </a:pPr>
            <a:endParaRPr sz="1000" dirty="0">
              <a:latin typeface="微软雅黑" panose="020B0703020204020201" charset="-122"/>
              <a:ea typeface="微软雅黑" panose="020B0703020204020201" charset="-122"/>
              <a:cs typeface="Arial" panose="020B0704020202090204"/>
            </a:endParaRPr>
          </a:p>
          <a:p>
            <a:pPr marL="52070" algn="l" rtl="0" eaLnBrk="0">
              <a:lnSpc>
                <a:spcPts val="2105"/>
              </a:lnSpc>
              <a:spcBef>
                <a:spcPts val="455"/>
              </a:spcBef>
            </a:pP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5.11.3</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变更实施</a:t>
            </a:r>
            <a:endParaRPr sz="1500" dirty="0">
              <a:latin typeface="微软雅黑" panose="020B0703020204020201" charset="-122"/>
              <a:ea typeface="微软雅黑" panose="020B0703020204020201" charset="-122"/>
              <a:cs typeface="微软雅黑" panose="020B0703020204020201" charset="-122"/>
            </a:endParaRPr>
          </a:p>
          <a:p>
            <a:pPr marL="49530" algn="l" rtl="0" eaLnBrk="0">
              <a:lnSpc>
                <a:spcPts val="1855"/>
              </a:lnSpc>
              <a:spcBef>
                <a:spcPts val="680"/>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5.11.3.1 企业应按照审批</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确定的内容和范围</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实施</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变更</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，在实施过程中应落实安全</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风险控制措施</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a:p>
            <a:pPr marL="49530" algn="l" rtl="0" eaLnBrk="0">
              <a:lnSpc>
                <a:spcPts val="1855"/>
              </a:lnSpc>
              <a:spcBef>
                <a:spcPts val="66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5.11.3.2 企业应将变更的实施情况及变更</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结果</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及时告知</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企业相关部门。</a:t>
            </a:r>
            <a:endParaRPr sz="1400" dirty="0">
              <a:latin typeface="微软雅黑" panose="020B0703020204020201" charset="-122"/>
              <a:ea typeface="微软雅黑" panose="020B0703020204020201" charset="-122"/>
              <a:cs typeface="微软雅黑" panose="020B0703020204020201" charset="-122"/>
            </a:endParaRPr>
          </a:p>
          <a:p>
            <a:pPr marL="12700" indent="36830" algn="l" rtl="0" eaLnBrk="0">
              <a:lnSpc>
                <a:spcPct val="129000"/>
              </a:lnSpc>
              <a:spcBef>
                <a:spcPts val="675"/>
              </a:spcBef>
            </a:pP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5.11.3.3 企业应对变更可能影响到的相关人员进行</a:t>
            </a:r>
            <a:r>
              <a:rPr sz="14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培训</a:t>
            </a:r>
            <a:r>
              <a:rPr sz="1400" b="1" kern="0" spc="-2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，培训内容应包括变更内容及操作方法、变更中</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可能的安全风险和影响、安全风险的管控</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措施等。</a:t>
            </a:r>
            <a:endParaRPr sz="1400" dirty="0">
              <a:latin typeface="微软雅黑" panose="020B0703020204020201" charset="-122"/>
              <a:ea typeface="微软雅黑" panose="020B0703020204020201" charset="-122"/>
              <a:cs typeface="微软雅黑" panose="020B0703020204020201" charset="-122"/>
            </a:endParaRPr>
          </a:p>
          <a:p>
            <a:pPr algn="l" rtl="0" eaLnBrk="0">
              <a:lnSpc>
                <a:spcPct val="103000"/>
              </a:lnSpc>
            </a:pPr>
            <a:endParaRPr sz="500" dirty="0">
              <a:latin typeface="微软雅黑" panose="020B0703020204020201" charset="-122"/>
              <a:ea typeface="微软雅黑" panose="020B0703020204020201" charset="-122"/>
              <a:cs typeface="Arial" panose="020B0704020202090204"/>
            </a:endParaRPr>
          </a:p>
          <a:p>
            <a:pPr marL="38100" algn="l" rtl="0" eaLnBrk="0">
              <a:lnSpc>
                <a:spcPts val="1580"/>
              </a:lnSpc>
              <a:spcBef>
                <a:spcPts val="0"/>
              </a:spcBef>
            </a:pP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条文说明</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：根据</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AQ</a:t>
            </a:r>
            <a:r>
              <a:rPr sz="12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/T</a:t>
            </a:r>
            <a:r>
              <a:rPr sz="1200" b="1" kern="0" spc="2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3034-2022</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《化工过程安全管理导则》</a:t>
            </a:r>
            <a:r>
              <a:rPr sz="1200" b="1" kern="0" spc="-2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“4.</a:t>
            </a:r>
            <a:r>
              <a:rPr sz="1200" b="1" kern="0" spc="-18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15.7</a:t>
            </a:r>
            <a:r>
              <a:rPr sz="1200" b="1" kern="0" spc="15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变更的实施</a:t>
            </a:r>
            <a:r>
              <a:rPr sz="1200" b="1" kern="0" spc="-2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”要求制定  。</a:t>
            </a:r>
            <a:endParaRPr sz="12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2" name="table 152"/>
          <p:cNvGraphicFramePr>
            <a:graphicFrameLocks noGrp="1"/>
          </p:cNvGraphicFramePr>
          <p:nvPr/>
        </p:nvGraphicFramePr>
        <p:xfrm>
          <a:off x="3989070" y="1380490"/>
          <a:ext cx="4719954" cy="2554604"/>
        </p:xfrm>
        <a:graphic>
          <a:graphicData uri="http://schemas.openxmlformats.org/drawingml/2006/table">
            <a:tbl>
              <a:tblPr/>
              <a:tblGrid>
                <a:gridCol w="573404"/>
                <a:gridCol w="1823720"/>
                <a:gridCol w="2322830"/>
              </a:tblGrid>
              <a:tr h="387350">
                <a:tc>
                  <a:txBody>
                    <a:bodyPr/>
                    <a:lstStyle/>
                    <a:p>
                      <a:pPr algn="l" rtl="0" eaLnBrk="0">
                        <a:lnSpc>
                          <a:spcPct val="100000"/>
                        </a:lnSpc>
                      </a:pPr>
                      <a:endParaRPr sz="1000" dirty="0">
                        <a:latin typeface="微软雅黑" panose="020B0703020204020201" charset="-122"/>
                        <a:ea typeface="微软雅黑" panose="020B0703020204020201" charset="-122"/>
                        <a:cs typeface="Arial" panose="020B07040202020902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DA2"/>
                    </a:solidFill>
                  </a:tcPr>
                </a:tc>
                <a:tc>
                  <a:txBody>
                    <a:bodyPr/>
                    <a:lstStyle/>
                    <a:p>
                      <a:pPr algn="l" rtl="0" eaLnBrk="0">
                        <a:lnSpc>
                          <a:spcPct val="100000"/>
                        </a:lnSpc>
                      </a:pPr>
                      <a:endParaRPr sz="900" dirty="0">
                        <a:latin typeface="微软雅黑" panose="020B0703020204020201" charset="-122"/>
                        <a:ea typeface="微软雅黑" panose="020B0703020204020201" charset="-122"/>
                        <a:cs typeface="Arial" panose="020B0704020202090204"/>
                      </a:endParaRPr>
                    </a:p>
                    <a:p>
                      <a:pPr marL="283845" algn="l" rtl="0" eaLnBrk="0">
                        <a:lnSpc>
                          <a:spcPct val="91000"/>
                        </a:lnSpc>
                        <a:spcBef>
                          <a:spcPts val="0"/>
                        </a:spcBef>
                      </a:pPr>
                      <a:r>
                        <a:rPr sz="900" b="1" kern="0" spc="90" dirty="0">
                          <a:solidFill>
                            <a:srgbClr val="FFFFFF">
                              <a:alpha val="100000"/>
                            </a:srgbClr>
                          </a:solidFill>
                          <a:latin typeface="微软雅黑" panose="020B0703020204020201" charset="-122"/>
                          <a:ea typeface="微软雅黑" panose="020B0703020204020201" charset="-122"/>
                          <a:cs typeface="微软雅黑" panose="020B0703020204020201" charset="-122"/>
                        </a:rPr>
                        <a:t>国际化工过程安全管理</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DA2"/>
                    </a:solidFill>
                  </a:tcPr>
                </a:tc>
                <a:tc>
                  <a:txBody>
                    <a:bodyPr/>
                    <a:lstStyle/>
                    <a:p>
                      <a:pPr algn="l" rtl="0" eaLnBrk="0">
                        <a:lnSpc>
                          <a:spcPct val="100000"/>
                        </a:lnSpc>
                      </a:pPr>
                      <a:endParaRPr sz="900" dirty="0">
                        <a:latin typeface="微软雅黑" panose="020B0703020204020201" charset="-122"/>
                        <a:ea typeface="微软雅黑" panose="020B0703020204020201" charset="-122"/>
                        <a:cs typeface="Arial" panose="020B0704020202090204"/>
                      </a:endParaRPr>
                    </a:p>
                    <a:p>
                      <a:pPr marL="403860" algn="l" rtl="0" eaLnBrk="0">
                        <a:lnSpc>
                          <a:spcPct val="91000"/>
                        </a:lnSpc>
                        <a:spcBef>
                          <a:spcPts val="5"/>
                        </a:spcBef>
                      </a:pPr>
                      <a:r>
                        <a:rPr sz="900" b="1" kern="0" spc="90" dirty="0">
                          <a:solidFill>
                            <a:srgbClr val="FFFFFF">
                              <a:alpha val="100000"/>
                            </a:srgbClr>
                          </a:solidFill>
                          <a:latin typeface="微软雅黑" panose="020B0703020204020201" charset="-122"/>
                          <a:ea typeface="微软雅黑" panose="020B0703020204020201" charset="-122"/>
                          <a:cs typeface="微软雅黑" panose="020B0703020204020201" charset="-122"/>
                        </a:rPr>
                        <a:t>国内危化品安全生产标准化</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DA2"/>
                    </a:solidFill>
                  </a:tcPr>
                </a:tc>
              </a:tr>
              <a:tr h="988060">
                <a:tc>
                  <a:txBody>
                    <a:bodyPr/>
                    <a:lstStyle/>
                    <a:p>
                      <a:pPr algn="l" rtl="0" eaLnBrk="0">
                        <a:lnSpc>
                          <a:spcPct val="142000"/>
                        </a:lnSpc>
                      </a:pPr>
                      <a:endParaRPr sz="1000" dirty="0">
                        <a:latin typeface="微软雅黑" panose="020B0703020204020201" charset="-122"/>
                        <a:ea typeface="微软雅黑" panose="020B0703020204020201" charset="-122"/>
                        <a:cs typeface="Arial" panose="020B0704020202090204"/>
                      </a:endParaRPr>
                    </a:p>
                    <a:p>
                      <a:pPr algn="l" rtl="0" eaLnBrk="0">
                        <a:lnSpc>
                          <a:spcPct val="143000"/>
                        </a:lnSpc>
                      </a:pPr>
                      <a:endParaRPr sz="1000" dirty="0">
                        <a:latin typeface="微软雅黑" panose="020B0703020204020201" charset="-122"/>
                        <a:ea typeface="微软雅黑" panose="020B0703020204020201" charset="-122"/>
                        <a:cs typeface="Arial" panose="020B0704020202090204"/>
                      </a:endParaRPr>
                    </a:p>
                    <a:p>
                      <a:pPr marL="163830" algn="l" rtl="0" eaLnBrk="0">
                        <a:lnSpc>
                          <a:spcPct val="91000"/>
                        </a:lnSpc>
                        <a:spcBef>
                          <a:spcPts val="5"/>
                        </a:spcBef>
                      </a:pP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特点</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14000"/>
                        </a:lnSpc>
                      </a:pPr>
                      <a:endParaRPr sz="700" dirty="0">
                        <a:latin typeface="微软雅黑" panose="020B0703020204020201" charset="-122"/>
                        <a:ea typeface="微软雅黑" panose="020B0703020204020201" charset="-122"/>
                        <a:cs typeface="Arial" panose="020B0704020202090204"/>
                      </a:endParaRPr>
                    </a:p>
                    <a:p>
                      <a:pPr marL="91440" indent="6350" algn="l" rtl="0" eaLnBrk="0">
                        <a:lnSpc>
                          <a:spcPct val="110000"/>
                        </a:lnSpc>
                        <a:spcBef>
                          <a:spcPts val="0"/>
                        </a:spcBef>
                      </a:pP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国际上</a:t>
                      </a:r>
                      <a:r>
                        <a:rPr sz="9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被广泛接受和应用</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的</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成熟体系</a:t>
                      </a:r>
                      <a:r>
                        <a:rPr sz="9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，针对高风险工艺</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过程安全管理的一套专业化、</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精细化的核心要求和最</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佳实</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践方法。</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14000"/>
                        </a:lnSpc>
                      </a:pPr>
                      <a:endParaRPr sz="700" dirty="0">
                        <a:latin typeface="微软雅黑" panose="020B0703020204020201" charset="-122"/>
                        <a:ea typeface="微软雅黑" panose="020B0703020204020201" charset="-122"/>
                        <a:cs typeface="Arial" panose="020B0704020202090204"/>
                      </a:endParaRPr>
                    </a:p>
                    <a:p>
                      <a:pPr marL="93345" indent="5715" algn="l" rtl="0" eaLnBrk="0">
                        <a:lnSpc>
                          <a:spcPct val="110000"/>
                        </a:lnSpc>
                        <a:spcBef>
                          <a:spcPts val="0"/>
                        </a:spcBef>
                      </a:pP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中国</a:t>
                      </a:r>
                      <a:r>
                        <a:rPr sz="9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特有的</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安全生产管</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理模式</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，涵盖</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从基础管理到现场管理再到应</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急响应</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等企业安全运行的各个方面</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，为化</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工</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企业提供了全面的安全管理体</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系框架</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和合规基础。</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r>
              <a:tr h="396240">
                <a:tc>
                  <a:txBody>
                    <a:bodyPr/>
                    <a:lstStyle/>
                    <a:p>
                      <a:pPr algn="l" rtl="0" eaLnBrk="0">
                        <a:lnSpc>
                          <a:spcPct val="104000"/>
                        </a:lnSpc>
                      </a:pPr>
                      <a:endParaRPr sz="400" dirty="0">
                        <a:latin typeface="微软雅黑" panose="020B0703020204020201" charset="-122"/>
                        <a:ea typeface="微软雅黑" panose="020B0703020204020201" charset="-122"/>
                        <a:cs typeface="Arial" panose="020B0704020202090204"/>
                      </a:endParaRPr>
                    </a:p>
                    <a:p>
                      <a:pPr marL="163830" algn="l" rtl="0" eaLnBrk="0">
                        <a:lnSpc>
                          <a:spcPct val="90000"/>
                        </a:lnSpc>
                      </a:pP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共同</a:t>
                      </a:r>
                      <a:endParaRPr sz="900" dirty="0">
                        <a:latin typeface="微软雅黑" panose="020B0703020204020201" charset="-122"/>
                        <a:ea typeface="微软雅黑" panose="020B0703020204020201" charset="-122"/>
                        <a:cs typeface="微软雅黑" panose="020B0703020204020201" charset="-122"/>
                      </a:endParaRPr>
                    </a:p>
                    <a:p>
                      <a:pPr marL="176530" algn="l" rtl="0" eaLnBrk="0">
                        <a:lnSpc>
                          <a:spcPct val="89000"/>
                        </a:lnSpc>
                        <a:spcBef>
                          <a:spcPts val="235"/>
                        </a:spcBef>
                      </a:pPr>
                      <a:r>
                        <a:rPr sz="9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目标</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c gridSpan="2">
                  <a:txBody>
                    <a:bodyPr/>
                    <a:lstStyle/>
                    <a:p>
                      <a:pPr algn="l" rtl="0" eaLnBrk="0">
                        <a:lnSpc>
                          <a:spcPct val="121000"/>
                        </a:lnSpc>
                      </a:pPr>
                      <a:endParaRPr sz="300" dirty="0">
                        <a:latin typeface="微软雅黑" panose="020B0703020204020201" charset="-122"/>
                        <a:ea typeface="微软雅黑" panose="020B0703020204020201" charset="-122"/>
                        <a:cs typeface="Arial" panose="020B0704020202090204"/>
                      </a:endParaRPr>
                    </a:p>
                    <a:p>
                      <a:pPr marL="92710" algn="l" rtl="0" eaLnBrk="0">
                        <a:lnSpc>
                          <a:spcPct val="108000"/>
                        </a:lnSpc>
                      </a:pP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预防危险化学品在生产、</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储存、</a:t>
                      </a:r>
                      <a:r>
                        <a:rPr sz="900" b="1"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使用等环节发生火灾、</a:t>
                      </a:r>
                      <a:r>
                        <a:rPr sz="900" b="1"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爆炸、</a:t>
                      </a:r>
                      <a:r>
                        <a:rPr sz="9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中毒等重</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大事故</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，特别是</a:t>
                      </a:r>
                      <a:r>
                        <a:rPr sz="9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预防可能导致灾难性后果</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的过程安全事故</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c hMerge="1">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r>
              <a:tr h="395604">
                <a:tc>
                  <a:txBody>
                    <a:bodyPr/>
                    <a:lstStyle/>
                    <a:p>
                      <a:pPr algn="l" rtl="0" eaLnBrk="0">
                        <a:lnSpc>
                          <a:spcPct val="102000"/>
                        </a:lnSpc>
                      </a:pPr>
                      <a:endParaRPr sz="400" dirty="0">
                        <a:latin typeface="微软雅黑" panose="020B0703020204020201" charset="-122"/>
                        <a:ea typeface="微软雅黑" panose="020B0703020204020201" charset="-122"/>
                        <a:cs typeface="Arial" panose="020B0704020202090204"/>
                      </a:endParaRPr>
                    </a:p>
                    <a:p>
                      <a:pPr marL="163830" algn="l" rtl="0" eaLnBrk="0">
                        <a:lnSpc>
                          <a:spcPct val="91000"/>
                        </a:lnSpc>
                        <a:spcBef>
                          <a:spcPts val="0"/>
                        </a:spcBef>
                      </a:pP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核心</a:t>
                      </a:r>
                      <a:endParaRPr sz="900" dirty="0">
                        <a:latin typeface="微软雅黑" panose="020B0703020204020201" charset="-122"/>
                        <a:ea typeface="微软雅黑" panose="020B0703020204020201" charset="-122"/>
                        <a:cs typeface="微软雅黑" panose="020B0703020204020201" charset="-122"/>
                      </a:endParaRPr>
                    </a:p>
                    <a:p>
                      <a:pPr marL="163830" algn="l" rtl="0" eaLnBrk="0">
                        <a:lnSpc>
                          <a:spcPct val="88000"/>
                        </a:lnSpc>
                        <a:spcBef>
                          <a:spcPts val="230"/>
                        </a:spcBef>
                      </a:pP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理念</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gridSpan="2">
                  <a:txBody>
                    <a:bodyPr/>
                    <a:lstStyle/>
                    <a:p>
                      <a:pPr algn="l" rtl="0" eaLnBrk="0">
                        <a:lnSpc>
                          <a:spcPct val="100000"/>
                        </a:lnSpc>
                      </a:pPr>
                      <a:endParaRPr sz="900" dirty="0">
                        <a:latin typeface="微软雅黑" panose="020B0703020204020201" charset="-122"/>
                        <a:ea typeface="微软雅黑" panose="020B0703020204020201" charset="-122"/>
                        <a:cs typeface="Arial" panose="020B0704020202090204"/>
                      </a:endParaRPr>
                    </a:p>
                    <a:p>
                      <a:pPr algn="l" rtl="0" eaLnBrk="0">
                        <a:lnSpc>
                          <a:spcPct val="8000"/>
                        </a:lnSpc>
                      </a:pPr>
                      <a:endParaRPr sz="100" dirty="0">
                        <a:latin typeface="微软雅黑" panose="020B0703020204020201" charset="-122"/>
                        <a:ea typeface="微软雅黑" panose="020B0703020204020201" charset="-122"/>
                        <a:cs typeface="Arial" panose="020B0704020202090204"/>
                      </a:endParaRPr>
                    </a:p>
                    <a:p>
                      <a:pPr marL="547370" algn="l" rtl="0" eaLnBrk="0">
                        <a:lnSpc>
                          <a:spcPct val="92000"/>
                        </a:lnSpc>
                      </a:pP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都强调</a:t>
                      </a:r>
                      <a:r>
                        <a:rPr sz="9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风险管理、</a:t>
                      </a:r>
                      <a:r>
                        <a:rPr sz="900" b="1" kern="0" spc="-16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系统化管理、</a:t>
                      </a:r>
                      <a:r>
                        <a:rPr sz="900" b="1" kern="0" spc="-15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预防为主、</a:t>
                      </a:r>
                      <a:r>
                        <a:rPr sz="900" b="1" kern="0" spc="-15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持续改进</a:t>
                      </a:r>
                      <a:r>
                        <a:rPr sz="9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hMerge="1">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r>
              <a:tr h="387350">
                <a:tc>
                  <a:txBody>
                    <a:bodyPr/>
                    <a:lstStyle/>
                    <a:p>
                      <a:pPr algn="l" rtl="0" eaLnBrk="0">
                        <a:lnSpc>
                          <a:spcPct val="109000"/>
                        </a:lnSpc>
                      </a:pPr>
                      <a:endParaRPr sz="800" dirty="0">
                        <a:latin typeface="微软雅黑" panose="020B0703020204020201" charset="-122"/>
                        <a:ea typeface="微软雅黑" panose="020B0703020204020201" charset="-122"/>
                        <a:cs typeface="Arial" panose="020B0704020202090204"/>
                      </a:endParaRPr>
                    </a:p>
                    <a:p>
                      <a:pPr marL="163830" algn="l" rtl="0" eaLnBrk="0">
                        <a:lnSpc>
                          <a:spcPct val="90000"/>
                        </a:lnSpc>
                      </a:pP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关系</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c gridSpan="2">
                  <a:txBody>
                    <a:bodyPr/>
                    <a:lstStyle/>
                    <a:p>
                      <a:pPr algn="l" rtl="0" eaLnBrk="0">
                        <a:lnSpc>
                          <a:spcPct val="108000"/>
                        </a:lnSpc>
                      </a:pPr>
                      <a:endParaRPr sz="800" dirty="0">
                        <a:latin typeface="微软雅黑" panose="020B0703020204020201" charset="-122"/>
                        <a:ea typeface="微软雅黑" panose="020B0703020204020201" charset="-122"/>
                        <a:cs typeface="Arial" panose="020B0704020202090204"/>
                      </a:endParaRPr>
                    </a:p>
                    <a:p>
                      <a:pPr marL="1499870" algn="l" rtl="0" eaLnBrk="0">
                        <a:lnSpc>
                          <a:spcPct val="91000"/>
                        </a:lnSpc>
                        <a:spcBef>
                          <a:spcPts val="0"/>
                        </a:spcBef>
                      </a:pPr>
                      <a:r>
                        <a:rPr sz="9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相辅相成、</a:t>
                      </a:r>
                      <a:r>
                        <a:rPr sz="900" b="1" kern="0" spc="-1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深度融合</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c hMerge="1">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r>
            </a:tbl>
          </a:graphicData>
        </a:graphic>
      </p:graphicFrame>
      <p:sp>
        <p:nvSpPr>
          <p:cNvPr id="154" name="textbox 154"/>
          <p:cNvSpPr/>
          <p:nvPr/>
        </p:nvSpPr>
        <p:spPr>
          <a:xfrm>
            <a:off x="176707" y="832638"/>
            <a:ext cx="3587750" cy="293560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368300" algn="l" rtl="0" eaLnBrk="0">
              <a:lnSpc>
                <a:spcPts val="2645"/>
              </a:lnSpc>
            </a:pPr>
            <a:r>
              <a:rPr sz="2000" b="1" kern="0" spc="-30" dirty="0">
                <a:solidFill>
                  <a:srgbClr val="2464CB">
                    <a:alpha val="100000"/>
                  </a:srgbClr>
                </a:solidFill>
                <a:latin typeface="微软雅黑" panose="020B0703020204020201" charset="-122"/>
                <a:ea typeface="微软雅黑" panose="020B0703020204020201" charset="-122"/>
                <a:cs typeface="微软雅黑" panose="020B0703020204020201" charset="-122"/>
              </a:rPr>
              <a:t>1. 编制思路</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13000"/>
              </a:lnSpc>
            </a:pPr>
            <a:endParaRPr sz="1000" dirty="0">
              <a:latin typeface="微软雅黑" panose="020B0703020204020201" charset="-122"/>
              <a:ea typeface="微软雅黑" panose="020B0703020204020201" charset="-122"/>
              <a:cs typeface="Arial" panose="020B0704020202090204"/>
            </a:endParaRPr>
          </a:p>
          <a:p>
            <a:pPr algn="r" rtl="0" eaLnBrk="0">
              <a:lnSpc>
                <a:spcPct val="88000"/>
              </a:lnSpc>
              <a:spcBef>
                <a:spcPts val="365"/>
              </a:spcBef>
            </a:pPr>
            <a:r>
              <a:rPr sz="12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坚持</a:t>
            </a:r>
            <a:r>
              <a:rPr sz="1200" b="1" kern="0" spc="-40" dirty="0">
                <a:solidFill>
                  <a:srgbClr val="FF0000">
                    <a:alpha val="100000"/>
                  </a:srgbClr>
                </a:solidFill>
                <a:latin typeface="微软雅黑" panose="020B0703020204020201" charset="-122"/>
                <a:ea typeface="微软雅黑" panose="020B0703020204020201" charset="-122"/>
                <a:cs typeface="微软雅黑" panose="020B0703020204020201" charset="-122"/>
              </a:rPr>
              <a:t>系统观念、风险理念、问题导向和守正创新</a:t>
            </a:r>
            <a:r>
              <a:rPr sz="12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200" dirty="0">
              <a:latin typeface="微软雅黑" panose="020B0703020204020201" charset="-122"/>
              <a:ea typeface="微软雅黑" panose="020B0703020204020201" charset="-122"/>
              <a:cs typeface="微软雅黑" panose="020B0703020204020201" charset="-122"/>
            </a:endParaRPr>
          </a:p>
          <a:p>
            <a:pPr marL="288925" indent="-276225" algn="l" rtl="0" eaLnBrk="0">
              <a:lnSpc>
                <a:spcPct val="133000"/>
              </a:lnSpc>
              <a:spcBef>
                <a:spcPts val="645"/>
              </a:spcBef>
              <a:tabLst>
                <a:tab pos="121285" algn="l"/>
              </a:tabLst>
            </a:pP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整合</a:t>
            </a:r>
            <a:r>
              <a:rPr sz="12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了《危险化学品从业单</a:t>
            </a:r>
            <a:r>
              <a:rPr sz="12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位安全标准化通用</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规范》（AQ3013-2008）等7项行业标准内容；</a:t>
            </a:r>
            <a:endParaRPr sz="1200" dirty="0">
              <a:latin typeface="微软雅黑" panose="020B0703020204020201" charset="-122"/>
              <a:ea typeface="微软雅黑" panose="020B0703020204020201" charset="-122"/>
              <a:cs typeface="微软雅黑" panose="020B0703020204020201" charset="-122"/>
            </a:endParaRPr>
          </a:p>
          <a:p>
            <a:pPr marL="287020" indent="-274320" algn="l" rtl="0" eaLnBrk="0">
              <a:lnSpc>
                <a:spcPct val="120000"/>
              </a:lnSpc>
              <a:spcBef>
                <a:spcPts val="755"/>
              </a:spcBef>
              <a:tabLst>
                <a:tab pos="121285" algn="l"/>
              </a:tabLst>
            </a:pP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融合</a:t>
            </a:r>
            <a:r>
              <a:rPr sz="12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了国外已广泛实</a:t>
            </a:r>
            <a:r>
              <a:rPr sz="12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践的</a:t>
            </a:r>
            <a:r>
              <a:rPr sz="12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化工过程安全管理理</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念和方法</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200" dirty="0">
              <a:latin typeface="微软雅黑" panose="020B0703020204020201" charset="-122"/>
              <a:ea typeface="微软雅黑" panose="020B0703020204020201" charset="-122"/>
              <a:cs typeface="微软雅黑" panose="020B0703020204020201" charset="-122"/>
            </a:endParaRPr>
          </a:p>
          <a:p>
            <a:pPr marL="288290" indent="-275590" algn="l" rtl="0" eaLnBrk="0">
              <a:lnSpc>
                <a:spcPct val="130000"/>
              </a:lnSpc>
              <a:spcBef>
                <a:spcPts val="865"/>
              </a:spcBef>
              <a:tabLst>
                <a:tab pos="121285" algn="l"/>
              </a:tabLst>
            </a:pP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结合</a:t>
            </a:r>
            <a:r>
              <a:rPr sz="12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了近年来事故暴露的典</a:t>
            </a:r>
            <a:r>
              <a:rPr sz="12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型问题和异常工况</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处置、</a:t>
            </a:r>
            <a:r>
              <a:rPr sz="1200" b="1" kern="0" spc="-1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重大危险源包保、</a:t>
            </a:r>
            <a:r>
              <a:rPr sz="1200" b="1" kern="0" spc="-2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本质安全技术装备应</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用、数字化智能化管控等安全监管新要</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求。</a:t>
            </a:r>
            <a:endParaRPr sz="1200" dirty="0">
              <a:latin typeface="微软雅黑" panose="020B0703020204020201" charset="-122"/>
              <a:ea typeface="微软雅黑" panose="020B0703020204020201" charset="-122"/>
              <a:cs typeface="微软雅黑" panose="020B0703020204020201" charset="-122"/>
            </a:endParaRPr>
          </a:p>
          <a:p>
            <a:pPr algn="l" rtl="0" eaLnBrk="0">
              <a:lnSpc>
                <a:spcPct val="100000"/>
              </a:lnSpc>
            </a:pPr>
            <a:endParaRPr sz="700" dirty="0">
              <a:latin typeface="微软雅黑" panose="020B0703020204020201" charset="-122"/>
              <a:ea typeface="微软雅黑" panose="020B0703020204020201" charset="-122"/>
              <a:cs typeface="Arial" panose="020B0704020202090204"/>
            </a:endParaRPr>
          </a:p>
          <a:p>
            <a:pPr algn="l" rtl="0" eaLnBrk="0">
              <a:lnSpc>
                <a:spcPct val="7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ct val="88000"/>
              </a:lnSpc>
              <a:tabLst>
                <a:tab pos="121285" algn="l"/>
              </a:tabLst>
            </a:pP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FF0000">
                    <a:alpha val="100000"/>
                  </a:srgbClr>
                </a:solidFill>
                <a:latin typeface="微软雅黑" panose="020B0703020204020201" charset="-122"/>
                <a:ea typeface="微软雅黑" panose="020B0703020204020201" charset="-122"/>
                <a:cs typeface="微软雅黑" panose="020B0703020204020201" charset="-122"/>
              </a:rPr>
              <a:t>聚焦</a:t>
            </a:r>
            <a:r>
              <a:rPr sz="12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重大安全风险防控。</a:t>
            </a:r>
            <a:endParaRPr sz="1200" dirty="0">
              <a:latin typeface="微软雅黑" panose="020B0703020204020201" charset="-122"/>
              <a:ea typeface="微软雅黑" panose="020B0703020204020201" charset="-122"/>
              <a:cs typeface="微软雅黑" panose="020B0703020204020201" charset="-122"/>
            </a:endParaRPr>
          </a:p>
        </p:txBody>
      </p:sp>
      <p:pic>
        <p:nvPicPr>
          <p:cNvPr id="156" name="picture 156"/>
          <p:cNvPicPr>
            <a:picLocks noChangeAspect="1"/>
          </p:cNvPicPr>
          <p:nvPr/>
        </p:nvPicPr>
        <p:blipFill>
          <a:blip r:embed="rId1"/>
          <a:stretch>
            <a:fillRect/>
          </a:stretch>
        </p:blipFill>
        <p:spPr>
          <a:xfrm rot="21600000">
            <a:off x="189407" y="3605860"/>
            <a:ext cx="108661" cy="99669"/>
          </a:xfrm>
          <a:prstGeom prst="rect">
            <a:avLst/>
          </a:prstGeom>
        </p:spPr>
      </p:pic>
      <p:pic>
        <p:nvPicPr>
          <p:cNvPr id="158" name="picture 158"/>
          <p:cNvPicPr>
            <a:picLocks noChangeAspect="1"/>
          </p:cNvPicPr>
          <p:nvPr/>
        </p:nvPicPr>
        <p:blipFill>
          <a:blip r:embed="rId2"/>
          <a:stretch>
            <a:fillRect/>
          </a:stretch>
        </p:blipFill>
        <p:spPr>
          <a:xfrm rot="21600000">
            <a:off x="189407" y="2782899"/>
            <a:ext cx="108661" cy="99669"/>
          </a:xfrm>
          <a:prstGeom prst="rect">
            <a:avLst/>
          </a:prstGeom>
        </p:spPr>
      </p:pic>
      <p:pic>
        <p:nvPicPr>
          <p:cNvPr id="160" name="picture 160"/>
          <p:cNvPicPr>
            <a:picLocks noChangeAspect="1"/>
          </p:cNvPicPr>
          <p:nvPr/>
        </p:nvPicPr>
        <p:blipFill>
          <a:blip r:embed="rId1"/>
          <a:stretch>
            <a:fillRect/>
          </a:stretch>
        </p:blipFill>
        <p:spPr>
          <a:xfrm rot="21600000">
            <a:off x="189407" y="2234260"/>
            <a:ext cx="108661" cy="99669"/>
          </a:xfrm>
          <a:prstGeom prst="rect">
            <a:avLst/>
          </a:prstGeom>
        </p:spPr>
      </p:pic>
      <p:pic>
        <p:nvPicPr>
          <p:cNvPr id="162" name="picture 162"/>
          <p:cNvPicPr>
            <a:picLocks noChangeAspect="1"/>
          </p:cNvPicPr>
          <p:nvPr/>
        </p:nvPicPr>
        <p:blipFill>
          <a:blip r:embed="rId2"/>
          <a:stretch>
            <a:fillRect/>
          </a:stretch>
        </p:blipFill>
        <p:spPr>
          <a:xfrm rot="21600000">
            <a:off x="189407" y="1685620"/>
            <a:ext cx="108661" cy="99669"/>
          </a:xfrm>
          <a:prstGeom prst="rect">
            <a:avLst/>
          </a:prstGeom>
        </p:spPr>
      </p:pic>
      <p:sp>
        <p:nvSpPr>
          <p:cNvPr id="166" name="textbox 166"/>
          <p:cNvSpPr/>
          <p:nvPr/>
        </p:nvSpPr>
        <p:spPr>
          <a:xfrm>
            <a:off x="394970" y="4116070"/>
            <a:ext cx="8366125" cy="252729"/>
          </a:xfrm>
          <a:prstGeom prst="rect">
            <a:avLst/>
          </a:prstGeom>
          <a:solidFill>
            <a:srgbClr val="FFFF00">
              <a:alpha val="100000"/>
            </a:srgbClr>
          </a:solidFill>
          <a:ln w="0" cap="flat">
            <a:noFill/>
            <a:prstDash val="solid"/>
            <a:miter lim="0"/>
          </a:ln>
        </p:spPr>
        <p:txBody>
          <a:bodyPr vert="horz" wrap="square" lIns="0" tIns="0" rIns="0" bIns="0"/>
          <a:lstStyle/>
          <a:p>
            <a:pPr algn="l" rtl="0" eaLnBrk="0">
              <a:lnSpc>
                <a:spcPct val="146000"/>
              </a:lnSpc>
            </a:pPr>
            <a:endParaRPr sz="200" dirty="0">
              <a:latin typeface="Arial" panose="020B0704020202090204"/>
              <a:ea typeface="Arial" panose="020B0704020202090204"/>
              <a:cs typeface="Arial" panose="020B0704020202090204"/>
            </a:endParaRPr>
          </a:p>
          <a:p>
            <a:pPr algn="r" rtl="0" eaLnBrk="0">
              <a:lnSpc>
                <a:spcPct val="89000"/>
              </a:lnSpc>
              <a:spcBef>
                <a:spcPts val="0"/>
              </a:spcBef>
            </a:pP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为验证条款内容的科学性和可操作性</a:t>
            </a:r>
            <a:r>
              <a:rPr sz="1400" b="1" kern="0" spc="-17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，选取不同行业、类型和规模的企业开展了</a:t>
            </a:r>
            <a:r>
              <a:rPr sz="14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试点应用</a:t>
            </a:r>
            <a:r>
              <a:rPr sz="14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，确保</a:t>
            </a:r>
            <a:r>
              <a:rPr sz="14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落地执行</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0" name="textbox 1410"/>
          <p:cNvSpPr/>
          <p:nvPr/>
        </p:nvSpPr>
        <p:spPr>
          <a:xfrm>
            <a:off x="554228" y="1136803"/>
            <a:ext cx="8035290" cy="305117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83185"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5.11 变更</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管理</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18000"/>
              </a:lnSpc>
            </a:pPr>
            <a:endParaRPr sz="1000" dirty="0">
              <a:latin typeface="微软雅黑" panose="020B0703020204020201" charset="-122"/>
              <a:ea typeface="微软雅黑" panose="020B0703020204020201" charset="-122"/>
              <a:cs typeface="Arial" panose="020B0704020202090204"/>
            </a:endParaRPr>
          </a:p>
          <a:p>
            <a:pPr marL="26035" algn="l" rtl="0" eaLnBrk="0">
              <a:lnSpc>
                <a:spcPts val="2105"/>
              </a:lnSpc>
              <a:spcBef>
                <a:spcPts val="455"/>
              </a:spcBef>
            </a:pP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5.11.4</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验收关闭</a:t>
            </a:r>
            <a:endParaRPr sz="1500" dirty="0">
              <a:latin typeface="微软雅黑" panose="020B0703020204020201" charset="-122"/>
              <a:ea typeface="微软雅黑" panose="020B0703020204020201" charset="-122"/>
              <a:cs typeface="微软雅黑" panose="020B0703020204020201" charset="-122"/>
            </a:endParaRPr>
          </a:p>
          <a:p>
            <a:pPr marL="24130" algn="l" rtl="0" eaLnBrk="0">
              <a:lnSpc>
                <a:spcPts val="1855"/>
              </a:lnSpc>
              <a:spcBef>
                <a:spcPts val="680"/>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5.11.4.1 企业应</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在变更投用具备验收条件时</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，完成变更与预期效果符合性的</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验收评估</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a:p>
            <a:pPr algn="r" rtl="0" eaLnBrk="0">
              <a:lnSpc>
                <a:spcPts val="1855"/>
              </a:lnSpc>
              <a:spcBef>
                <a:spcPts val="665"/>
              </a:spcBef>
            </a:pP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5.11.4.2 企业应</a:t>
            </a:r>
            <a:r>
              <a:rPr sz="14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更新</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变更涉及的管理制度、工艺管道及仪表流程图纸、操作规程、联</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锁逻辑图等文件。</a:t>
            </a:r>
            <a:endParaRPr sz="1400" dirty="0">
              <a:latin typeface="微软雅黑" panose="020B0703020204020201" charset="-122"/>
              <a:ea typeface="微软雅黑" panose="020B0703020204020201" charset="-122"/>
              <a:cs typeface="微软雅黑" panose="020B0703020204020201" charset="-122"/>
            </a:endParaRPr>
          </a:p>
          <a:p>
            <a:pPr marL="12700" indent="11430" algn="l" rtl="0" eaLnBrk="0">
              <a:lnSpc>
                <a:spcPct val="133000"/>
              </a:lnSpc>
              <a:spcBef>
                <a:spcPts val="65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5.11.4.3 企业应建立变更管</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理</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档案</a:t>
            </a:r>
            <a:r>
              <a:rPr sz="14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，按照安全生产信息管理要求将变更过程涉及的记录资料归档。</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条文说明</a:t>
            </a:r>
            <a:r>
              <a:rPr sz="1200" b="1" kern="0" spc="-1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：根据</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AQ</a:t>
            </a:r>
            <a:r>
              <a:rPr sz="12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/T</a:t>
            </a:r>
            <a:r>
              <a:rPr sz="1200" b="1" kern="0" spc="2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3034-2022</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《化工过程安全管理导则》</a:t>
            </a:r>
            <a:r>
              <a:rPr sz="1200" b="1" kern="0" spc="-23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“4.</a:t>
            </a:r>
            <a:r>
              <a:rPr sz="1200" b="1" kern="0" spc="-18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15.8</a:t>
            </a:r>
            <a:r>
              <a:rPr sz="1200" b="1" kern="0" spc="15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变更的验收、关闭</a:t>
            </a:r>
            <a:r>
              <a:rPr sz="1200" b="1" kern="0" spc="-2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”要求制定。</a:t>
            </a:r>
            <a:endParaRPr sz="1200" dirty="0">
              <a:latin typeface="微软雅黑" panose="020B0703020204020201" charset="-122"/>
              <a:ea typeface="微软雅黑" panose="020B0703020204020201" charset="-122"/>
              <a:cs typeface="微软雅黑" panose="020B0703020204020201" charset="-122"/>
            </a:endParaRPr>
          </a:p>
          <a:p>
            <a:pPr algn="l" rtl="0" eaLnBrk="0">
              <a:lnSpc>
                <a:spcPct val="195000"/>
              </a:lnSpc>
            </a:pPr>
            <a:endParaRPr sz="1000" dirty="0">
              <a:latin typeface="微软雅黑" panose="020B0703020204020201" charset="-122"/>
              <a:ea typeface="微软雅黑" panose="020B0703020204020201" charset="-122"/>
              <a:cs typeface="Arial" panose="020B0704020202090204"/>
            </a:endParaRPr>
          </a:p>
          <a:p>
            <a:pPr marL="26035" algn="l" rtl="0" eaLnBrk="0">
              <a:lnSpc>
                <a:spcPts val="2105"/>
              </a:lnSpc>
              <a:spcBef>
                <a:spcPts val="455"/>
              </a:spcBef>
            </a:pP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5.11.5</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证实方法</a:t>
            </a:r>
            <a:endParaRPr sz="1500" dirty="0">
              <a:latin typeface="微软雅黑" panose="020B0703020204020201" charset="-122"/>
              <a:ea typeface="微软雅黑" panose="020B0703020204020201" charset="-122"/>
              <a:cs typeface="微软雅黑" panose="020B0703020204020201" charset="-122"/>
            </a:endParaRPr>
          </a:p>
          <a:p>
            <a:pPr algn="l" rtl="0" eaLnBrk="0">
              <a:lnSpc>
                <a:spcPct val="100000"/>
              </a:lnSpc>
            </a:pPr>
            <a:endParaRPr sz="800" dirty="0">
              <a:latin typeface="微软雅黑" panose="020B0703020204020201" charset="-122"/>
              <a:ea typeface="微软雅黑" panose="020B0703020204020201" charset="-122"/>
              <a:cs typeface="Arial" panose="020B0704020202090204"/>
            </a:endParaRPr>
          </a:p>
          <a:p>
            <a:pPr marL="328295" algn="l" rtl="0" eaLnBrk="0">
              <a:lnSpc>
                <a:spcPct val="88000"/>
              </a:lnSpc>
              <a:spcBef>
                <a:spcPts val="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通过查验变更管理档案、现场查验变更结果与现场情况一致性等检查符合本要素的</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内容。</a:t>
            </a:r>
            <a:endParaRPr sz="14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14" name="table 1414"/>
          <p:cNvGraphicFramePr>
            <a:graphicFrameLocks noGrp="1"/>
          </p:cNvGraphicFramePr>
          <p:nvPr/>
        </p:nvGraphicFramePr>
        <p:xfrm>
          <a:off x="474345" y="1129665"/>
          <a:ext cx="8194675" cy="3517900"/>
        </p:xfrm>
        <a:graphic>
          <a:graphicData uri="http://schemas.openxmlformats.org/drawingml/2006/table">
            <a:tbl>
              <a:tblPr/>
              <a:tblGrid>
                <a:gridCol w="1398905"/>
                <a:gridCol w="3397884"/>
                <a:gridCol w="3397884"/>
              </a:tblGrid>
              <a:tr h="525780">
                <a:tc>
                  <a:txBody>
                    <a:bodyPr/>
                    <a:lstStyle/>
                    <a:p>
                      <a:pPr algn="l" rtl="0" eaLnBrk="0">
                        <a:lnSpc>
                          <a:spcPct val="112000"/>
                        </a:lnSpc>
                      </a:pPr>
                      <a:endParaRPr sz="1000" dirty="0">
                        <a:latin typeface="微软雅黑" panose="020B0703020204020201" charset="-122"/>
                        <a:ea typeface="微软雅黑" panose="020B0703020204020201" charset="-122"/>
                        <a:cs typeface="Arial" panose="020B0704020202090204"/>
                      </a:endParaRPr>
                    </a:p>
                    <a:p>
                      <a:pPr marL="301625" algn="l" rtl="0" eaLnBrk="0">
                        <a:lnSpc>
                          <a:spcPct val="88000"/>
                        </a:lnSpc>
                        <a:spcBef>
                          <a:spcPts val="0"/>
                        </a:spcBef>
                      </a:pPr>
                      <a:r>
                        <a:rPr sz="1500" b="1" kern="0" spc="80" dirty="0">
                          <a:solidFill>
                            <a:srgbClr val="FFFFFF">
                              <a:alpha val="100000"/>
                            </a:srgbClr>
                          </a:solidFill>
                          <a:latin typeface="微软雅黑" panose="020B0703020204020201" charset="-122"/>
                          <a:ea typeface="微软雅黑" panose="020B0703020204020201" charset="-122"/>
                          <a:cs typeface="微软雅黑" panose="020B0703020204020201" charset="-122"/>
                        </a:rPr>
                        <a:t>二级要素</a:t>
                      </a:r>
                      <a:endParaRPr sz="15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DA2"/>
                    </a:solidFill>
                  </a:tcPr>
                </a:tc>
                <a:tc>
                  <a:txBody>
                    <a:bodyPr/>
                    <a:lstStyle/>
                    <a:p>
                      <a:pPr algn="l" rtl="0" eaLnBrk="0">
                        <a:lnSpc>
                          <a:spcPct val="111000"/>
                        </a:lnSpc>
                      </a:pPr>
                      <a:endParaRPr sz="1000" dirty="0">
                        <a:latin typeface="微软雅黑" panose="020B0703020204020201" charset="-122"/>
                        <a:ea typeface="微软雅黑" panose="020B0703020204020201" charset="-122"/>
                        <a:cs typeface="Arial" panose="020B0704020202090204"/>
                      </a:endParaRPr>
                    </a:p>
                    <a:p>
                      <a:pPr algn="l" rtl="0" eaLnBrk="0">
                        <a:lnSpc>
                          <a:spcPct val="8000"/>
                        </a:lnSpc>
                      </a:pPr>
                      <a:endParaRPr sz="100" dirty="0">
                        <a:latin typeface="微软雅黑" panose="020B0703020204020201" charset="-122"/>
                        <a:ea typeface="微软雅黑" panose="020B0703020204020201" charset="-122"/>
                        <a:cs typeface="Arial" panose="020B0704020202090204"/>
                      </a:endParaRPr>
                    </a:p>
                    <a:p>
                      <a:pPr marL="1296035" algn="l" rtl="0" eaLnBrk="0">
                        <a:lnSpc>
                          <a:spcPct val="88000"/>
                        </a:lnSpc>
                      </a:pPr>
                      <a:r>
                        <a:rPr sz="1500" b="1" kern="0" spc="80" dirty="0">
                          <a:solidFill>
                            <a:srgbClr val="FFFFFF">
                              <a:alpha val="100000"/>
                            </a:srgbClr>
                          </a:solidFill>
                          <a:latin typeface="微软雅黑" panose="020B0703020204020201" charset="-122"/>
                          <a:ea typeface="微软雅黑" panose="020B0703020204020201" charset="-122"/>
                          <a:cs typeface="微软雅黑" panose="020B0703020204020201" charset="-122"/>
                        </a:rPr>
                        <a:t>典型问题</a:t>
                      </a:r>
                      <a:endParaRPr sz="15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DA2"/>
                    </a:solidFill>
                  </a:tcPr>
                </a:tc>
                <a:tc>
                  <a:txBody>
                    <a:bodyPr/>
                    <a:lstStyle/>
                    <a:p>
                      <a:pPr algn="l" rtl="0" eaLnBrk="0">
                        <a:lnSpc>
                          <a:spcPct val="113000"/>
                        </a:lnSpc>
                      </a:pPr>
                      <a:endParaRPr sz="1000" dirty="0">
                        <a:latin typeface="微软雅黑" panose="020B0703020204020201" charset="-122"/>
                        <a:ea typeface="微软雅黑" panose="020B0703020204020201" charset="-122"/>
                        <a:cs typeface="Arial" panose="020B0704020202090204"/>
                      </a:endParaRPr>
                    </a:p>
                    <a:p>
                      <a:pPr marL="1495425" algn="l" rtl="0" eaLnBrk="0">
                        <a:lnSpc>
                          <a:spcPct val="87000"/>
                        </a:lnSpc>
                        <a:spcBef>
                          <a:spcPts val="5"/>
                        </a:spcBef>
                      </a:pPr>
                      <a:r>
                        <a:rPr sz="1500" b="1" kern="0" spc="70" dirty="0">
                          <a:solidFill>
                            <a:srgbClr val="FFFFFF">
                              <a:alpha val="100000"/>
                            </a:srgbClr>
                          </a:solidFill>
                          <a:latin typeface="微软雅黑" panose="020B0703020204020201" charset="-122"/>
                          <a:ea typeface="微软雅黑" panose="020B0703020204020201" charset="-122"/>
                          <a:cs typeface="微软雅黑" panose="020B0703020204020201" charset="-122"/>
                        </a:rPr>
                        <a:t>要点</a:t>
                      </a:r>
                      <a:endParaRPr sz="15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DA2"/>
                    </a:solidFill>
                  </a:tcPr>
                </a:tc>
              </a:tr>
              <a:tr h="548640">
                <a:tc>
                  <a:txBody>
                    <a:bodyPr/>
                    <a:lstStyle/>
                    <a:p>
                      <a:pPr algn="l" rtl="0" eaLnBrk="0">
                        <a:lnSpc>
                          <a:spcPct val="124000"/>
                        </a:lnSpc>
                      </a:pPr>
                      <a:endParaRPr sz="1000" dirty="0">
                        <a:latin typeface="微软雅黑" panose="020B0703020204020201" charset="-122"/>
                        <a:ea typeface="微软雅黑" panose="020B0703020204020201" charset="-122"/>
                        <a:cs typeface="Arial" panose="020B0704020202090204"/>
                      </a:endParaRPr>
                    </a:p>
                    <a:p>
                      <a:pPr marL="107950" algn="l" rtl="0" eaLnBrk="0">
                        <a:lnSpc>
                          <a:spcPts val="1310"/>
                        </a:lnSpc>
                        <a:spcBef>
                          <a:spcPts val="5"/>
                        </a:spcBef>
                      </a:pPr>
                      <a:r>
                        <a:rPr sz="9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5.12.1 应急救援组织</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25000"/>
                        </a:lnSpc>
                      </a:pPr>
                      <a:endParaRPr sz="300" dirty="0">
                        <a:latin typeface="微软雅黑" panose="020B0703020204020201" charset="-122"/>
                        <a:ea typeface="微软雅黑" panose="020B0703020204020201" charset="-122"/>
                        <a:cs typeface="Arial" panose="020B0704020202090204"/>
                      </a:endParaRPr>
                    </a:p>
                    <a:p>
                      <a:pPr marL="101600" algn="l" rtl="0" eaLnBrk="0">
                        <a:lnSpc>
                          <a:spcPts val="1100"/>
                        </a:lnSpc>
                        <a:spcBef>
                          <a:spcPts val="0"/>
                        </a:spcBef>
                        <a:tabLst>
                          <a:tab pos="19177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未明确各级应急管理机构和人员的</a:t>
                      </a:r>
                      <a:r>
                        <a:rPr sz="9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应急职责</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900" dirty="0">
                        <a:latin typeface="微软雅黑" panose="020B0703020204020201" charset="-122"/>
                        <a:ea typeface="微软雅黑" panose="020B0703020204020201" charset="-122"/>
                        <a:cs typeface="微软雅黑" panose="020B0703020204020201" charset="-122"/>
                      </a:endParaRPr>
                    </a:p>
                    <a:p>
                      <a:pPr marL="264160" indent="-162560" algn="l" rtl="0" eaLnBrk="0">
                        <a:lnSpc>
                          <a:spcPct val="107000"/>
                        </a:lnSpc>
                        <a:spcBef>
                          <a:spcPts val="110"/>
                        </a:spcBef>
                        <a:tabLst>
                          <a:tab pos="19177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应急救援人员</a:t>
                      </a:r>
                      <a:r>
                        <a:rPr sz="9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不掌握应急救援知识</a:t>
                      </a:r>
                      <a:r>
                        <a:rPr sz="9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或</a:t>
                      </a:r>
                      <a:r>
                        <a:rPr sz="9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不熟练使</a:t>
                      </a:r>
                      <a:r>
                        <a:rPr sz="9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用应急</a:t>
                      </a:r>
                      <a:r>
                        <a:rPr sz="9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装备、</a:t>
                      </a:r>
                      <a:r>
                        <a:rPr sz="900" b="1" kern="0" spc="-11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设施</a:t>
                      </a:r>
                      <a:r>
                        <a:rPr sz="9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05000"/>
                        </a:lnSpc>
                      </a:pPr>
                      <a:endParaRPr sz="400" dirty="0">
                        <a:latin typeface="微软雅黑" panose="020B0703020204020201" charset="-122"/>
                        <a:ea typeface="微软雅黑" panose="020B0703020204020201" charset="-122"/>
                        <a:cs typeface="Arial" panose="020B0704020202090204"/>
                      </a:endParaRPr>
                    </a:p>
                    <a:p>
                      <a:pPr marL="264160" indent="-163830" algn="l" rtl="0" eaLnBrk="0">
                        <a:lnSpc>
                          <a:spcPct val="105000"/>
                        </a:lnSpc>
                        <a:spcBef>
                          <a:spcPts val="0"/>
                        </a:spcBef>
                        <a:tabLst>
                          <a:tab pos="19050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成立应急救援组织</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，建立</a:t>
                      </a:r>
                      <a:r>
                        <a:rPr sz="9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与安全风险相适应</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的应急救</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援队伍。</a:t>
                      </a:r>
                      <a:endParaRPr sz="900" dirty="0">
                        <a:latin typeface="微软雅黑" panose="020B0703020204020201" charset="-122"/>
                        <a:ea typeface="微软雅黑" panose="020B0703020204020201" charset="-122"/>
                        <a:cs typeface="微软雅黑" panose="020B0703020204020201" charset="-122"/>
                      </a:endParaRPr>
                    </a:p>
                    <a:p>
                      <a:pPr marL="100330" algn="l" rtl="0" eaLnBrk="0">
                        <a:lnSpc>
                          <a:spcPct val="92000"/>
                        </a:lnSpc>
                        <a:spcBef>
                          <a:spcPts val="125"/>
                        </a:spcBef>
                        <a:tabLst>
                          <a:tab pos="19050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救援人员应具备必要的专业知识和救援技能。</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r>
              <a:tr h="440690">
                <a:tc>
                  <a:txBody>
                    <a:bodyPr/>
                    <a:lstStyle/>
                    <a:p>
                      <a:pPr algn="l" rtl="0" eaLnBrk="0">
                        <a:lnSpc>
                          <a:spcPct val="111000"/>
                        </a:lnSpc>
                      </a:pPr>
                      <a:endParaRPr sz="800" dirty="0">
                        <a:latin typeface="微软雅黑" panose="020B0703020204020201" charset="-122"/>
                        <a:ea typeface="微软雅黑" panose="020B0703020204020201" charset="-122"/>
                        <a:cs typeface="Arial" panose="020B0704020202090204"/>
                      </a:endParaRPr>
                    </a:p>
                    <a:p>
                      <a:pPr marL="107950" algn="l" rtl="0" eaLnBrk="0">
                        <a:lnSpc>
                          <a:spcPts val="1310"/>
                        </a:lnSpc>
                        <a:spcBef>
                          <a:spcPts val="0"/>
                        </a:spcBef>
                      </a:pPr>
                      <a:r>
                        <a:rPr sz="9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5.12.2 应急预案</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c>
                  <a:txBody>
                    <a:bodyPr/>
                    <a:lstStyle/>
                    <a:p>
                      <a:pPr algn="l" rtl="0" eaLnBrk="0">
                        <a:lnSpc>
                          <a:spcPct val="104000"/>
                        </a:lnSpc>
                      </a:pPr>
                      <a:endParaRPr sz="500" dirty="0">
                        <a:latin typeface="微软雅黑" panose="020B0703020204020201" charset="-122"/>
                        <a:ea typeface="微软雅黑" panose="020B0703020204020201" charset="-122"/>
                        <a:cs typeface="Arial" panose="020B0704020202090204"/>
                      </a:endParaRPr>
                    </a:p>
                    <a:p>
                      <a:pPr marL="101600" algn="l" rtl="0" eaLnBrk="0">
                        <a:lnSpc>
                          <a:spcPts val="1100"/>
                        </a:lnSpc>
                        <a:spcBef>
                          <a:spcPts val="5"/>
                        </a:spcBef>
                        <a:tabLst>
                          <a:tab pos="19177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应急预案</a:t>
                      </a:r>
                      <a:r>
                        <a:rPr sz="9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针对性、</a:t>
                      </a:r>
                      <a:r>
                        <a:rPr sz="900" b="1" kern="0" spc="-1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可操作性</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不强；</a:t>
                      </a:r>
                      <a:endParaRPr sz="900" dirty="0">
                        <a:latin typeface="微软雅黑" panose="020B0703020204020201" charset="-122"/>
                        <a:ea typeface="微软雅黑" panose="020B0703020204020201" charset="-122"/>
                        <a:cs typeface="微软雅黑" panose="020B0703020204020201" charset="-122"/>
                      </a:endParaRPr>
                    </a:p>
                    <a:p>
                      <a:pPr marL="101600" algn="l" rtl="0" eaLnBrk="0">
                        <a:lnSpc>
                          <a:spcPts val="1100"/>
                        </a:lnSpc>
                        <a:spcBef>
                          <a:spcPts val="100"/>
                        </a:spcBef>
                        <a:tabLst>
                          <a:tab pos="19177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未定期对应急预案进行评估。</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c>
                  <a:txBody>
                    <a:bodyPr/>
                    <a:lstStyle/>
                    <a:p>
                      <a:pPr algn="l" rtl="0" eaLnBrk="0">
                        <a:lnSpc>
                          <a:spcPct val="102000"/>
                        </a:lnSpc>
                      </a:pPr>
                      <a:endParaRPr sz="500" dirty="0">
                        <a:latin typeface="微软雅黑" panose="020B0703020204020201" charset="-122"/>
                        <a:ea typeface="微软雅黑" panose="020B0703020204020201" charset="-122"/>
                        <a:cs typeface="Arial" panose="020B0704020202090204"/>
                      </a:endParaRPr>
                    </a:p>
                    <a:p>
                      <a:pPr marL="268605" indent="-168275" algn="l" rtl="0" eaLnBrk="0">
                        <a:lnSpc>
                          <a:spcPct val="108000"/>
                        </a:lnSpc>
                        <a:spcBef>
                          <a:spcPts val="5"/>
                        </a:spcBef>
                        <a:tabLst>
                          <a:tab pos="19050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制定相应的生产安全事故应急预案</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，组织应急预案评</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审、</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备案、</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评估。</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r>
              <a:tr h="548640">
                <a:tc>
                  <a:txBody>
                    <a:bodyPr/>
                    <a:lstStyle/>
                    <a:p>
                      <a:pPr algn="l" rtl="0" eaLnBrk="0">
                        <a:lnSpc>
                          <a:spcPct val="124000"/>
                        </a:lnSpc>
                      </a:pPr>
                      <a:endParaRPr sz="1000" dirty="0">
                        <a:latin typeface="微软雅黑" panose="020B0703020204020201" charset="-122"/>
                        <a:ea typeface="微软雅黑" panose="020B0703020204020201" charset="-122"/>
                        <a:cs typeface="Arial" panose="020B0704020202090204"/>
                      </a:endParaRPr>
                    </a:p>
                    <a:p>
                      <a:pPr marL="107950" algn="l" rtl="0" eaLnBrk="0">
                        <a:lnSpc>
                          <a:spcPts val="1310"/>
                        </a:lnSpc>
                        <a:spcBef>
                          <a:spcPts val="5"/>
                        </a:spcBef>
                      </a:pPr>
                      <a:r>
                        <a:rPr sz="9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5.12.3 应急资源</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09000"/>
                        </a:lnSpc>
                      </a:pPr>
                      <a:endParaRPr sz="800" dirty="0">
                        <a:latin typeface="微软雅黑" panose="020B0703020204020201" charset="-122"/>
                        <a:ea typeface="微软雅黑" panose="020B0703020204020201" charset="-122"/>
                        <a:cs typeface="Arial" panose="020B0704020202090204"/>
                      </a:endParaRPr>
                    </a:p>
                    <a:p>
                      <a:pPr marL="101600" algn="l" rtl="0" eaLnBrk="0">
                        <a:lnSpc>
                          <a:spcPts val="1100"/>
                        </a:lnSpc>
                        <a:spcBef>
                          <a:spcPts val="5"/>
                        </a:spcBef>
                        <a:tabLst>
                          <a:tab pos="19177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应急资源配备</a:t>
                      </a:r>
                      <a:r>
                        <a:rPr sz="9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不满足相关标准</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要求；</a:t>
                      </a:r>
                      <a:endParaRPr sz="900" dirty="0">
                        <a:latin typeface="微软雅黑" panose="020B0703020204020201" charset="-122"/>
                        <a:ea typeface="微软雅黑" panose="020B0703020204020201" charset="-122"/>
                        <a:cs typeface="微软雅黑" panose="020B0703020204020201" charset="-122"/>
                      </a:endParaRPr>
                    </a:p>
                    <a:p>
                      <a:pPr marL="101600" algn="l" rtl="0" eaLnBrk="0">
                        <a:lnSpc>
                          <a:spcPts val="1100"/>
                        </a:lnSpc>
                        <a:spcBef>
                          <a:spcPts val="100"/>
                        </a:spcBef>
                        <a:tabLst>
                          <a:tab pos="19177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未对应急救援装备和器材进行</a:t>
                      </a:r>
                      <a:r>
                        <a:rPr sz="9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维护保养、</a:t>
                      </a:r>
                      <a:r>
                        <a:rPr sz="900" b="1" kern="0" spc="-1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定置化</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管理</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02000"/>
                        </a:lnSpc>
                      </a:pPr>
                      <a:endParaRPr sz="900" dirty="0">
                        <a:latin typeface="微软雅黑" panose="020B0703020204020201" charset="-122"/>
                        <a:ea typeface="微软雅黑" panose="020B0703020204020201" charset="-122"/>
                        <a:cs typeface="Arial" panose="020B0704020202090204"/>
                      </a:endParaRPr>
                    </a:p>
                    <a:p>
                      <a:pPr marL="100330" algn="l" rtl="0" eaLnBrk="0">
                        <a:lnSpc>
                          <a:spcPct val="91000"/>
                        </a:lnSpc>
                        <a:spcBef>
                          <a:spcPts val="5"/>
                        </a:spcBef>
                        <a:tabLst>
                          <a:tab pos="19050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配备应急物资及消防器</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材。</a:t>
                      </a:r>
                      <a:endParaRPr sz="900" dirty="0">
                        <a:latin typeface="微软雅黑" panose="020B0703020204020201" charset="-122"/>
                        <a:ea typeface="微软雅黑" panose="020B0703020204020201" charset="-122"/>
                        <a:cs typeface="微软雅黑" panose="020B0703020204020201" charset="-122"/>
                      </a:endParaRPr>
                    </a:p>
                    <a:p>
                      <a:pPr marL="100330" algn="l" rtl="0" eaLnBrk="0">
                        <a:lnSpc>
                          <a:spcPct val="92000"/>
                        </a:lnSpc>
                        <a:spcBef>
                          <a:spcPts val="210"/>
                        </a:spcBef>
                        <a:tabLst>
                          <a:tab pos="19050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明确专人管理</a:t>
                      </a:r>
                      <a:r>
                        <a:rPr sz="9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，进行检查和维护保养。</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r>
              <a:tr h="548640">
                <a:tc>
                  <a:txBody>
                    <a:bodyPr/>
                    <a:lstStyle/>
                    <a:p>
                      <a:pPr algn="l" rtl="0" eaLnBrk="0">
                        <a:lnSpc>
                          <a:spcPct val="124000"/>
                        </a:lnSpc>
                      </a:pPr>
                      <a:endParaRPr sz="1000" dirty="0">
                        <a:latin typeface="微软雅黑" panose="020B0703020204020201" charset="-122"/>
                        <a:ea typeface="微软雅黑" panose="020B0703020204020201" charset="-122"/>
                        <a:cs typeface="Arial" panose="020B0704020202090204"/>
                      </a:endParaRPr>
                    </a:p>
                    <a:p>
                      <a:pPr marL="107950" algn="l" rtl="0" eaLnBrk="0">
                        <a:lnSpc>
                          <a:spcPts val="1310"/>
                        </a:lnSpc>
                        <a:spcBef>
                          <a:spcPts val="5"/>
                        </a:spcBef>
                      </a:pPr>
                      <a:r>
                        <a:rPr sz="9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5.12.4 应急演练</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c>
                  <a:txBody>
                    <a:bodyPr/>
                    <a:lstStyle/>
                    <a:p>
                      <a:pPr algn="l" rtl="0" eaLnBrk="0">
                        <a:lnSpc>
                          <a:spcPct val="125000"/>
                        </a:lnSpc>
                      </a:pPr>
                      <a:endParaRPr sz="300" dirty="0">
                        <a:latin typeface="微软雅黑" panose="020B0703020204020201" charset="-122"/>
                        <a:ea typeface="微软雅黑" panose="020B0703020204020201" charset="-122"/>
                        <a:cs typeface="Arial" panose="020B0704020202090204"/>
                      </a:endParaRPr>
                    </a:p>
                    <a:p>
                      <a:pPr marL="101600" algn="l" rtl="0" eaLnBrk="0">
                        <a:lnSpc>
                          <a:spcPts val="1100"/>
                        </a:lnSpc>
                        <a:spcBef>
                          <a:spcPts val="0"/>
                        </a:spcBef>
                        <a:tabLst>
                          <a:tab pos="19177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应急预案</a:t>
                      </a:r>
                      <a:r>
                        <a:rPr sz="9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演练频次</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不满足国家有关要求；</a:t>
                      </a:r>
                      <a:endParaRPr sz="900" dirty="0">
                        <a:latin typeface="微软雅黑" panose="020B0703020204020201" charset="-122"/>
                        <a:ea typeface="微软雅黑" panose="020B0703020204020201" charset="-122"/>
                        <a:cs typeface="微软雅黑" panose="020B0703020204020201" charset="-122"/>
                      </a:endParaRPr>
                    </a:p>
                    <a:p>
                      <a:pPr marL="101600" algn="l" rtl="0" eaLnBrk="0">
                        <a:lnSpc>
                          <a:spcPts val="1100"/>
                        </a:lnSpc>
                        <a:spcBef>
                          <a:spcPts val="100"/>
                        </a:spcBef>
                        <a:tabLst>
                          <a:tab pos="19177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应急演练</a:t>
                      </a:r>
                      <a:r>
                        <a:rPr sz="9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走过场、</a:t>
                      </a:r>
                      <a:r>
                        <a:rPr sz="900" b="1" kern="0" spc="-1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走形式</a:t>
                      </a:r>
                      <a:r>
                        <a:rPr sz="9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a:t>
                      </a:r>
                      <a:endParaRPr sz="900" dirty="0">
                        <a:latin typeface="微软雅黑" panose="020B0703020204020201" charset="-122"/>
                        <a:ea typeface="微软雅黑" panose="020B0703020204020201" charset="-122"/>
                        <a:cs typeface="微软雅黑" panose="020B0703020204020201" charset="-122"/>
                      </a:endParaRPr>
                    </a:p>
                    <a:p>
                      <a:pPr marL="101600" algn="l" rtl="0" eaLnBrk="0">
                        <a:lnSpc>
                          <a:spcPts val="1100"/>
                        </a:lnSpc>
                        <a:spcBef>
                          <a:spcPts val="100"/>
                        </a:spcBef>
                        <a:tabLst>
                          <a:tab pos="19177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演练结束后未对应急演练</a:t>
                      </a:r>
                      <a:r>
                        <a:rPr sz="9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效果</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进行</a:t>
                      </a:r>
                      <a:r>
                        <a:rPr sz="9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评估</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c>
                  <a:txBody>
                    <a:bodyPr/>
                    <a:lstStyle/>
                    <a:p>
                      <a:pPr algn="l" rtl="0" eaLnBrk="0">
                        <a:lnSpc>
                          <a:spcPct val="101000"/>
                        </a:lnSpc>
                      </a:pPr>
                      <a:endParaRPr sz="800" dirty="0">
                        <a:latin typeface="微软雅黑" panose="020B0703020204020201" charset="-122"/>
                        <a:ea typeface="微软雅黑" panose="020B0703020204020201" charset="-122"/>
                        <a:cs typeface="Arial" panose="020B0704020202090204"/>
                      </a:endParaRPr>
                    </a:p>
                    <a:p>
                      <a:pPr marL="262890" indent="-162560" algn="l" rtl="0" eaLnBrk="0">
                        <a:lnSpc>
                          <a:spcPct val="111000"/>
                        </a:lnSpc>
                        <a:spcBef>
                          <a:spcPts val="5"/>
                        </a:spcBef>
                        <a:tabLst>
                          <a:tab pos="190500" algn="l"/>
                        </a:tabLst>
                      </a:pPr>
                      <a:r>
                        <a:rPr sz="9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组织开展生产安全事故应急预案演练</a:t>
                      </a:r>
                      <a:r>
                        <a:rPr sz="900" b="1" kern="0" spc="-1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，并评估演练情</a:t>
                      </a:r>
                      <a:r>
                        <a:rPr sz="9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40" dirty="0">
                          <a:solidFill>
                            <a:srgbClr val="FF0000">
                              <a:alpha val="100000"/>
                            </a:srgbClr>
                          </a:solidFill>
                          <a:latin typeface="微软雅黑" panose="020B0703020204020201" charset="-122"/>
                          <a:ea typeface="微软雅黑" panose="020B0703020204020201" charset="-122"/>
                          <a:cs typeface="微软雅黑" panose="020B0703020204020201" charset="-122"/>
                        </a:rPr>
                        <a:t>况。</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r>
              <a:tr h="548640">
                <a:tc>
                  <a:txBody>
                    <a:bodyPr/>
                    <a:lstStyle/>
                    <a:p>
                      <a:pPr algn="l" rtl="0" eaLnBrk="0">
                        <a:lnSpc>
                          <a:spcPct val="124000"/>
                        </a:lnSpc>
                      </a:pPr>
                      <a:endParaRPr sz="1000" dirty="0">
                        <a:latin typeface="微软雅黑" panose="020B0703020204020201" charset="-122"/>
                        <a:ea typeface="微软雅黑" panose="020B0703020204020201" charset="-122"/>
                        <a:cs typeface="Arial" panose="020B0704020202090204"/>
                      </a:endParaRPr>
                    </a:p>
                    <a:p>
                      <a:pPr marL="107950" algn="l" rtl="0" eaLnBrk="0">
                        <a:lnSpc>
                          <a:spcPts val="1310"/>
                        </a:lnSpc>
                        <a:spcBef>
                          <a:spcPts val="5"/>
                        </a:spcBef>
                      </a:pPr>
                      <a:r>
                        <a:rPr sz="9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5.12.5 应急救援</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08000"/>
                        </a:lnSpc>
                      </a:pPr>
                      <a:endParaRPr sz="800" dirty="0">
                        <a:latin typeface="微软雅黑" panose="020B0703020204020201" charset="-122"/>
                        <a:ea typeface="微软雅黑" panose="020B0703020204020201" charset="-122"/>
                        <a:cs typeface="Arial" panose="020B0704020202090204"/>
                      </a:endParaRPr>
                    </a:p>
                    <a:p>
                      <a:pPr marL="263525" indent="-161925" algn="l" rtl="0" eaLnBrk="0">
                        <a:lnSpc>
                          <a:spcPct val="108000"/>
                        </a:lnSpc>
                        <a:spcBef>
                          <a:spcPts val="5"/>
                        </a:spcBef>
                        <a:tabLst>
                          <a:tab pos="19177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未对生产安全事故应急救援行动和应急处置措</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施进行</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分析总结和评估</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02000"/>
                        </a:lnSpc>
                      </a:pPr>
                      <a:endParaRPr sz="400" dirty="0">
                        <a:latin typeface="微软雅黑" panose="020B0703020204020201" charset="-122"/>
                        <a:ea typeface="微软雅黑" panose="020B0703020204020201" charset="-122"/>
                        <a:cs typeface="Arial" panose="020B0704020202090204"/>
                      </a:endParaRPr>
                    </a:p>
                    <a:p>
                      <a:pPr marL="100330" algn="l" rtl="0" eaLnBrk="0">
                        <a:lnSpc>
                          <a:spcPct val="92000"/>
                        </a:lnSpc>
                        <a:spcBef>
                          <a:spcPts val="0"/>
                        </a:spcBef>
                        <a:tabLst>
                          <a:tab pos="19050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发生事故后</a:t>
                      </a:r>
                      <a:r>
                        <a:rPr sz="9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，立即启动应急预案。</a:t>
                      </a:r>
                      <a:endParaRPr sz="900" dirty="0">
                        <a:latin typeface="微软雅黑" panose="020B0703020204020201" charset="-122"/>
                        <a:ea typeface="微软雅黑" panose="020B0703020204020201" charset="-122"/>
                        <a:cs typeface="微软雅黑" panose="020B0703020204020201" charset="-122"/>
                      </a:endParaRPr>
                    </a:p>
                    <a:p>
                      <a:pPr marL="271145" indent="-170815" algn="l" rtl="0" eaLnBrk="0">
                        <a:lnSpc>
                          <a:spcPct val="105000"/>
                        </a:lnSpc>
                        <a:spcBef>
                          <a:spcPts val="220"/>
                        </a:spcBef>
                        <a:tabLst>
                          <a:tab pos="19050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应急救援结束后</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，对现场进行检查确</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认</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，消除不安全</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因素</a:t>
                      </a:r>
                      <a:r>
                        <a:rPr sz="9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，分析总结经验与问题不足</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900" b="1" kern="0" spc="-1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改进提升。</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r>
              <a:tr h="356870">
                <a:tc>
                  <a:txBody>
                    <a:bodyPr/>
                    <a:lstStyle/>
                    <a:p>
                      <a:pPr algn="l" rtl="0" eaLnBrk="0">
                        <a:lnSpc>
                          <a:spcPct val="118000"/>
                        </a:lnSpc>
                      </a:pPr>
                      <a:endParaRPr sz="500" dirty="0">
                        <a:latin typeface="微软雅黑" panose="020B0703020204020201" charset="-122"/>
                        <a:ea typeface="微软雅黑" panose="020B0703020204020201" charset="-122"/>
                        <a:cs typeface="Arial" panose="020B0704020202090204"/>
                      </a:endParaRPr>
                    </a:p>
                    <a:p>
                      <a:pPr marL="107950" algn="l" rtl="0" eaLnBrk="0">
                        <a:lnSpc>
                          <a:spcPts val="1310"/>
                        </a:lnSpc>
                        <a:spcBef>
                          <a:spcPts val="5"/>
                        </a:spcBef>
                      </a:pPr>
                      <a:r>
                        <a:rPr sz="9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5.12.6 证实方法</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c>
                  <a:txBody>
                    <a:bodyPr/>
                    <a:lstStyle/>
                    <a:p>
                      <a:pPr algn="l" rtl="0" eaLnBrk="0">
                        <a:lnSpc>
                          <a:spcPct val="100000"/>
                        </a:lnSpc>
                      </a:pPr>
                      <a:endParaRPr sz="1000" dirty="0">
                        <a:latin typeface="Arial" panose="020B0704020202090204"/>
                        <a:ea typeface="微软雅黑" panose="020B0703020204020201" charset="-122"/>
                        <a:cs typeface="Arial" panose="020B07040202020902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c>
                  <a:txBody>
                    <a:bodyPr/>
                    <a:lstStyle/>
                    <a:p>
                      <a:pPr algn="l" rtl="0" eaLnBrk="0">
                        <a:lnSpc>
                          <a:spcPct val="100000"/>
                        </a:lnSpc>
                      </a:pPr>
                      <a:endParaRPr sz="1000" dirty="0">
                        <a:latin typeface="Arial" panose="020B0704020202090204"/>
                        <a:ea typeface="微软雅黑" panose="020B0703020204020201" charset="-122"/>
                        <a:cs typeface="Arial" panose="020B07040202020902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r>
            </a:tbl>
          </a:graphicData>
        </a:graphic>
      </p:graphicFrame>
      <p:pic>
        <p:nvPicPr>
          <p:cNvPr id="1416" name="picture 1416"/>
          <p:cNvPicPr>
            <a:picLocks noChangeAspect="1"/>
          </p:cNvPicPr>
          <p:nvPr/>
        </p:nvPicPr>
        <p:blipFill>
          <a:blip r:embed="rId1"/>
          <a:stretch>
            <a:fillRect/>
          </a:stretch>
        </p:blipFill>
        <p:spPr>
          <a:xfrm rot="21600000">
            <a:off x="5371673" y="3967084"/>
            <a:ext cx="90098" cy="82642"/>
          </a:xfrm>
          <a:prstGeom prst="rect">
            <a:avLst/>
          </a:prstGeom>
        </p:spPr>
      </p:pic>
      <p:pic>
        <p:nvPicPr>
          <p:cNvPr id="1418" name="picture 1418"/>
          <p:cNvPicPr>
            <a:picLocks noChangeAspect="1"/>
          </p:cNvPicPr>
          <p:nvPr/>
        </p:nvPicPr>
        <p:blipFill>
          <a:blip r:embed="rId1"/>
          <a:stretch>
            <a:fillRect/>
          </a:stretch>
        </p:blipFill>
        <p:spPr>
          <a:xfrm rot="21600000">
            <a:off x="5371673" y="3814684"/>
            <a:ext cx="90098" cy="82642"/>
          </a:xfrm>
          <a:prstGeom prst="rect">
            <a:avLst/>
          </a:prstGeom>
        </p:spPr>
      </p:pic>
      <p:pic>
        <p:nvPicPr>
          <p:cNvPr id="1420" name="picture 1420"/>
          <p:cNvPicPr>
            <a:picLocks noChangeAspect="1"/>
          </p:cNvPicPr>
          <p:nvPr/>
        </p:nvPicPr>
        <p:blipFill>
          <a:blip r:embed="rId2"/>
          <a:stretch>
            <a:fillRect/>
          </a:stretch>
        </p:blipFill>
        <p:spPr>
          <a:xfrm rot="21600000">
            <a:off x="1975304" y="3875594"/>
            <a:ext cx="89719" cy="140012"/>
          </a:xfrm>
          <a:prstGeom prst="rect">
            <a:avLst/>
          </a:prstGeom>
        </p:spPr>
      </p:pic>
      <p:pic>
        <p:nvPicPr>
          <p:cNvPr id="1422" name="picture 1422"/>
          <p:cNvPicPr>
            <a:picLocks noChangeAspect="1"/>
          </p:cNvPicPr>
          <p:nvPr/>
        </p:nvPicPr>
        <p:blipFill>
          <a:blip r:embed="rId3"/>
          <a:stretch>
            <a:fillRect/>
          </a:stretch>
        </p:blipFill>
        <p:spPr>
          <a:xfrm rot="21600000">
            <a:off x="5371673" y="3342244"/>
            <a:ext cx="90098" cy="82642"/>
          </a:xfrm>
          <a:prstGeom prst="rect">
            <a:avLst/>
          </a:prstGeom>
        </p:spPr>
      </p:pic>
      <p:pic>
        <p:nvPicPr>
          <p:cNvPr id="1424" name="picture 1424"/>
          <p:cNvPicPr>
            <a:picLocks noChangeAspect="1"/>
          </p:cNvPicPr>
          <p:nvPr/>
        </p:nvPicPr>
        <p:blipFill>
          <a:blip r:embed="rId4"/>
          <a:stretch>
            <a:fillRect/>
          </a:stretch>
        </p:blipFill>
        <p:spPr>
          <a:xfrm rot="21600000">
            <a:off x="1975304" y="3555554"/>
            <a:ext cx="89719" cy="140012"/>
          </a:xfrm>
          <a:prstGeom prst="rect">
            <a:avLst/>
          </a:prstGeom>
        </p:spPr>
      </p:pic>
      <p:pic>
        <p:nvPicPr>
          <p:cNvPr id="1426" name="picture 1426"/>
          <p:cNvPicPr>
            <a:picLocks noChangeAspect="1"/>
          </p:cNvPicPr>
          <p:nvPr/>
        </p:nvPicPr>
        <p:blipFill>
          <a:blip r:embed="rId4"/>
          <a:stretch>
            <a:fillRect/>
          </a:stretch>
        </p:blipFill>
        <p:spPr>
          <a:xfrm rot="21600000">
            <a:off x="1975304" y="3403154"/>
            <a:ext cx="89719" cy="140012"/>
          </a:xfrm>
          <a:prstGeom prst="rect">
            <a:avLst/>
          </a:prstGeom>
        </p:spPr>
      </p:pic>
      <p:pic>
        <p:nvPicPr>
          <p:cNvPr id="1428" name="picture 1428"/>
          <p:cNvPicPr>
            <a:picLocks noChangeAspect="1"/>
          </p:cNvPicPr>
          <p:nvPr/>
        </p:nvPicPr>
        <p:blipFill>
          <a:blip r:embed="rId4"/>
          <a:stretch>
            <a:fillRect/>
          </a:stretch>
        </p:blipFill>
        <p:spPr>
          <a:xfrm rot="21600000">
            <a:off x="1975304" y="3250754"/>
            <a:ext cx="89719" cy="140012"/>
          </a:xfrm>
          <a:prstGeom prst="rect">
            <a:avLst/>
          </a:prstGeom>
        </p:spPr>
      </p:pic>
      <p:pic>
        <p:nvPicPr>
          <p:cNvPr id="1430" name="picture 1430"/>
          <p:cNvPicPr>
            <a:picLocks noChangeAspect="1"/>
          </p:cNvPicPr>
          <p:nvPr/>
        </p:nvPicPr>
        <p:blipFill>
          <a:blip r:embed="rId1"/>
          <a:stretch>
            <a:fillRect/>
          </a:stretch>
        </p:blipFill>
        <p:spPr>
          <a:xfrm rot="21600000">
            <a:off x="5371673" y="2946004"/>
            <a:ext cx="90098" cy="82642"/>
          </a:xfrm>
          <a:prstGeom prst="rect">
            <a:avLst/>
          </a:prstGeom>
        </p:spPr>
      </p:pic>
      <p:pic>
        <p:nvPicPr>
          <p:cNvPr id="1432" name="picture 1432"/>
          <p:cNvPicPr>
            <a:picLocks noChangeAspect="1"/>
          </p:cNvPicPr>
          <p:nvPr/>
        </p:nvPicPr>
        <p:blipFill>
          <a:blip r:embed="rId1"/>
          <a:stretch>
            <a:fillRect/>
          </a:stretch>
        </p:blipFill>
        <p:spPr>
          <a:xfrm rot="21600000">
            <a:off x="5371673" y="2793604"/>
            <a:ext cx="90098" cy="82642"/>
          </a:xfrm>
          <a:prstGeom prst="rect">
            <a:avLst/>
          </a:prstGeom>
        </p:spPr>
      </p:pic>
      <p:pic>
        <p:nvPicPr>
          <p:cNvPr id="1434" name="picture 1434"/>
          <p:cNvPicPr>
            <a:picLocks noChangeAspect="1"/>
          </p:cNvPicPr>
          <p:nvPr/>
        </p:nvPicPr>
        <p:blipFill>
          <a:blip r:embed="rId2"/>
          <a:stretch>
            <a:fillRect/>
          </a:stretch>
        </p:blipFill>
        <p:spPr>
          <a:xfrm rot="21600000">
            <a:off x="1975304" y="2930714"/>
            <a:ext cx="89719" cy="140012"/>
          </a:xfrm>
          <a:prstGeom prst="rect">
            <a:avLst/>
          </a:prstGeom>
        </p:spPr>
      </p:pic>
      <p:pic>
        <p:nvPicPr>
          <p:cNvPr id="1436" name="picture 1436"/>
          <p:cNvPicPr>
            <a:picLocks noChangeAspect="1"/>
          </p:cNvPicPr>
          <p:nvPr/>
        </p:nvPicPr>
        <p:blipFill>
          <a:blip r:embed="rId2"/>
          <a:stretch>
            <a:fillRect/>
          </a:stretch>
        </p:blipFill>
        <p:spPr>
          <a:xfrm rot="21600000">
            <a:off x="1975304" y="2778314"/>
            <a:ext cx="89719" cy="140012"/>
          </a:xfrm>
          <a:prstGeom prst="rect">
            <a:avLst/>
          </a:prstGeom>
        </p:spPr>
      </p:pic>
      <p:pic>
        <p:nvPicPr>
          <p:cNvPr id="1438" name="picture 1438"/>
          <p:cNvPicPr>
            <a:picLocks noChangeAspect="1"/>
          </p:cNvPicPr>
          <p:nvPr/>
        </p:nvPicPr>
        <p:blipFill>
          <a:blip r:embed="rId1"/>
          <a:stretch>
            <a:fillRect/>
          </a:stretch>
        </p:blipFill>
        <p:spPr>
          <a:xfrm rot="21600000">
            <a:off x="5371673" y="2298939"/>
            <a:ext cx="90098" cy="82642"/>
          </a:xfrm>
          <a:prstGeom prst="rect">
            <a:avLst/>
          </a:prstGeom>
        </p:spPr>
      </p:pic>
      <p:pic>
        <p:nvPicPr>
          <p:cNvPr id="1440" name="picture 1440"/>
          <p:cNvPicPr>
            <a:picLocks noChangeAspect="1"/>
          </p:cNvPicPr>
          <p:nvPr/>
        </p:nvPicPr>
        <p:blipFill>
          <a:blip r:embed="rId2"/>
          <a:stretch>
            <a:fillRect/>
          </a:stretch>
        </p:blipFill>
        <p:spPr>
          <a:xfrm rot="21600000">
            <a:off x="1975304" y="2436049"/>
            <a:ext cx="89719" cy="140012"/>
          </a:xfrm>
          <a:prstGeom prst="rect">
            <a:avLst/>
          </a:prstGeom>
        </p:spPr>
      </p:pic>
      <p:pic>
        <p:nvPicPr>
          <p:cNvPr id="1442" name="picture 1442"/>
          <p:cNvPicPr>
            <a:picLocks noChangeAspect="1"/>
          </p:cNvPicPr>
          <p:nvPr/>
        </p:nvPicPr>
        <p:blipFill>
          <a:blip r:embed="rId2"/>
          <a:stretch>
            <a:fillRect/>
          </a:stretch>
        </p:blipFill>
        <p:spPr>
          <a:xfrm rot="21600000">
            <a:off x="1975304" y="2283649"/>
            <a:ext cx="89719" cy="140012"/>
          </a:xfrm>
          <a:prstGeom prst="rect">
            <a:avLst/>
          </a:prstGeom>
        </p:spPr>
      </p:pic>
      <p:pic>
        <p:nvPicPr>
          <p:cNvPr id="1444" name="picture 1444"/>
          <p:cNvPicPr>
            <a:picLocks noChangeAspect="1"/>
          </p:cNvPicPr>
          <p:nvPr/>
        </p:nvPicPr>
        <p:blipFill>
          <a:blip r:embed="rId1"/>
          <a:stretch>
            <a:fillRect/>
          </a:stretch>
        </p:blipFill>
        <p:spPr>
          <a:xfrm rot="21600000">
            <a:off x="5371673" y="2032874"/>
            <a:ext cx="90098" cy="82642"/>
          </a:xfrm>
          <a:prstGeom prst="rect">
            <a:avLst/>
          </a:prstGeom>
        </p:spPr>
      </p:pic>
      <p:pic>
        <p:nvPicPr>
          <p:cNvPr id="1446" name="picture 1446"/>
          <p:cNvPicPr>
            <a:picLocks noChangeAspect="1"/>
          </p:cNvPicPr>
          <p:nvPr/>
        </p:nvPicPr>
        <p:blipFill>
          <a:blip r:embed="rId1"/>
          <a:stretch>
            <a:fillRect/>
          </a:stretch>
        </p:blipFill>
        <p:spPr>
          <a:xfrm rot="21600000">
            <a:off x="5371673" y="1728074"/>
            <a:ext cx="90098" cy="82642"/>
          </a:xfrm>
          <a:prstGeom prst="rect">
            <a:avLst/>
          </a:prstGeom>
        </p:spPr>
      </p:pic>
      <p:pic>
        <p:nvPicPr>
          <p:cNvPr id="1448" name="picture 1448"/>
          <p:cNvPicPr>
            <a:picLocks noChangeAspect="1"/>
          </p:cNvPicPr>
          <p:nvPr/>
        </p:nvPicPr>
        <p:blipFill>
          <a:blip r:embed="rId2"/>
          <a:stretch>
            <a:fillRect/>
          </a:stretch>
        </p:blipFill>
        <p:spPr>
          <a:xfrm rot="21600000">
            <a:off x="1975304" y="1865184"/>
            <a:ext cx="89719" cy="140012"/>
          </a:xfrm>
          <a:prstGeom prst="rect">
            <a:avLst/>
          </a:prstGeom>
        </p:spPr>
      </p:pic>
      <p:pic>
        <p:nvPicPr>
          <p:cNvPr id="1450" name="picture 1450"/>
          <p:cNvPicPr>
            <a:picLocks noChangeAspect="1"/>
          </p:cNvPicPr>
          <p:nvPr/>
        </p:nvPicPr>
        <p:blipFill>
          <a:blip r:embed="rId2"/>
          <a:stretch>
            <a:fillRect/>
          </a:stretch>
        </p:blipFill>
        <p:spPr>
          <a:xfrm rot="21600000">
            <a:off x="1975304" y="1712784"/>
            <a:ext cx="89719" cy="140012"/>
          </a:xfrm>
          <a:prstGeom prst="rect">
            <a:avLst/>
          </a:prstGeom>
        </p:spPr>
      </p:pic>
      <p:sp>
        <p:nvSpPr>
          <p:cNvPr id="1454" name="textbox 1454"/>
          <p:cNvSpPr/>
          <p:nvPr/>
        </p:nvSpPr>
        <p:spPr>
          <a:xfrm>
            <a:off x="468429" y="724053"/>
            <a:ext cx="4236084" cy="3613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5.12 应急准备与响应</a:t>
            </a:r>
            <a:endParaRPr sz="20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6" name="textbox 1456"/>
          <p:cNvSpPr/>
          <p:nvPr/>
        </p:nvSpPr>
        <p:spPr>
          <a:xfrm>
            <a:off x="432214" y="1213003"/>
            <a:ext cx="8193405" cy="237871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11125"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5.12 应急准备与响应</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18000"/>
              </a:lnSpc>
            </a:pPr>
            <a:endParaRPr sz="1000" dirty="0">
              <a:latin typeface="微软雅黑" panose="020B0703020204020201" charset="-122"/>
              <a:ea typeface="微软雅黑" panose="020B0703020204020201" charset="-122"/>
              <a:cs typeface="Arial" panose="020B0704020202090204"/>
            </a:endParaRPr>
          </a:p>
          <a:p>
            <a:pPr marL="53975" algn="l" rtl="0" eaLnBrk="0">
              <a:lnSpc>
                <a:spcPts val="2105"/>
              </a:lnSpc>
              <a:spcBef>
                <a:spcPts val="455"/>
              </a:spcBef>
            </a:pP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5.12.1</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应急救援组</a:t>
            </a: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织</a:t>
            </a:r>
            <a:endParaRPr sz="1500" dirty="0">
              <a:latin typeface="微软雅黑" panose="020B0703020204020201" charset="-122"/>
              <a:ea typeface="微软雅黑" panose="020B0703020204020201" charset="-122"/>
              <a:cs typeface="微软雅黑" panose="020B0703020204020201" charset="-122"/>
            </a:endParaRPr>
          </a:p>
          <a:p>
            <a:pPr marL="12700" indent="38735" algn="l" rtl="0" eaLnBrk="0">
              <a:lnSpc>
                <a:spcPct val="148000"/>
              </a:lnSpc>
              <a:spcBef>
                <a:spcPts val="50"/>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5.12.1.1 企业应成立</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应急救援组织</a:t>
            </a:r>
            <a:r>
              <a:rPr sz="1400" b="1" kern="0" spc="-16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，细化</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应急职责</a:t>
            </a:r>
            <a:r>
              <a:rPr sz="1400" b="1" kern="0" spc="-2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，落实到岗位人员</a:t>
            </a:r>
            <a:r>
              <a:rPr sz="1400" b="1" kern="0" spc="-2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，建立与安全风险相适应的</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应急救 援队伍</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。生产经营规</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模较小的企业</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，应当指定兼职的应急救援人员。</a:t>
            </a:r>
            <a:endParaRPr sz="1400" dirty="0">
              <a:latin typeface="微软雅黑" panose="020B0703020204020201" charset="-122"/>
              <a:ea typeface="微软雅黑" panose="020B0703020204020201" charset="-122"/>
              <a:cs typeface="微软雅黑" panose="020B0703020204020201" charset="-122"/>
            </a:endParaRPr>
          </a:p>
          <a:p>
            <a:pPr marL="40005" algn="l" rtl="0" eaLnBrk="0">
              <a:lnSpc>
                <a:spcPts val="1580"/>
              </a:lnSpc>
              <a:spcBef>
                <a:spcPts val="620"/>
              </a:spcBef>
            </a:pP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条文说明</a:t>
            </a:r>
            <a:r>
              <a:rPr sz="1200" b="1" kern="0" spc="-10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：根据</a:t>
            </a:r>
            <a:r>
              <a:rPr sz="12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《中华人民共和国安全生产法》</a:t>
            </a:r>
            <a:r>
              <a:rPr sz="1200" b="1" kern="0" spc="-2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第八十二条</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制定</a:t>
            </a:r>
            <a:r>
              <a:rPr sz="12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endParaRPr sz="1200" dirty="0">
              <a:latin typeface="微软雅黑" panose="020B0703020204020201" charset="-122"/>
              <a:ea typeface="微软雅黑" panose="020B0703020204020201" charset="-122"/>
              <a:cs typeface="微软雅黑" panose="020B0703020204020201" charset="-122"/>
            </a:endParaRPr>
          </a:p>
          <a:p>
            <a:pPr marL="51435" algn="l" rtl="0" eaLnBrk="0">
              <a:lnSpc>
                <a:spcPts val="1855"/>
              </a:lnSpc>
              <a:spcBef>
                <a:spcPts val="65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5.12.1.2 企业救援人员应具备</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必要的专业知识和救援技能。</a:t>
            </a:r>
            <a:endParaRPr sz="1400" dirty="0">
              <a:latin typeface="微软雅黑" panose="020B0703020204020201" charset="-122"/>
              <a:ea typeface="微软雅黑" panose="020B0703020204020201" charset="-122"/>
              <a:cs typeface="微软雅黑" panose="020B0703020204020201" charset="-122"/>
            </a:endParaRPr>
          </a:p>
          <a:p>
            <a:pPr algn="l" rtl="0" eaLnBrk="0">
              <a:lnSpc>
                <a:spcPct val="122000"/>
              </a:lnSpc>
            </a:pPr>
            <a:endParaRPr sz="400" dirty="0">
              <a:latin typeface="微软雅黑" panose="020B0703020204020201" charset="-122"/>
              <a:ea typeface="微软雅黑" panose="020B0703020204020201" charset="-122"/>
              <a:cs typeface="Arial" panose="020B0704020202090204"/>
            </a:endParaRPr>
          </a:p>
          <a:p>
            <a:pPr marL="40005" algn="l" rtl="0" eaLnBrk="0">
              <a:lnSpc>
                <a:spcPts val="1580"/>
              </a:lnSpc>
              <a:spcBef>
                <a:spcPts val="5"/>
              </a:spcBef>
            </a:pP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条文说明</a:t>
            </a:r>
            <a:r>
              <a:rPr sz="1200" b="1" kern="0" spc="-3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：根据</a:t>
            </a:r>
            <a:r>
              <a:rPr sz="12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《生产安全事故应急条例》（国务院令</a:t>
            </a:r>
            <a:r>
              <a:rPr sz="1200" b="1" kern="0" spc="1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第708号）</a:t>
            </a:r>
            <a:r>
              <a:rPr sz="1200" b="1" kern="0" spc="-2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第十一条</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制定</a:t>
            </a:r>
            <a:r>
              <a:rPr sz="12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endParaRPr sz="12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0" name="textbox 1460"/>
          <p:cNvSpPr/>
          <p:nvPr/>
        </p:nvSpPr>
        <p:spPr>
          <a:xfrm>
            <a:off x="509879" y="1213003"/>
            <a:ext cx="8123555" cy="259968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1430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5.12 应急准备与响应</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18000"/>
              </a:lnSpc>
            </a:pPr>
            <a:endParaRPr sz="1000" dirty="0">
              <a:latin typeface="微软雅黑" panose="020B0703020204020201" charset="-122"/>
              <a:ea typeface="微软雅黑" panose="020B0703020204020201" charset="-122"/>
              <a:cs typeface="Arial" panose="020B0704020202090204"/>
            </a:endParaRPr>
          </a:p>
          <a:p>
            <a:pPr marL="55245" algn="l" rtl="0" eaLnBrk="0">
              <a:lnSpc>
                <a:spcPts val="2105"/>
              </a:lnSpc>
              <a:spcBef>
                <a:spcPts val="455"/>
              </a:spcBef>
            </a:pP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5.12.2</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应急预案</a:t>
            </a:r>
            <a:endParaRPr sz="1500" dirty="0">
              <a:latin typeface="微软雅黑" panose="020B0703020204020201" charset="-122"/>
              <a:ea typeface="微软雅黑" panose="020B0703020204020201" charset="-122"/>
              <a:cs typeface="微软雅黑" panose="020B0703020204020201" charset="-122"/>
            </a:endParaRPr>
          </a:p>
          <a:p>
            <a:pPr marL="12700" indent="40640" algn="l" rtl="0" eaLnBrk="0">
              <a:lnSpc>
                <a:spcPct val="135000"/>
              </a:lnSpc>
              <a:spcBef>
                <a:spcPts val="68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5.12.2.1 企业应在安全风险分析</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、资源调查和案例分析的基础上</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制定</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相应的生产安全事故</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应急预案</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条文说明</a:t>
            </a:r>
            <a:r>
              <a:rPr sz="1200" b="1" kern="0" spc="-1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：根据</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《生产安全事故应急预案管理办法》</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（原国家安全监管总局令</a:t>
            </a:r>
            <a:r>
              <a:rPr sz="12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第88号</a:t>
            </a:r>
            <a:r>
              <a:rPr sz="12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，应急管理部令第2号修</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正）</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第十二条制定</a:t>
            </a:r>
            <a:r>
              <a:rPr sz="1200" b="1" kern="0" spc="18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endParaRPr sz="1200" dirty="0">
              <a:latin typeface="微软雅黑" panose="020B0703020204020201" charset="-122"/>
              <a:ea typeface="微软雅黑" panose="020B0703020204020201" charset="-122"/>
              <a:cs typeface="微软雅黑" panose="020B0703020204020201" charset="-122"/>
            </a:endParaRPr>
          </a:p>
          <a:p>
            <a:pPr marL="53340" algn="l" rtl="0" eaLnBrk="0">
              <a:lnSpc>
                <a:spcPts val="1855"/>
              </a:lnSpc>
              <a:spcBef>
                <a:spcPts val="680"/>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5.12.2.2 企业应组织应急</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预案评审</a:t>
            </a:r>
            <a:r>
              <a:rPr sz="1400" b="1" kern="0" spc="-25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，经主要负责人签发后</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实施</a:t>
            </a:r>
            <a:r>
              <a:rPr sz="1400" b="1" kern="0" spc="-2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，并按规</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定进行</a:t>
            </a:r>
            <a:r>
              <a:rPr sz="14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备案</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a:p>
            <a:pPr algn="r" rtl="0" eaLnBrk="0">
              <a:lnSpc>
                <a:spcPts val="1580"/>
              </a:lnSpc>
              <a:spcBef>
                <a:spcPts val="590"/>
              </a:spcBef>
            </a:pP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条文说明</a:t>
            </a:r>
            <a:r>
              <a:rPr sz="1200" b="1" kern="0" spc="-1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：根据</a:t>
            </a:r>
            <a:r>
              <a:rPr sz="12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《生产</a:t>
            </a:r>
            <a:r>
              <a:rPr sz="1200" b="1" kern="0" spc="40" dirty="0">
                <a:solidFill>
                  <a:srgbClr val="FF0000">
                    <a:alpha val="100000"/>
                  </a:srgbClr>
                </a:solidFill>
                <a:latin typeface="微软雅黑" panose="020B0703020204020201" charset="-122"/>
                <a:ea typeface="微软雅黑" panose="020B0703020204020201" charset="-122"/>
                <a:cs typeface="微软雅黑" panose="020B0703020204020201" charset="-122"/>
              </a:rPr>
              <a:t>安全事故应急预案管理办法》</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（原国家安全监管总局令</a:t>
            </a:r>
            <a:r>
              <a:rPr sz="12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第88号</a:t>
            </a:r>
            <a:r>
              <a:rPr sz="12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，应急管理部令第2号修正）</a:t>
            </a:r>
            <a:endParaRPr sz="1200" dirty="0">
              <a:latin typeface="微软雅黑" panose="020B0703020204020201" charset="-122"/>
              <a:ea typeface="微软雅黑" panose="020B0703020204020201" charset="-122"/>
              <a:cs typeface="微软雅黑" panose="020B0703020204020201" charset="-122"/>
            </a:endParaRPr>
          </a:p>
          <a:p>
            <a:pPr algn="l" rtl="0" eaLnBrk="0">
              <a:lnSpc>
                <a:spcPct val="113000"/>
              </a:lnSpc>
            </a:pPr>
            <a:endParaRPr sz="600" dirty="0">
              <a:latin typeface="微软雅黑" panose="020B0703020204020201" charset="-122"/>
              <a:ea typeface="微软雅黑" panose="020B0703020204020201" charset="-122"/>
              <a:cs typeface="Arial" panose="020B0704020202090204"/>
            </a:endParaRPr>
          </a:p>
          <a:p>
            <a:pPr marL="12700" algn="l" rtl="0" eaLnBrk="0">
              <a:lnSpc>
                <a:spcPct val="89000"/>
              </a:lnSpc>
              <a:spcBef>
                <a:spcPts val="5"/>
              </a:spcBef>
            </a:pP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第二十一、</a:t>
            </a:r>
            <a:r>
              <a:rPr sz="1200" b="1" kern="0" spc="-26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二十六条</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制定</a:t>
            </a:r>
            <a:r>
              <a:rPr sz="12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endParaRPr sz="12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 name="textbox 1464"/>
          <p:cNvSpPr/>
          <p:nvPr/>
        </p:nvSpPr>
        <p:spPr>
          <a:xfrm>
            <a:off x="452729" y="1079653"/>
            <a:ext cx="8239125" cy="323850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12395"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5.12 应急准备与响应</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18000"/>
              </a:lnSpc>
            </a:pPr>
            <a:endParaRPr sz="1000" dirty="0">
              <a:latin typeface="微软雅黑" panose="020B0703020204020201" charset="-122"/>
              <a:ea typeface="微软雅黑" panose="020B0703020204020201" charset="-122"/>
              <a:cs typeface="Arial" panose="020B0704020202090204"/>
            </a:endParaRPr>
          </a:p>
          <a:p>
            <a:pPr marL="55245" algn="l" rtl="0" eaLnBrk="0">
              <a:lnSpc>
                <a:spcPts val="2105"/>
              </a:lnSpc>
              <a:spcBef>
                <a:spcPts val="455"/>
              </a:spcBef>
            </a:pP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5.12.2</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应急预案</a:t>
            </a:r>
            <a:endParaRPr sz="1500" dirty="0">
              <a:latin typeface="微软雅黑" panose="020B0703020204020201" charset="-122"/>
              <a:ea typeface="微软雅黑" panose="020B0703020204020201" charset="-122"/>
              <a:cs typeface="微软雅黑" panose="020B0703020204020201" charset="-122"/>
            </a:endParaRPr>
          </a:p>
          <a:p>
            <a:pPr marL="14605" indent="38100" algn="l" rtl="0" eaLnBrk="0">
              <a:lnSpc>
                <a:spcPct val="148000"/>
              </a:lnSpc>
              <a:spcBef>
                <a:spcPts val="50"/>
              </a:spcBef>
            </a:pP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5.12.2.3 企业应将应急预案</a:t>
            </a:r>
            <a:r>
              <a:rPr sz="14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发放到</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企业应急相关部门、</a:t>
            </a:r>
            <a:r>
              <a:rPr sz="1400" b="1" kern="0" spc="-27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岗位和</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应急救援队伍。涉及重点监管化工工艺、</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重点监管危险化学品和危险化学品重大危险源的</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重点岗位</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应编制简明、适用、有效的</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应急处</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置卡</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a:p>
            <a:pPr marL="41275" algn="l" rtl="0" eaLnBrk="0">
              <a:lnSpc>
                <a:spcPts val="1580"/>
              </a:lnSpc>
              <a:spcBef>
                <a:spcPts val="620"/>
              </a:spcBef>
            </a:pP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条文说明</a:t>
            </a:r>
            <a:r>
              <a:rPr sz="12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：根据</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《生产安全事故应急预案管理办法》</a:t>
            </a:r>
            <a:r>
              <a:rPr sz="1200" b="1" kern="0" spc="-21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（原国家安全监管总局令</a:t>
            </a:r>
            <a:r>
              <a:rPr sz="1200" b="1" kern="0" spc="17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第88号</a:t>
            </a:r>
            <a:r>
              <a:rPr sz="1200" b="1" kern="0" spc="-1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6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应急管理部令第2号修正）</a:t>
            </a:r>
            <a:endParaRPr sz="1200" dirty="0">
              <a:latin typeface="微软雅黑" panose="020B0703020204020201" charset="-122"/>
              <a:ea typeface="微软雅黑" panose="020B0703020204020201" charset="-122"/>
              <a:cs typeface="微软雅黑" panose="020B0703020204020201" charset="-122"/>
            </a:endParaRPr>
          </a:p>
          <a:p>
            <a:pPr marL="12700" algn="l" rtl="0" eaLnBrk="0">
              <a:lnSpc>
                <a:spcPct val="88000"/>
              </a:lnSpc>
              <a:spcBef>
                <a:spcPts val="820"/>
              </a:spcBef>
            </a:pP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第二十四条和十九条制定</a:t>
            </a:r>
            <a:r>
              <a:rPr sz="1200" b="1" kern="0" spc="2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endParaRPr sz="1200" dirty="0">
              <a:latin typeface="微软雅黑" panose="020B0703020204020201" charset="-122"/>
              <a:ea typeface="微软雅黑" panose="020B0703020204020201" charset="-122"/>
              <a:cs typeface="微软雅黑" panose="020B0703020204020201" charset="-122"/>
            </a:endParaRPr>
          </a:p>
          <a:p>
            <a:pPr marL="13970" indent="38735" algn="l" rtl="0" eaLnBrk="0">
              <a:lnSpc>
                <a:spcPct val="148000"/>
              </a:lnSpc>
              <a:spcBef>
                <a:spcPts val="95"/>
              </a:spcBef>
            </a:pP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5.12.2.4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企业应至少每三年组织</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评估应急预案</a:t>
            </a:r>
            <a:r>
              <a:rPr sz="1400" b="1" kern="0" spc="-2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，分析应急预案内容的针对性和实用性</a:t>
            </a:r>
            <a:r>
              <a:rPr sz="1400" b="1" kern="0" spc="-2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，并对应急预案是</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否需要修订做出结论。</a:t>
            </a:r>
            <a:endParaRPr sz="1400" dirty="0">
              <a:latin typeface="微软雅黑" panose="020B0703020204020201" charset="-122"/>
              <a:ea typeface="微软雅黑" panose="020B0703020204020201" charset="-122"/>
              <a:cs typeface="微软雅黑" panose="020B0703020204020201" charset="-122"/>
            </a:endParaRPr>
          </a:p>
          <a:p>
            <a:pPr marL="41275" algn="l" rtl="0" eaLnBrk="0">
              <a:lnSpc>
                <a:spcPts val="1580"/>
              </a:lnSpc>
              <a:spcBef>
                <a:spcPts val="620"/>
              </a:spcBef>
            </a:pP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条文说明</a:t>
            </a:r>
            <a:r>
              <a:rPr sz="12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：根据</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《生产安全事故应急预案管理办法》</a:t>
            </a:r>
            <a:r>
              <a:rPr sz="1200" b="1" kern="0" spc="-21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（原国家安全监管总局令</a:t>
            </a:r>
            <a:r>
              <a:rPr sz="1200" b="1" kern="0" spc="17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第88号</a:t>
            </a:r>
            <a:r>
              <a:rPr sz="1200" b="1" kern="0" spc="-1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6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应急管理部令第2号修正）</a:t>
            </a:r>
            <a:endParaRPr sz="1200" dirty="0">
              <a:latin typeface="微软雅黑" panose="020B0703020204020201" charset="-122"/>
              <a:ea typeface="微软雅黑" panose="020B0703020204020201" charset="-122"/>
              <a:cs typeface="微软雅黑" panose="020B0703020204020201" charset="-122"/>
            </a:endParaRPr>
          </a:p>
          <a:p>
            <a:pPr algn="l" rtl="0" eaLnBrk="0">
              <a:lnSpc>
                <a:spcPct val="114000"/>
              </a:lnSpc>
            </a:pPr>
            <a:endParaRPr sz="600" dirty="0">
              <a:latin typeface="微软雅黑" panose="020B0703020204020201" charset="-122"/>
              <a:ea typeface="微软雅黑" panose="020B0703020204020201" charset="-122"/>
              <a:cs typeface="Arial" panose="020B0704020202090204"/>
            </a:endParaRPr>
          </a:p>
          <a:p>
            <a:pPr marL="12700" algn="l" rtl="0" eaLnBrk="0">
              <a:lnSpc>
                <a:spcPct val="88000"/>
              </a:lnSpc>
            </a:pP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第三十五条制定</a:t>
            </a:r>
            <a:r>
              <a:rPr sz="12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endParaRPr sz="12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 name="textbox 1468"/>
          <p:cNvSpPr/>
          <p:nvPr/>
        </p:nvSpPr>
        <p:spPr>
          <a:xfrm>
            <a:off x="357641" y="812953"/>
            <a:ext cx="8428990" cy="387286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1049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5.12 应急准备与响应</a:t>
            </a:r>
            <a:endParaRPr sz="2000" dirty="0">
              <a:latin typeface="微软雅黑" panose="020B0703020204020201" charset="-122"/>
              <a:ea typeface="微软雅黑" panose="020B0703020204020201" charset="-122"/>
              <a:cs typeface="微软雅黑" panose="020B0703020204020201" charset="-122"/>
            </a:endParaRPr>
          </a:p>
          <a:p>
            <a:pPr marL="53340" algn="l" rtl="0" eaLnBrk="0">
              <a:lnSpc>
                <a:spcPts val="2105"/>
              </a:lnSpc>
              <a:spcBef>
                <a:spcPts val="1305"/>
              </a:spcBef>
            </a:pP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5.12.3</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应急资源</a:t>
            </a:r>
            <a:endParaRPr sz="1500" dirty="0">
              <a:latin typeface="微软雅黑" panose="020B0703020204020201" charset="-122"/>
              <a:ea typeface="微软雅黑" panose="020B0703020204020201" charset="-122"/>
              <a:cs typeface="微软雅黑" panose="020B0703020204020201" charset="-122"/>
            </a:endParaRPr>
          </a:p>
          <a:p>
            <a:pPr marL="51435" algn="l" rtl="0" eaLnBrk="0">
              <a:lnSpc>
                <a:spcPts val="1855"/>
              </a:lnSpc>
              <a:spcBef>
                <a:spcPts val="680"/>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5.12.3.1 企业应根据GB</a:t>
            </a:r>
            <a:r>
              <a:rPr sz="14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3007</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7等规定</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，配备</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用于处置危险化学品事故的车辆、侦检、个体防护、警戒、</a:t>
            </a:r>
            <a:endParaRPr sz="1400" dirty="0">
              <a:latin typeface="微软雅黑" panose="020B0703020204020201" charset="-122"/>
              <a:ea typeface="微软雅黑" panose="020B0703020204020201" charset="-122"/>
              <a:cs typeface="微软雅黑" panose="020B0703020204020201" charset="-122"/>
            </a:endParaRPr>
          </a:p>
          <a:p>
            <a:pPr marL="12700" algn="l" rtl="0" eaLnBrk="0">
              <a:lnSpc>
                <a:spcPct val="88000"/>
              </a:lnSpc>
              <a:spcBef>
                <a:spcPts val="960"/>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通信、输转堵漏、洗消、破拆、排烟照明、救生等物资及消防</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器材。</a:t>
            </a:r>
            <a:endParaRPr sz="1400" dirty="0">
              <a:latin typeface="微软雅黑" panose="020B0703020204020201" charset="-122"/>
              <a:ea typeface="微软雅黑" panose="020B0703020204020201" charset="-122"/>
              <a:cs typeface="微软雅黑" panose="020B0703020204020201" charset="-122"/>
            </a:endParaRPr>
          </a:p>
          <a:p>
            <a:pPr marL="51435" algn="l" rtl="0" eaLnBrk="0">
              <a:lnSpc>
                <a:spcPts val="1855"/>
              </a:lnSpc>
              <a:spcBef>
                <a:spcPts val="750"/>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5.12.3.2 应急设施、装备和物资应明确专人管理</a:t>
            </a:r>
            <a:r>
              <a:rPr sz="1400" b="1" kern="0" spc="-1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，进行</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检查和维护保养</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a:p>
            <a:pPr marL="38735" algn="l" rtl="0" eaLnBrk="0">
              <a:lnSpc>
                <a:spcPts val="1310"/>
              </a:lnSpc>
              <a:spcBef>
                <a:spcPts val="510"/>
              </a:spcBef>
            </a:pPr>
            <a:r>
              <a:rPr sz="9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条文说明</a:t>
            </a:r>
            <a:r>
              <a:rPr sz="900" b="1"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9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900" b="1" kern="0" spc="-1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9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根据</a:t>
            </a:r>
            <a:r>
              <a:rPr sz="900" b="1" kern="0" spc="-15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900" b="1" kern="0" spc="140" dirty="0">
                <a:solidFill>
                  <a:srgbClr val="FF0000">
                    <a:alpha val="100000"/>
                  </a:srgbClr>
                </a:solidFill>
                <a:latin typeface="微软雅黑" panose="020B0703020204020201" charset="-122"/>
                <a:ea typeface="微软雅黑" panose="020B0703020204020201" charset="-122"/>
                <a:cs typeface="微软雅黑" panose="020B0703020204020201" charset="-122"/>
              </a:rPr>
              <a:t>《中华人民共和国安全生产法》</a:t>
            </a:r>
            <a:r>
              <a:rPr sz="9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140" dirty="0">
                <a:solidFill>
                  <a:srgbClr val="FF0000">
                    <a:alpha val="100000"/>
                  </a:srgbClr>
                </a:solidFill>
                <a:latin typeface="微软雅黑" panose="020B0703020204020201" charset="-122"/>
                <a:ea typeface="微软雅黑" panose="020B0703020204020201" charset="-122"/>
                <a:cs typeface="微软雅黑" panose="020B0703020204020201" charset="-122"/>
              </a:rPr>
              <a:t>第八十二条</a:t>
            </a:r>
            <a:r>
              <a:rPr sz="9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及</a:t>
            </a:r>
            <a:r>
              <a:rPr sz="9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GB</a:t>
            </a:r>
            <a:r>
              <a:rPr sz="900" b="1" kern="0" spc="25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140" dirty="0">
                <a:solidFill>
                  <a:srgbClr val="FF0000">
                    <a:alpha val="100000"/>
                  </a:srgbClr>
                </a:solidFill>
                <a:latin typeface="微软雅黑" panose="020B0703020204020201" charset="-122"/>
                <a:ea typeface="微软雅黑" panose="020B0703020204020201" charset="-122"/>
                <a:cs typeface="微软雅黑" panose="020B0703020204020201" charset="-122"/>
              </a:rPr>
              <a:t>30077-2023</a:t>
            </a:r>
            <a:r>
              <a:rPr sz="900" b="1" kern="0" spc="-1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《危险化学品企业应急物资配备》</a:t>
            </a:r>
            <a:r>
              <a:rPr sz="9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9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有关要求制定</a:t>
            </a:r>
            <a:r>
              <a:rPr sz="900" b="1" kern="0" spc="18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9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endParaRPr sz="900" dirty="0">
              <a:latin typeface="微软雅黑" panose="020B0703020204020201" charset="-122"/>
              <a:ea typeface="微软雅黑" panose="020B0703020204020201" charset="-122"/>
              <a:cs typeface="微软雅黑" panose="020B0703020204020201" charset="-122"/>
            </a:endParaRPr>
          </a:p>
          <a:p>
            <a:pPr marL="60960" algn="l" rtl="0" eaLnBrk="0">
              <a:lnSpc>
                <a:spcPts val="2105"/>
              </a:lnSpc>
              <a:spcBef>
                <a:spcPts val="560"/>
              </a:spcBef>
            </a:pP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5.12.4</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应急演练</a:t>
            </a:r>
            <a:endParaRPr sz="1500" dirty="0">
              <a:latin typeface="微软雅黑" panose="020B0703020204020201" charset="-122"/>
              <a:ea typeface="微软雅黑" panose="020B0703020204020201" charset="-122"/>
              <a:cs typeface="微软雅黑" panose="020B0703020204020201" charset="-122"/>
            </a:endParaRPr>
          </a:p>
          <a:p>
            <a:pPr marL="59055" algn="l" rtl="0" eaLnBrk="0">
              <a:lnSpc>
                <a:spcPts val="1855"/>
              </a:lnSpc>
              <a:spcBef>
                <a:spcPts val="50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5.12.4.1 企业应按照岗位开</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展应急救援培训和业务训练</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，有关人员应掌握必要的专业知识、技能。</a:t>
            </a:r>
            <a:endParaRPr sz="1400" dirty="0">
              <a:latin typeface="微软雅黑" panose="020B0703020204020201" charset="-122"/>
              <a:ea typeface="微软雅黑" panose="020B0703020204020201" charset="-122"/>
              <a:cs typeface="微软雅黑" panose="020B0703020204020201" charset="-122"/>
            </a:endParaRPr>
          </a:p>
          <a:p>
            <a:pPr marL="46355" algn="l" rtl="0" eaLnBrk="0">
              <a:lnSpc>
                <a:spcPts val="1310"/>
              </a:lnSpc>
              <a:spcBef>
                <a:spcPts val="380"/>
              </a:spcBef>
            </a:pPr>
            <a:r>
              <a:rPr sz="9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条文说明</a:t>
            </a:r>
            <a:r>
              <a:rPr sz="9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9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900" b="1" kern="0" spc="-1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9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根据</a:t>
            </a:r>
            <a:r>
              <a:rPr sz="9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900" b="1" kern="0" spc="130" dirty="0">
                <a:solidFill>
                  <a:srgbClr val="FF0000">
                    <a:alpha val="100000"/>
                  </a:srgbClr>
                </a:solidFill>
                <a:latin typeface="微软雅黑" panose="020B0703020204020201" charset="-122"/>
                <a:ea typeface="微软雅黑" panose="020B0703020204020201" charset="-122"/>
                <a:cs typeface="微软雅黑" panose="020B0703020204020201" charset="-122"/>
              </a:rPr>
              <a:t>《生产安全事故应急条例》 （国</a:t>
            </a:r>
            <a:r>
              <a:rPr sz="900" b="1" kern="0" spc="120" dirty="0">
                <a:solidFill>
                  <a:srgbClr val="FF0000">
                    <a:alpha val="100000"/>
                  </a:srgbClr>
                </a:solidFill>
                <a:latin typeface="微软雅黑" panose="020B0703020204020201" charset="-122"/>
                <a:ea typeface="微软雅黑" panose="020B0703020204020201" charset="-122"/>
                <a:cs typeface="微软雅黑" panose="020B0703020204020201" charset="-122"/>
              </a:rPr>
              <a:t>务院令</a:t>
            </a:r>
            <a:r>
              <a:rPr sz="900" b="1" kern="0" spc="18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120" dirty="0">
                <a:solidFill>
                  <a:srgbClr val="FF0000">
                    <a:alpha val="100000"/>
                  </a:srgbClr>
                </a:solidFill>
                <a:latin typeface="微软雅黑" panose="020B0703020204020201" charset="-122"/>
                <a:ea typeface="微软雅黑" panose="020B0703020204020201" charset="-122"/>
                <a:cs typeface="微软雅黑" panose="020B0703020204020201" charset="-122"/>
              </a:rPr>
              <a:t>第708号）</a:t>
            </a:r>
            <a:r>
              <a:rPr sz="9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120" dirty="0">
                <a:solidFill>
                  <a:srgbClr val="2464CB">
                    <a:alpha val="100000"/>
                  </a:srgbClr>
                </a:solidFill>
                <a:latin typeface="微软雅黑" panose="020B0703020204020201" charset="-122"/>
                <a:ea typeface="微软雅黑" panose="020B0703020204020201" charset="-122"/>
                <a:cs typeface="微软雅黑" panose="020B0703020204020201" charset="-122"/>
              </a:rPr>
              <a:t>第十一条制定</a:t>
            </a:r>
            <a:r>
              <a:rPr sz="900" b="1" kern="0" spc="18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900" b="1" kern="0" spc="12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endParaRPr sz="900" dirty="0">
              <a:latin typeface="微软雅黑" panose="020B0703020204020201" charset="-122"/>
              <a:ea typeface="微软雅黑" panose="020B0703020204020201" charset="-122"/>
              <a:cs typeface="微软雅黑" panose="020B0703020204020201" charset="-122"/>
            </a:endParaRPr>
          </a:p>
          <a:p>
            <a:pPr marL="19685" indent="38735" algn="l" rtl="0" eaLnBrk="0">
              <a:lnSpc>
                <a:spcPct val="138000"/>
              </a:lnSpc>
              <a:spcBef>
                <a:spcPts val="20"/>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5.12.4.2 企业应组织开展生产安全事故应急</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预案演练</a:t>
            </a:r>
            <a:r>
              <a:rPr sz="14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，并</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评估</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演练情况</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，根据评估结果</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完善应急救援组织、</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应急预案和应急资源。</a:t>
            </a:r>
            <a:endParaRPr sz="1400" dirty="0">
              <a:latin typeface="微软雅黑" panose="020B0703020204020201" charset="-122"/>
              <a:ea typeface="微软雅黑" panose="020B0703020204020201" charset="-122"/>
              <a:cs typeface="微软雅黑" panose="020B0703020204020201" charset="-122"/>
            </a:endParaRPr>
          </a:p>
          <a:p>
            <a:pPr algn="l" rtl="0" eaLnBrk="0">
              <a:lnSpc>
                <a:spcPct val="112000"/>
              </a:lnSpc>
            </a:pPr>
            <a:endParaRPr sz="200" dirty="0">
              <a:latin typeface="微软雅黑" panose="020B0703020204020201" charset="-122"/>
              <a:ea typeface="微软雅黑" panose="020B0703020204020201" charset="-122"/>
              <a:cs typeface="Arial" panose="020B0704020202090204"/>
            </a:endParaRPr>
          </a:p>
          <a:p>
            <a:pPr marL="22860" indent="23495" algn="l" rtl="0" eaLnBrk="0">
              <a:lnSpc>
                <a:spcPct val="148000"/>
              </a:lnSpc>
              <a:spcBef>
                <a:spcPts val="0"/>
              </a:spcBef>
            </a:pPr>
            <a:r>
              <a:rPr sz="9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条文说明</a:t>
            </a:r>
            <a:r>
              <a:rPr sz="9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9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900" b="1" kern="0" spc="-1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9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根据</a:t>
            </a:r>
            <a:r>
              <a:rPr sz="9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900" b="1" kern="0" spc="140" dirty="0">
                <a:solidFill>
                  <a:srgbClr val="FF0000">
                    <a:alpha val="100000"/>
                  </a:srgbClr>
                </a:solidFill>
                <a:latin typeface="微软雅黑" panose="020B0703020204020201" charset="-122"/>
                <a:ea typeface="微软雅黑" panose="020B0703020204020201" charset="-122"/>
                <a:cs typeface="微软雅黑" panose="020B0703020204020201" charset="-122"/>
              </a:rPr>
              <a:t>《生产安全事故应急条例》 （国务院令</a:t>
            </a:r>
            <a:r>
              <a:rPr sz="900" b="1" kern="0" spc="18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140" dirty="0">
                <a:solidFill>
                  <a:srgbClr val="FF0000">
                    <a:alpha val="100000"/>
                  </a:srgbClr>
                </a:solidFill>
                <a:latin typeface="微软雅黑" panose="020B0703020204020201" charset="-122"/>
                <a:ea typeface="微软雅黑" panose="020B0703020204020201" charset="-122"/>
                <a:cs typeface="微软雅黑" panose="020B0703020204020201" charset="-122"/>
              </a:rPr>
              <a:t>第708号）</a:t>
            </a:r>
            <a:r>
              <a:rPr sz="9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第八条及</a:t>
            </a:r>
            <a:r>
              <a:rPr sz="9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900" b="1" kern="0" spc="140" dirty="0">
                <a:solidFill>
                  <a:srgbClr val="FF0000">
                    <a:alpha val="100000"/>
                  </a:srgbClr>
                </a:solidFill>
                <a:latin typeface="微软雅黑" panose="020B0703020204020201" charset="-122"/>
                <a:ea typeface="微软雅黑" panose="020B0703020204020201" charset="-122"/>
                <a:cs typeface="微软雅黑" panose="020B0703020204020201" charset="-122"/>
              </a:rPr>
              <a:t>《生产安全事故应急预案</a:t>
            </a:r>
            <a:r>
              <a:rPr sz="900" b="1" kern="0" spc="130" dirty="0">
                <a:solidFill>
                  <a:srgbClr val="FF0000">
                    <a:alpha val="100000"/>
                  </a:srgbClr>
                </a:solidFill>
                <a:latin typeface="微软雅黑" panose="020B0703020204020201" charset="-122"/>
                <a:ea typeface="微软雅黑" panose="020B0703020204020201" charset="-122"/>
                <a:cs typeface="微软雅黑" panose="020B0703020204020201" charset="-122"/>
              </a:rPr>
              <a:t>管理办法》 </a:t>
            </a:r>
            <a:r>
              <a:rPr sz="9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（原国家安全监管总局令</a:t>
            </a:r>
            <a:r>
              <a:rPr sz="900" b="1" kern="0" spc="19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9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第</a:t>
            </a:r>
            <a:r>
              <a:rPr sz="9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9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88号</a:t>
            </a:r>
            <a:r>
              <a:rPr sz="9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9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900" b="1" kern="0" spc="-1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9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应急管理部令第2号修正）</a:t>
            </a:r>
            <a:r>
              <a:rPr sz="900" b="1"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9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第</a:t>
            </a:r>
            <a:r>
              <a:rPr sz="900" b="1" kern="0" spc="120" dirty="0">
                <a:solidFill>
                  <a:srgbClr val="2464CB">
                    <a:alpha val="100000"/>
                  </a:srgbClr>
                </a:solidFill>
                <a:latin typeface="微软雅黑" panose="020B0703020204020201" charset="-122"/>
                <a:ea typeface="微软雅黑" panose="020B0703020204020201" charset="-122"/>
                <a:cs typeface="微软雅黑" panose="020B0703020204020201" charset="-122"/>
              </a:rPr>
              <a:t>三十三条制定。</a:t>
            </a:r>
            <a:endParaRPr sz="900" dirty="0">
              <a:latin typeface="微软雅黑" panose="020B0703020204020201" charset="-122"/>
              <a:ea typeface="微软雅黑" panose="020B0703020204020201" charset="-122"/>
              <a:cs typeface="微软雅黑" panose="020B0703020204020201" charset="-122"/>
            </a:endParaRPr>
          </a:p>
        </p:txBody>
      </p:sp>
      <p:pic>
        <p:nvPicPr>
          <p:cNvPr id="43" name="图片 42" descr="图片2"/>
          <p:cNvPicPr>
            <a:picLocks noChangeAspect="1"/>
          </p:cNvPicPr>
          <p:nvPr>
            <p:custDataLst>
              <p:tags r:id="rId1"/>
            </p:custDataLst>
          </p:nvPr>
        </p:nvPicPr>
        <p:blipFill>
          <a:blip r:embed="rId2"/>
          <a:stretch>
            <a:fillRect/>
          </a:stretch>
        </p:blipFill>
        <p:spPr>
          <a:xfrm>
            <a:off x="5520055" y="1974215"/>
            <a:ext cx="3110865" cy="301625"/>
          </a:xfrm>
          <a:prstGeom prst="rect">
            <a:avLst/>
          </a:prstGeom>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2" name="textbox 1472"/>
          <p:cNvSpPr/>
          <p:nvPr/>
        </p:nvSpPr>
        <p:spPr>
          <a:xfrm>
            <a:off x="418522" y="1092353"/>
            <a:ext cx="8307069" cy="332676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18745"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5.12 应急准备与响应</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18000"/>
              </a:lnSpc>
            </a:pPr>
            <a:endParaRPr sz="1000" dirty="0">
              <a:latin typeface="微软雅黑" panose="020B0703020204020201" charset="-122"/>
              <a:ea typeface="微软雅黑" panose="020B0703020204020201" charset="-122"/>
              <a:cs typeface="Arial" panose="020B0704020202090204"/>
            </a:endParaRPr>
          </a:p>
          <a:p>
            <a:pPr marL="53975" algn="l" rtl="0" eaLnBrk="0">
              <a:lnSpc>
                <a:spcPts val="2105"/>
              </a:lnSpc>
              <a:spcBef>
                <a:spcPts val="455"/>
              </a:spcBef>
            </a:pP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5.12.5</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应急救援</a:t>
            </a:r>
            <a:endParaRPr sz="1500" dirty="0">
              <a:latin typeface="微软雅黑" panose="020B0703020204020201" charset="-122"/>
              <a:ea typeface="微软雅黑" panose="020B0703020204020201" charset="-122"/>
              <a:cs typeface="微软雅黑" panose="020B0703020204020201" charset="-122"/>
            </a:endParaRPr>
          </a:p>
          <a:p>
            <a:pPr marL="52070" algn="l" rtl="0" eaLnBrk="0">
              <a:lnSpc>
                <a:spcPts val="1855"/>
              </a:lnSpc>
              <a:spcBef>
                <a:spcPts val="680"/>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5.12.5.1 企业发生事</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故后</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，应立即启动应急预案</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，控制危险源</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，抢救遇险人员。</a:t>
            </a:r>
            <a:endParaRPr sz="1400" dirty="0">
              <a:latin typeface="微软雅黑" panose="020B0703020204020201" charset="-122"/>
              <a:ea typeface="微软雅黑" panose="020B0703020204020201" charset="-122"/>
              <a:cs typeface="微软雅黑" panose="020B0703020204020201" charset="-122"/>
            </a:endParaRPr>
          </a:p>
          <a:p>
            <a:pPr marL="40005" algn="l" rtl="0" eaLnBrk="0">
              <a:lnSpc>
                <a:spcPts val="1580"/>
              </a:lnSpc>
              <a:spcBef>
                <a:spcPts val="590"/>
              </a:spcBef>
            </a:pP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条文说明</a:t>
            </a:r>
            <a:r>
              <a:rPr sz="1200" b="1" kern="0" spc="-10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：根据</a:t>
            </a:r>
            <a:r>
              <a:rPr sz="12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《中华人民共和国安全生产法》</a:t>
            </a:r>
            <a:r>
              <a:rPr sz="1200" b="1" kern="0" spc="-2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第八十三条</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制定</a:t>
            </a:r>
            <a:r>
              <a:rPr sz="12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endParaRPr sz="1200" dirty="0">
              <a:latin typeface="微软雅黑" panose="020B0703020204020201" charset="-122"/>
              <a:ea typeface="微软雅黑" panose="020B0703020204020201" charset="-122"/>
              <a:cs typeface="微软雅黑" panose="020B0703020204020201" charset="-122"/>
            </a:endParaRPr>
          </a:p>
          <a:p>
            <a:pPr marL="12700" indent="39370" algn="l" rtl="0" eaLnBrk="0">
              <a:lnSpc>
                <a:spcPct val="148000"/>
              </a:lnSpc>
              <a:spcBef>
                <a:spcPts val="25"/>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5.12.5.2 应急救援结束后</a:t>
            </a:r>
            <a:r>
              <a:rPr sz="1400" b="1" kern="0" spc="-2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，应组织人员对现场进行检查确认</a:t>
            </a:r>
            <a:r>
              <a:rPr sz="1400" b="1" kern="0" spc="-2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，消除现场存在的不安全因素。分析</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总结生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产安全事故应急救援行动和应急处置措施中的经验与问题不足</a:t>
            </a:r>
            <a:r>
              <a:rPr sz="1400" b="1" kern="0" spc="-2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，提出改进建议</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，并督促实施。</a:t>
            </a:r>
            <a:endParaRPr sz="1400" dirty="0">
              <a:latin typeface="微软雅黑" panose="020B0703020204020201" charset="-122"/>
              <a:ea typeface="微软雅黑" panose="020B0703020204020201" charset="-122"/>
              <a:cs typeface="微软雅黑" panose="020B0703020204020201" charset="-122"/>
            </a:endParaRPr>
          </a:p>
          <a:p>
            <a:pPr marL="13335" indent="26670" algn="l" rtl="0" eaLnBrk="0">
              <a:lnSpc>
                <a:spcPct val="144000"/>
              </a:lnSpc>
              <a:spcBef>
                <a:spcPts val="300"/>
              </a:spcBef>
            </a:pP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条文说明</a:t>
            </a:r>
            <a:r>
              <a:rPr sz="1200" b="1" kern="0" spc="-9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：根据</a:t>
            </a:r>
            <a:r>
              <a:rPr sz="12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中华</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人民共和国安全生产法》</a:t>
            </a:r>
            <a:r>
              <a:rPr sz="1200" b="1" kern="0" spc="-18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第八十五条</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以及</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《生产安全事故应急预案管理办法》</a:t>
            </a:r>
            <a:r>
              <a:rPr sz="1200" b="1" kern="0" spc="-1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（原国家安全监</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管总局令</a:t>
            </a:r>
            <a:r>
              <a:rPr sz="12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第88号</a:t>
            </a:r>
            <a:r>
              <a:rPr sz="12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，应急管理部</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令</a:t>
            </a:r>
            <a:r>
              <a:rPr sz="12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第2号修正）</a:t>
            </a:r>
            <a:r>
              <a:rPr sz="1200" b="1" kern="0" spc="-2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第四十条制定</a:t>
            </a:r>
            <a:r>
              <a:rPr sz="12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endParaRPr sz="1200" dirty="0">
              <a:latin typeface="微软雅黑" panose="020B0703020204020201" charset="-122"/>
              <a:ea typeface="微软雅黑" panose="020B0703020204020201" charset="-122"/>
              <a:cs typeface="微软雅黑" panose="020B0703020204020201" charset="-122"/>
            </a:endParaRPr>
          </a:p>
          <a:p>
            <a:pPr marL="53975" algn="l" rtl="0" eaLnBrk="0">
              <a:lnSpc>
                <a:spcPts val="2105"/>
              </a:lnSpc>
              <a:spcBef>
                <a:spcPts val="665"/>
              </a:spcBef>
            </a:pP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5.12.6</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证实方法</a:t>
            </a:r>
            <a:endParaRPr sz="1500" dirty="0">
              <a:latin typeface="微软雅黑" panose="020B0703020204020201" charset="-122"/>
              <a:ea typeface="微软雅黑" panose="020B0703020204020201" charset="-122"/>
              <a:cs typeface="微软雅黑" panose="020B0703020204020201" charset="-122"/>
            </a:endParaRPr>
          </a:p>
          <a:p>
            <a:pPr algn="l" rtl="0" eaLnBrk="0">
              <a:lnSpc>
                <a:spcPct val="101000"/>
              </a:lnSpc>
            </a:pPr>
            <a:endParaRPr sz="800" dirty="0">
              <a:latin typeface="微软雅黑" panose="020B0703020204020201" charset="-122"/>
              <a:ea typeface="微软雅黑" panose="020B0703020204020201" charset="-122"/>
              <a:cs typeface="Arial" panose="020B0704020202090204"/>
            </a:endParaRPr>
          </a:p>
          <a:p>
            <a:pPr algn="r" rtl="0" eaLnBrk="0">
              <a:lnSpc>
                <a:spcPct val="88000"/>
              </a:lnSpc>
              <a:spcBef>
                <a:spcPts val="5"/>
              </a:spcBef>
            </a:pP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通过查验应急救援组织或人员情况、应急预案、应急演练和评估、应急资源等检查符</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合本要素的内容。</a:t>
            </a:r>
            <a:endParaRPr sz="14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76" name="table 1476"/>
          <p:cNvGraphicFramePr>
            <a:graphicFrameLocks noGrp="1"/>
          </p:cNvGraphicFramePr>
          <p:nvPr/>
        </p:nvGraphicFramePr>
        <p:xfrm>
          <a:off x="462279" y="1200149"/>
          <a:ext cx="8219439" cy="3374390"/>
        </p:xfrm>
        <a:graphic>
          <a:graphicData uri="http://schemas.openxmlformats.org/drawingml/2006/table">
            <a:tbl>
              <a:tblPr/>
              <a:tblGrid>
                <a:gridCol w="1648460"/>
                <a:gridCol w="2841625"/>
                <a:gridCol w="3729354"/>
              </a:tblGrid>
              <a:tr h="514350">
                <a:tc>
                  <a:txBody>
                    <a:bodyPr/>
                    <a:lstStyle/>
                    <a:p>
                      <a:pPr algn="l" rtl="0" eaLnBrk="0">
                        <a:lnSpc>
                          <a:spcPct val="108000"/>
                        </a:lnSpc>
                      </a:pPr>
                      <a:endParaRPr sz="1000" dirty="0">
                        <a:latin typeface="微软雅黑" panose="020B0703020204020201" charset="-122"/>
                        <a:ea typeface="微软雅黑" panose="020B0703020204020201" charset="-122"/>
                        <a:cs typeface="Arial" panose="020B0704020202090204"/>
                      </a:endParaRPr>
                    </a:p>
                    <a:p>
                      <a:pPr marL="426720" algn="l" rtl="0" eaLnBrk="0">
                        <a:lnSpc>
                          <a:spcPct val="88000"/>
                        </a:lnSpc>
                        <a:spcBef>
                          <a:spcPts val="5"/>
                        </a:spcBef>
                      </a:pPr>
                      <a:r>
                        <a:rPr sz="1500" b="1" kern="0" spc="80" dirty="0">
                          <a:solidFill>
                            <a:srgbClr val="FFFFFF">
                              <a:alpha val="100000"/>
                            </a:srgbClr>
                          </a:solidFill>
                          <a:latin typeface="微软雅黑" panose="020B0703020204020201" charset="-122"/>
                          <a:ea typeface="微软雅黑" panose="020B0703020204020201" charset="-122"/>
                          <a:cs typeface="微软雅黑" panose="020B0703020204020201" charset="-122"/>
                        </a:rPr>
                        <a:t>二级要素</a:t>
                      </a:r>
                      <a:endParaRPr sz="15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DA2"/>
                    </a:solidFill>
                  </a:tcPr>
                </a:tc>
                <a:tc>
                  <a:txBody>
                    <a:bodyPr/>
                    <a:lstStyle/>
                    <a:p>
                      <a:pPr algn="l" rtl="0" eaLnBrk="0">
                        <a:lnSpc>
                          <a:spcPct val="108000"/>
                        </a:lnSpc>
                      </a:pPr>
                      <a:endParaRPr sz="1000" dirty="0">
                        <a:latin typeface="微软雅黑" panose="020B0703020204020201" charset="-122"/>
                        <a:ea typeface="微软雅黑" panose="020B0703020204020201" charset="-122"/>
                        <a:cs typeface="Arial" panose="020B0704020202090204"/>
                      </a:endParaRPr>
                    </a:p>
                    <a:p>
                      <a:pPr marL="1017905" algn="l" rtl="0" eaLnBrk="0">
                        <a:lnSpc>
                          <a:spcPct val="88000"/>
                        </a:lnSpc>
                      </a:pPr>
                      <a:r>
                        <a:rPr sz="1500" b="1" kern="0" spc="80" dirty="0">
                          <a:solidFill>
                            <a:srgbClr val="FFFFFF">
                              <a:alpha val="100000"/>
                            </a:srgbClr>
                          </a:solidFill>
                          <a:latin typeface="微软雅黑" panose="020B0703020204020201" charset="-122"/>
                          <a:ea typeface="微软雅黑" panose="020B0703020204020201" charset="-122"/>
                          <a:cs typeface="微软雅黑" panose="020B0703020204020201" charset="-122"/>
                        </a:rPr>
                        <a:t>典型问题</a:t>
                      </a:r>
                      <a:endParaRPr sz="15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DA2"/>
                    </a:solidFill>
                  </a:tcPr>
                </a:tc>
                <a:tc>
                  <a:txBody>
                    <a:bodyPr/>
                    <a:lstStyle/>
                    <a:p>
                      <a:pPr algn="l" rtl="0" eaLnBrk="0">
                        <a:lnSpc>
                          <a:spcPct val="109000"/>
                        </a:lnSpc>
                      </a:pPr>
                      <a:endParaRPr sz="1000" dirty="0">
                        <a:latin typeface="微软雅黑" panose="020B0703020204020201" charset="-122"/>
                        <a:ea typeface="微软雅黑" panose="020B0703020204020201" charset="-122"/>
                        <a:cs typeface="Arial" panose="020B0704020202090204"/>
                      </a:endParaRPr>
                    </a:p>
                    <a:p>
                      <a:pPr marL="1661160" algn="l" rtl="0" eaLnBrk="0">
                        <a:lnSpc>
                          <a:spcPct val="87000"/>
                        </a:lnSpc>
                        <a:spcBef>
                          <a:spcPts val="5"/>
                        </a:spcBef>
                      </a:pPr>
                      <a:r>
                        <a:rPr sz="1500" b="1" kern="0" spc="70" dirty="0">
                          <a:solidFill>
                            <a:srgbClr val="FFFFFF">
                              <a:alpha val="100000"/>
                            </a:srgbClr>
                          </a:solidFill>
                          <a:latin typeface="微软雅黑" panose="020B0703020204020201" charset="-122"/>
                          <a:ea typeface="微软雅黑" panose="020B0703020204020201" charset="-122"/>
                          <a:cs typeface="微软雅黑" panose="020B0703020204020201" charset="-122"/>
                        </a:rPr>
                        <a:t>要点</a:t>
                      </a:r>
                      <a:endParaRPr sz="15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DA2"/>
                    </a:solidFill>
                  </a:tcPr>
                </a:tc>
              </a:tr>
              <a:tr h="448309">
                <a:tc>
                  <a:txBody>
                    <a:bodyPr/>
                    <a:lstStyle/>
                    <a:p>
                      <a:pPr algn="l" rtl="0" eaLnBrk="0">
                        <a:lnSpc>
                          <a:spcPct val="101000"/>
                        </a:lnSpc>
                      </a:pPr>
                      <a:endParaRPr sz="900" dirty="0">
                        <a:latin typeface="微软雅黑" panose="020B0703020204020201" charset="-122"/>
                        <a:ea typeface="微软雅黑" panose="020B0703020204020201" charset="-122"/>
                        <a:cs typeface="Arial" panose="020B0704020202090204"/>
                      </a:endParaRPr>
                    </a:p>
                    <a:p>
                      <a:pPr marL="107950" algn="l" rtl="0" eaLnBrk="0">
                        <a:lnSpc>
                          <a:spcPts val="1310"/>
                        </a:lnSpc>
                        <a:spcBef>
                          <a:spcPts val="0"/>
                        </a:spcBef>
                      </a:pPr>
                      <a:r>
                        <a:rPr sz="9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5.13.1  分类分级</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04000"/>
                        </a:lnSpc>
                      </a:pPr>
                      <a:endParaRPr sz="1000" dirty="0">
                        <a:latin typeface="微软雅黑" panose="020B0703020204020201" charset="-122"/>
                        <a:ea typeface="微软雅黑" panose="020B0703020204020201" charset="-122"/>
                        <a:cs typeface="Arial" panose="020B0704020202090204"/>
                      </a:endParaRPr>
                    </a:p>
                    <a:p>
                      <a:pPr marL="101600" algn="l" rtl="0" eaLnBrk="0">
                        <a:lnSpc>
                          <a:spcPts val="1100"/>
                        </a:lnSpc>
                        <a:spcBef>
                          <a:spcPts val="5"/>
                        </a:spcBef>
                        <a:tabLst>
                          <a:tab pos="19177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未对事故事件进行</a:t>
                      </a:r>
                      <a:r>
                        <a:rPr sz="9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分类分级管理</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16000"/>
                        </a:lnSpc>
                      </a:pPr>
                      <a:endParaRPr sz="500" dirty="0">
                        <a:latin typeface="微软雅黑" panose="020B0703020204020201" charset="-122"/>
                        <a:ea typeface="微软雅黑" panose="020B0703020204020201" charset="-122"/>
                        <a:cs typeface="Arial" panose="020B0704020202090204"/>
                      </a:endParaRPr>
                    </a:p>
                    <a:p>
                      <a:pPr marL="100330" algn="l" rtl="0" eaLnBrk="0">
                        <a:lnSpc>
                          <a:spcPct val="91000"/>
                        </a:lnSpc>
                        <a:spcBef>
                          <a:spcPts val="5"/>
                        </a:spcBef>
                        <a:tabLst>
                          <a:tab pos="19050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按照事故和事件的性质、</a:t>
                      </a:r>
                      <a:r>
                        <a:rPr sz="900" b="1" kern="0" spc="-1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影响范围</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分类管理。</a:t>
                      </a:r>
                      <a:endParaRPr sz="900" dirty="0">
                        <a:latin typeface="微软雅黑" panose="020B0703020204020201" charset="-122"/>
                        <a:ea typeface="微软雅黑" panose="020B0703020204020201" charset="-122"/>
                        <a:cs typeface="微软雅黑" panose="020B0703020204020201" charset="-122"/>
                      </a:endParaRPr>
                    </a:p>
                    <a:p>
                      <a:pPr marL="100330" algn="l" rtl="0" eaLnBrk="0">
                        <a:lnSpc>
                          <a:spcPct val="92000"/>
                        </a:lnSpc>
                        <a:spcBef>
                          <a:spcPts val="210"/>
                        </a:spcBef>
                        <a:tabLst>
                          <a:tab pos="19050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明确不同类别事故和事件的分级标准及管理程序。</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r>
              <a:tr h="548640">
                <a:tc>
                  <a:txBody>
                    <a:bodyPr/>
                    <a:lstStyle/>
                    <a:p>
                      <a:pPr algn="l" rtl="0" eaLnBrk="0">
                        <a:lnSpc>
                          <a:spcPct val="123000"/>
                        </a:lnSpc>
                      </a:pPr>
                      <a:endParaRPr sz="1000" dirty="0">
                        <a:latin typeface="微软雅黑" panose="020B0703020204020201" charset="-122"/>
                        <a:ea typeface="微软雅黑" panose="020B0703020204020201" charset="-122"/>
                        <a:cs typeface="Arial" panose="020B0704020202090204"/>
                      </a:endParaRPr>
                    </a:p>
                    <a:p>
                      <a:pPr algn="l" rtl="0" eaLnBrk="0">
                        <a:lnSpc>
                          <a:spcPct val="10000"/>
                        </a:lnSpc>
                      </a:pPr>
                      <a:endParaRPr sz="100" dirty="0">
                        <a:latin typeface="微软雅黑" panose="020B0703020204020201" charset="-122"/>
                        <a:ea typeface="微软雅黑" panose="020B0703020204020201" charset="-122"/>
                        <a:cs typeface="Arial" panose="020B0704020202090204"/>
                      </a:endParaRPr>
                    </a:p>
                    <a:p>
                      <a:pPr marL="107950" algn="l" rtl="0" eaLnBrk="0">
                        <a:lnSpc>
                          <a:spcPts val="1310"/>
                        </a:lnSpc>
                      </a:pPr>
                      <a:r>
                        <a:rPr sz="9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5.13.2</a:t>
                      </a:r>
                      <a:r>
                        <a:rPr sz="9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上报</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c>
                  <a:txBody>
                    <a:bodyPr/>
                    <a:lstStyle/>
                    <a:p>
                      <a:pPr algn="l" rtl="0" eaLnBrk="0">
                        <a:lnSpc>
                          <a:spcPct val="119000"/>
                        </a:lnSpc>
                      </a:pPr>
                      <a:endParaRPr sz="200" dirty="0">
                        <a:latin typeface="微软雅黑" panose="020B0703020204020201" charset="-122"/>
                        <a:ea typeface="微软雅黑" panose="020B0703020204020201" charset="-122"/>
                        <a:cs typeface="Arial" panose="020B0704020202090204"/>
                      </a:endParaRPr>
                    </a:p>
                    <a:p>
                      <a:pPr marL="101600" algn="l" rtl="0" eaLnBrk="0">
                        <a:lnSpc>
                          <a:spcPts val="1310"/>
                        </a:lnSpc>
                        <a:spcBef>
                          <a:spcPts val="0"/>
                        </a:spcBef>
                        <a:tabLst>
                          <a:tab pos="19177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有关人员不了解事件（</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事故）</a:t>
                      </a:r>
                      <a:r>
                        <a:rPr sz="9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报告程序；</a:t>
                      </a:r>
                      <a:endParaRPr sz="900" dirty="0">
                        <a:latin typeface="微软雅黑" panose="020B0703020204020201" charset="-122"/>
                        <a:ea typeface="微软雅黑" panose="020B0703020204020201" charset="-122"/>
                        <a:cs typeface="微软雅黑" panose="020B0703020204020201" charset="-122"/>
                      </a:endParaRPr>
                    </a:p>
                    <a:p>
                      <a:pPr marL="268605" indent="-167005" algn="l" rtl="0" eaLnBrk="0">
                        <a:lnSpc>
                          <a:spcPct val="107000"/>
                        </a:lnSpc>
                        <a:spcBef>
                          <a:spcPts val="55"/>
                        </a:spcBef>
                        <a:tabLst>
                          <a:tab pos="19177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存在迟报、</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漏报、</a:t>
                      </a:r>
                      <a:r>
                        <a:rPr sz="9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瞒报、</a:t>
                      </a:r>
                      <a:r>
                        <a:rPr sz="900" b="1"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谎报生</a:t>
                      </a:r>
                      <a:r>
                        <a:rPr sz="9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产安全事故</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的情况。</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c>
                  <a:txBody>
                    <a:bodyPr/>
                    <a:lstStyle/>
                    <a:p>
                      <a:pPr algn="l" rtl="0" eaLnBrk="0">
                        <a:lnSpc>
                          <a:spcPct val="132000"/>
                        </a:lnSpc>
                      </a:pPr>
                      <a:endParaRPr sz="300" dirty="0">
                        <a:latin typeface="微软雅黑" panose="020B0703020204020201" charset="-122"/>
                        <a:ea typeface="微软雅黑" panose="020B0703020204020201" charset="-122"/>
                        <a:cs typeface="Arial" panose="020B0704020202090204"/>
                      </a:endParaRPr>
                    </a:p>
                    <a:p>
                      <a:pPr marL="264160" indent="-163830" algn="l" rtl="0" eaLnBrk="0">
                        <a:lnSpc>
                          <a:spcPct val="106000"/>
                        </a:lnSpc>
                        <a:spcBef>
                          <a:spcPts val="5"/>
                        </a:spcBef>
                        <a:tabLst>
                          <a:tab pos="19050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企业应按规定及时上报事故,出现新情况时应及时补报,不应</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迟报、</a:t>
                      </a:r>
                      <a:r>
                        <a:rPr sz="900" b="1" kern="0" spc="-1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漏报、</a:t>
                      </a:r>
                      <a:r>
                        <a:rPr sz="900" b="1"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谎报和瞒报</a:t>
                      </a:r>
                      <a:r>
                        <a:rPr sz="9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900" dirty="0">
                        <a:latin typeface="微软雅黑" panose="020B0703020204020201" charset="-122"/>
                        <a:ea typeface="微软雅黑" panose="020B0703020204020201" charset="-122"/>
                        <a:cs typeface="微软雅黑" panose="020B0703020204020201" charset="-122"/>
                      </a:endParaRPr>
                    </a:p>
                    <a:p>
                      <a:pPr marL="100330" algn="l" rtl="0" eaLnBrk="0">
                        <a:lnSpc>
                          <a:spcPct val="92000"/>
                        </a:lnSpc>
                        <a:spcBef>
                          <a:spcPts val="125"/>
                        </a:spcBef>
                        <a:tabLst>
                          <a:tab pos="19050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建立激励约束机制</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，鼓励发现并及时上报事故和</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事件。</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r>
              <a:tr h="548640">
                <a:tc>
                  <a:txBody>
                    <a:bodyPr/>
                    <a:lstStyle/>
                    <a:p>
                      <a:pPr algn="l" rtl="0" eaLnBrk="0">
                        <a:lnSpc>
                          <a:spcPct val="123000"/>
                        </a:lnSpc>
                      </a:pPr>
                      <a:endParaRPr sz="1000" dirty="0">
                        <a:latin typeface="微软雅黑" panose="020B0703020204020201" charset="-122"/>
                        <a:ea typeface="微软雅黑" panose="020B0703020204020201" charset="-122"/>
                        <a:cs typeface="Arial" panose="020B0704020202090204"/>
                      </a:endParaRPr>
                    </a:p>
                    <a:p>
                      <a:pPr algn="l" rtl="0" eaLnBrk="0">
                        <a:lnSpc>
                          <a:spcPct val="10000"/>
                        </a:lnSpc>
                      </a:pPr>
                      <a:endParaRPr sz="100" dirty="0">
                        <a:latin typeface="微软雅黑" panose="020B0703020204020201" charset="-122"/>
                        <a:ea typeface="微软雅黑" panose="020B0703020204020201" charset="-122"/>
                        <a:cs typeface="Arial" panose="020B0704020202090204"/>
                      </a:endParaRPr>
                    </a:p>
                    <a:p>
                      <a:pPr marL="107950" algn="l" rtl="0" eaLnBrk="0">
                        <a:lnSpc>
                          <a:spcPts val="1310"/>
                        </a:lnSpc>
                      </a:pPr>
                      <a:r>
                        <a:rPr sz="9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5.13.3  调</a:t>
                      </a:r>
                      <a:r>
                        <a:rPr sz="9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查与处理</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09000"/>
                        </a:lnSpc>
                      </a:pPr>
                      <a:endParaRPr sz="800" dirty="0">
                        <a:latin typeface="微软雅黑" panose="020B0703020204020201" charset="-122"/>
                        <a:ea typeface="微软雅黑" panose="020B0703020204020201" charset="-122"/>
                        <a:cs typeface="Arial" panose="020B0704020202090204"/>
                      </a:endParaRPr>
                    </a:p>
                    <a:p>
                      <a:pPr marL="101600" algn="l" rtl="0" eaLnBrk="0">
                        <a:lnSpc>
                          <a:spcPct val="99000"/>
                        </a:lnSpc>
                        <a:spcBef>
                          <a:spcPts val="5"/>
                        </a:spcBef>
                        <a:tabLst>
                          <a:tab pos="19177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未按照</a:t>
                      </a:r>
                      <a:r>
                        <a:rPr sz="900" b="1" kern="0" spc="-1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“四不放过”原则进行事故调查</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处理；</a:t>
                      </a:r>
                      <a:endParaRPr sz="900" dirty="0">
                        <a:latin typeface="微软雅黑" panose="020B0703020204020201" charset="-122"/>
                        <a:ea typeface="微软雅黑" panose="020B0703020204020201" charset="-122"/>
                        <a:cs typeface="微软雅黑" panose="020B0703020204020201" charset="-122"/>
                      </a:endParaRPr>
                    </a:p>
                    <a:p>
                      <a:pPr marL="101600" algn="l" rtl="0" eaLnBrk="0">
                        <a:lnSpc>
                          <a:spcPts val="1280"/>
                        </a:lnSpc>
                        <a:tabLst>
                          <a:tab pos="19177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有关人员不了解事件（</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事故）</a:t>
                      </a:r>
                      <a:r>
                        <a:rPr sz="9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调查情况。</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03000"/>
                        </a:lnSpc>
                      </a:pPr>
                      <a:endParaRPr sz="400" dirty="0">
                        <a:latin typeface="微软雅黑" panose="020B0703020204020201" charset="-122"/>
                        <a:ea typeface="微软雅黑" panose="020B0703020204020201" charset="-122"/>
                        <a:cs typeface="Arial" panose="020B0704020202090204"/>
                      </a:endParaRPr>
                    </a:p>
                    <a:p>
                      <a:pPr marL="100330" algn="l" rtl="0" eaLnBrk="0">
                        <a:lnSpc>
                          <a:spcPct val="91000"/>
                        </a:lnSpc>
                        <a:spcBef>
                          <a:spcPts val="5"/>
                        </a:spcBef>
                        <a:tabLst>
                          <a:tab pos="190500" algn="l"/>
                        </a:tabLst>
                      </a:pPr>
                      <a:r>
                        <a:rPr sz="9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发生事故后</a:t>
                      </a:r>
                      <a:r>
                        <a:rPr sz="900" b="1" kern="0" spc="-1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，配合开展事故调查。</a:t>
                      </a:r>
                      <a:endParaRPr sz="900" dirty="0">
                        <a:latin typeface="微软雅黑" panose="020B0703020204020201" charset="-122"/>
                        <a:ea typeface="微软雅黑" panose="020B0703020204020201" charset="-122"/>
                        <a:cs typeface="微软雅黑" panose="020B0703020204020201" charset="-122"/>
                      </a:endParaRPr>
                    </a:p>
                    <a:p>
                      <a:pPr marL="264160" indent="-163830" algn="l" rtl="0" eaLnBrk="0">
                        <a:lnSpc>
                          <a:spcPct val="105000"/>
                        </a:lnSpc>
                        <a:spcBef>
                          <a:spcPts val="220"/>
                        </a:spcBef>
                        <a:tabLst>
                          <a:tab pos="190500" algn="l"/>
                        </a:tabLst>
                      </a:pPr>
                      <a:r>
                        <a:rPr sz="9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发生事件后</a:t>
                      </a:r>
                      <a:r>
                        <a:rPr sz="900" b="1" kern="0" spc="-1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，开展事件调查</a:t>
                      </a:r>
                      <a:r>
                        <a:rPr sz="900" b="1" kern="0" spc="-1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，查明原因</a:t>
                      </a:r>
                      <a:r>
                        <a:rPr sz="900" b="1" kern="0" spc="-1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，提出防范技术措施</a:t>
                      </a:r>
                      <a:r>
                        <a:rPr sz="9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和管理措施。</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r>
              <a:tr h="852805">
                <a:tc>
                  <a:txBody>
                    <a:bodyPr/>
                    <a:lstStyle/>
                    <a:p>
                      <a:pPr algn="l" rtl="0" eaLnBrk="0">
                        <a:lnSpc>
                          <a:spcPct val="111000"/>
                        </a:lnSpc>
                      </a:pPr>
                      <a:endParaRPr sz="1000" dirty="0">
                        <a:latin typeface="微软雅黑" panose="020B0703020204020201" charset="-122"/>
                        <a:ea typeface="微软雅黑" panose="020B0703020204020201" charset="-122"/>
                        <a:cs typeface="Arial" panose="020B0704020202090204"/>
                      </a:endParaRPr>
                    </a:p>
                    <a:p>
                      <a:pPr algn="l" rtl="0" eaLnBrk="0">
                        <a:lnSpc>
                          <a:spcPct val="112000"/>
                        </a:lnSpc>
                      </a:pPr>
                      <a:endParaRPr sz="1000" dirty="0">
                        <a:latin typeface="微软雅黑" panose="020B0703020204020201" charset="-122"/>
                        <a:ea typeface="微软雅黑" panose="020B0703020204020201" charset="-122"/>
                        <a:cs typeface="Arial" panose="020B0704020202090204"/>
                      </a:endParaRPr>
                    </a:p>
                    <a:p>
                      <a:pPr algn="l" rtl="0" eaLnBrk="0">
                        <a:lnSpc>
                          <a:spcPct val="10000"/>
                        </a:lnSpc>
                      </a:pPr>
                      <a:endParaRPr sz="100" dirty="0">
                        <a:latin typeface="微软雅黑" panose="020B0703020204020201" charset="-122"/>
                        <a:ea typeface="微软雅黑" panose="020B0703020204020201" charset="-122"/>
                        <a:cs typeface="Arial" panose="020B0704020202090204"/>
                      </a:endParaRPr>
                    </a:p>
                    <a:p>
                      <a:pPr marL="107950" algn="l" rtl="0" eaLnBrk="0">
                        <a:lnSpc>
                          <a:spcPts val="1310"/>
                        </a:lnSpc>
                      </a:pPr>
                      <a:r>
                        <a:rPr sz="9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5.13.4  整改与教训吸收</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c>
                  <a:txBody>
                    <a:bodyPr/>
                    <a:lstStyle/>
                    <a:p>
                      <a:pPr algn="l" rtl="0" eaLnBrk="0">
                        <a:lnSpc>
                          <a:spcPct val="123000"/>
                        </a:lnSpc>
                      </a:pPr>
                      <a:endParaRPr sz="1000" dirty="0">
                        <a:latin typeface="微软雅黑" panose="020B0703020204020201" charset="-122"/>
                        <a:ea typeface="微软雅黑" panose="020B0703020204020201" charset="-122"/>
                        <a:cs typeface="Arial" panose="020B0704020202090204"/>
                      </a:endParaRPr>
                    </a:p>
                    <a:p>
                      <a:pPr algn="l" rtl="0" eaLnBrk="0">
                        <a:lnSpc>
                          <a:spcPct val="8000"/>
                        </a:lnSpc>
                      </a:pPr>
                      <a:endParaRPr sz="100" dirty="0">
                        <a:latin typeface="微软雅黑" panose="020B0703020204020201" charset="-122"/>
                        <a:ea typeface="微软雅黑" panose="020B0703020204020201" charset="-122"/>
                        <a:cs typeface="Arial" panose="020B0704020202090204"/>
                      </a:endParaRPr>
                    </a:p>
                    <a:p>
                      <a:pPr marL="266065" indent="-164465" algn="l" rtl="0" eaLnBrk="0">
                        <a:lnSpc>
                          <a:spcPct val="115000"/>
                        </a:lnSpc>
                        <a:tabLst>
                          <a:tab pos="19177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相关人员不清楚事件（</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事故）</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调查结果、</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事</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故教训等情况；</a:t>
                      </a:r>
                      <a:endParaRPr sz="900" dirty="0">
                        <a:latin typeface="微软雅黑" panose="020B0703020204020201" charset="-122"/>
                        <a:ea typeface="微软雅黑" panose="020B0703020204020201" charset="-122"/>
                        <a:cs typeface="微软雅黑" panose="020B0703020204020201" charset="-122"/>
                      </a:endParaRPr>
                    </a:p>
                    <a:p>
                      <a:pPr marL="101600" algn="l" rtl="0" eaLnBrk="0">
                        <a:lnSpc>
                          <a:spcPts val="1100"/>
                        </a:lnSpc>
                        <a:spcBef>
                          <a:spcPts val="80"/>
                        </a:spcBef>
                        <a:tabLst>
                          <a:tab pos="19177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未开展</a:t>
                      </a:r>
                      <a:r>
                        <a:rPr sz="9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事故教训分析、</a:t>
                      </a:r>
                      <a:r>
                        <a:rPr sz="900" b="1" kern="0" spc="-15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培训</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c>
                  <a:txBody>
                    <a:bodyPr/>
                    <a:lstStyle/>
                    <a:p>
                      <a:pPr algn="l" rtl="0" eaLnBrk="0">
                        <a:lnSpc>
                          <a:spcPct val="102000"/>
                        </a:lnSpc>
                      </a:pPr>
                      <a:endParaRPr sz="400" dirty="0">
                        <a:latin typeface="微软雅黑" panose="020B0703020204020201" charset="-122"/>
                        <a:ea typeface="微软雅黑" panose="020B0703020204020201" charset="-122"/>
                        <a:cs typeface="Arial" panose="020B0704020202090204"/>
                      </a:endParaRPr>
                    </a:p>
                    <a:p>
                      <a:pPr marL="100330" algn="l" rtl="0" eaLnBrk="0">
                        <a:lnSpc>
                          <a:spcPct val="91000"/>
                        </a:lnSpc>
                        <a:spcBef>
                          <a:spcPts val="5"/>
                        </a:spcBef>
                        <a:tabLst>
                          <a:tab pos="19050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跟踪事故和事件防范措施整改效果。</a:t>
                      </a:r>
                      <a:endParaRPr sz="900" dirty="0">
                        <a:latin typeface="微软雅黑" panose="020B0703020204020201" charset="-122"/>
                        <a:ea typeface="微软雅黑" panose="020B0703020204020201" charset="-122"/>
                        <a:cs typeface="微软雅黑" panose="020B0703020204020201" charset="-122"/>
                      </a:endParaRPr>
                    </a:p>
                    <a:p>
                      <a:pPr marL="264795" indent="-164465" algn="l" rtl="0" eaLnBrk="0">
                        <a:lnSpc>
                          <a:spcPct val="105000"/>
                        </a:lnSpc>
                        <a:spcBef>
                          <a:spcPts val="225"/>
                        </a:spcBef>
                        <a:tabLst>
                          <a:tab pos="19050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根据事故和事件调查结果</a:t>
                      </a:r>
                      <a:r>
                        <a:rPr sz="9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，组织进行分析</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900" b="1"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交流和培训,吸取</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教训。</a:t>
                      </a:r>
                      <a:endParaRPr sz="900" dirty="0">
                        <a:latin typeface="微软雅黑" panose="020B0703020204020201" charset="-122"/>
                        <a:ea typeface="微软雅黑" panose="020B0703020204020201" charset="-122"/>
                        <a:cs typeface="微软雅黑" panose="020B0703020204020201" charset="-122"/>
                      </a:endParaRPr>
                    </a:p>
                    <a:p>
                      <a:pPr marL="265430" indent="-165100" algn="l" rtl="0" eaLnBrk="0">
                        <a:lnSpc>
                          <a:spcPct val="105000"/>
                        </a:lnSpc>
                        <a:spcBef>
                          <a:spcPts val="130"/>
                        </a:spcBef>
                        <a:tabLst>
                          <a:tab pos="19050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吸取同行业、</a:t>
                      </a:r>
                      <a:r>
                        <a:rPr sz="9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同类企业、</a:t>
                      </a:r>
                      <a:r>
                        <a:rPr sz="9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同类</a:t>
                      </a:r>
                      <a:r>
                        <a:rPr sz="9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装置的事故教训</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900" b="1"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防范发生同</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类事故和事件。</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r>
              <a:tr h="461644">
                <a:tc>
                  <a:txBody>
                    <a:bodyPr/>
                    <a:lstStyle/>
                    <a:p>
                      <a:pPr algn="l" rtl="0" eaLnBrk="0">
                        <a:lnSpc>
                          <a:spcPct val="103000"/>
                        </a:lnSpc>
                      </a:pPr>
                      <a:endParaRPr sz="900" dirty="0">
                        <a:latin typeface="微软雅黑" panose="020B0703020204020201" charset="-122"/>
                        <a:ea typeface="微软雅黑" panose="020B0703020204020201" charset="-122"/>
                        <a:cs typeface="Arial" panose="020B0704020202090204"/>
                      </a:endParaRPr>
                    </a:p>
                    <a:p>
                      <a:pPr algn="l" rtl="0" eaLnBrk="0">
                        <a:lnSpc>
                          <a:spcPct val="8000"/>
                        </a:lnSpc>
                      </a:pPr>
                      <a:endParaRPr sz="100" dirty="0">
                        <a:latin typeface="微软雅黑" panose="020B0703020204020201" charset="-122"/>
                        <a:ea typeface="微软雅黑" panose="020B0703020204020201" charset="-122"/>
                        <a:cs typeface="Arial" panose="020B0704020202090204"/>
                      </a:endParaRPr>
                    </a:p>
                    <a:p>
                      <a:pPr marL="107950" algn="l" rtl="0" eaLnBrk="0">
                        <a:lnSpc>
                          <a:spcPts val="1310"/>
                        </a:lnSpc>
                      </a:pPr>
                      <a:r>
                        <a:rPr sz="9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5.13.5  证实方法</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00000"/>
                        </a:lnSpc>
                      </a:pPr>
                      <a:endParaRPr sz="1000" dirty="0">
                        <a:latin typeface="Arial" panose="020B0704020202090204"/>
                        <a:ea typeface="微软雅黑" panose="020B0703020204020201" charset="-122"/>
                        <a:cs typeface="Arial" panose="020B07040202020902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00000"/>
                        </a:lnSpc>
                      </a:pPr>
                      <a:endParaRPr sz="1000" dirty="0">
                        <a:latin typeface="Arial" panose="020B0704020202090204"/>
                        <a:ea typeface="微软雅黑" panose="020B0703020204020201" charset="-122"/>
                        <a:cs typeface="Arial" panose="020B07040202020902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r>
            </a:tbl>
          </a:graphicData>
        </a:graphic>
      </p:graphicFrame>
      <p:pic>
        <p:nvPicPr>
          <p:cNvPr id="1478" name="picture 1478"/>
          <p:cNvPicPr>
            <a:picLocks noChangeAspect="1"/>
          </p:cNvPicPr>
          <p:nvPr/>
        </p:nvPicPr>
        <p:blipFill>
          <a:blip r:embed="rId1"/>
          <a:stretch>
            <a:fillRect/>
          </a:stretch>
        </p:blipFill>
        <p:spPr>
          <a:xfrm rot="21600000">
            <a:off x="5052902" y="3789284"/>
            <a:ext cx="90098" cy="82642"/>
          </a:xfrm>
          <a:prstGeom prst="rect">
            <a:avLst/>
          </a:prstGeom>
        </p:spPr>
      </p:pic>
      <p:pic>
        <p:nvPicPr>
          <p:cNvPr id="1480" name="picture 1480"/>
          <p:cNvPicPr>
            <a:picLocks noChangeAspect="1"/>
          </p:cNvPicPr>
          <p:nvPr/>
        </p:nvPicPr>
        <p:blipFill>
          <a:blip r:embed="rId1"/>
          <a:stretch>
            <a:fillRect/>
          </a:stretch>
        </p:blipFill>
        <p:spPr>
          <a:xfrm rot="21600000">
            <a:off x="5052902" y="3484484"/>
            <a:ext cx="90098" cy="82642"/>
          </a:xfrm>
          <a:prstGeom prst="rect">
            <a:avLst/>
          </a:prstGeom>
        </p:spPr>
      </p:pic>
      <p:pic>
        <p:nvPicPr>
          <p:cNvPr id="1482" name="picture 1482"/>
          <p:cNvPicPr>
            <a:picLocks noChangeAspect="1"/>
          </p:cNvPicPr>
          <p:nvPr/>
        </p:nvPicPr>
        <p:blipFill>
          <a:blip r:embed="rId1"/>
          <a:stretch>
            <a:fillRect/>
          </a:stretch>
        </p:blipFill>
        <p:spPr>
          <a:xfrm rot="21600000">
            <a:off x="5052902" y="3332084"/>
            <a:ext cx="90098" cy="82642"/>
          </a:xfrm>
          <a:prstGeom prst="rect">
            <a:avLst/>
          </a:prstGeom>
        </p:spPr>
      </p:pic>
      <p:pic>
        <p:nvPicPr>
          <p:cNvPr id="1484" name="picture 1484"/>
          <p:cNvPicPr>
            <a:picLocks noChangeAspect="1"/>
          </p:cNvPicPr>
          <p:nvPr/>
        </p:nvPicPr>
        <p:blipFill>
          <a:blip r:embed="rId2"/>
          <a:stretch>
            <a:fillRect/>
          </a:stretch>
        </p:blipFill>
        <p:spPr>
          <a:xfrm rot="21600000">
            <a:off x="2212794" y="3773994"/>
            <a:ext cx="89719" cy="140012"/>
          </a:xfrm>
          <a:prstGeom prst="rect">
            <a:avLst/>
          </a:prstGeom>
        </p:spPr>
      </p:pic>
      <p:pic>
        <p:nvPicPr>
          <p:cNvPr id="1486" name="picture 1486"/>
          <p:cNvPicPr>
            <a:picLocks noChangeAspect="1"/>
          </p:cNvPicPr>
          <p:nvPr/>
        </p:nvPicPr>
        <p:blipFill>
          <a:blip r:embed="rId2"/>
          <a:stretch>
            <a:fillRect/>
          </a:stretch>
        </p:blipFill>
        <p:spPr>
          <a:xfrm rot="21600000">
            <a:off x="2212794" y="3469194"/>
            <a:ext cx="89719" cy="140012"/>
          </a:xfrm>
          <a:prstGeom prst="rect">
            <a:avLst/>
          </a:prstGeom>
        </p:spPr>
      </p:pic>
      <p:pic>
        <p:nvPicPr>
          <p:cNvPr id="1488" name="picture 1488"/>
          <p:cNvPicPr>
            <a:picLocks noChangeAspect="1"/>
          </p:cNvPicPr>
          <p:nvPr/>
        </p:nvPicPr>
        <p:blipFill>
          <a:blip r:embed="rId3"/>
          <a:stretch>
            <a:fillRect/>
          </a:stretch>
        </p:blipFill>
        <p:spPr>
          <a:xfrm rot="21600000">
            <a:off x="5052902" y="2935843"/>
            <a:ext cx="90098" cy="82642"/>
          </a:xfrm>
          <a:prstGeom prst="rect">
            <a:avLst/>
          </a:prstGeom>
        </p:spPr>
      </p:pic>
      <p:pic>
        <p:nvPicPr>
          <p:cNvPr id="1490" name="picture 1490"/>
          <p:cNvPicPr>
            <a:picLocks noChangeAspect="1"/>
          </p:cNvPicPr>
          <p:nvPr/>
        </p:nvPicPr>
        <p:blipFill>
          <a:blip r:embed="rId3"/>
          <a:stretch>
            <a:fillRect/>
          </a:stretch>
        </p:blipFill>
        <p:spPr>
          <a:xfrm rot="21600000">
            <a:off x="5052902" y="2783443"/>
            <a:ext cx="90098" cy="82642"/>
          </a:xfrm>
          <a:prstGeom prst="rect">
            <a:avLst/>
          </a:prstGeom>
        </p:spPr>
      </p:pic>
      <p:pic>
        <p:nvPicPr>
          <p:cNvPr id="1492" name="picture 1492"/>
          <p:cNvPicPr>
            <a:picLocks noChangeAspect="1"/>
          </p:cNvPicPr>
          <p:nvPr/>
        </p:nvPicPr>
        <p:blipFill>
          <a:blip r:embed="rId4"/>
          <a:stretch>
            <a:fillRect/>
          </a:stretch>
        </p:blipFill>
        <p:spPr>
          <a:xfrm rot="21600000">
            <a:off x="2212794" y="3000194"/>
            <a:ext cx="89719" cy="136723"/>
          </a:xfrm>
          <a:prstGeom prst="rect">
            <a:avLst/>
          </a:prstGeom>
        </p:spPr>
      </p:pic>
      <p:pic>
        <p:nvPicPr>
          <p:cNvPr id="1494" name="picture 1494"/>
          <p:cNvPicPr>
            <a:picLocks noChangeAspect="1"/>
          </p:cNvPicPr>
          <p:nvPr/>
        </p:nvPicPr>
        <p:blipFill>
          <a:blip r:embed="rId5"/>
          <a:stretch>
            <a:fillRect/>
          </a:stretch>
        </p:blipFill>
        <p:spPr>
          <a:xfrm rot="21600000">
            <a:off x="2212794" y="2844354"/>
            <a:ext cx="89719" cy="136096"/>
          </a:xfrm>
          <a:prstGeom prst="rect">
            <a:avLst/>
          </a:prstGeom>
        </p:spPr>
      </p:pic>
      <p:pic>
        <p:nvPicPr>
          <p:cNvPr id="1496" name="picture 1496"/>
          <p:cNvPicPr>
            <a:picLocks noChangeAspect="1"/>
          </p:cNvPicPr>
          <p:nvPr/>
        </p:nvPicPr>
        <p:blipFill>
          <a:blip r:embed="rId1"/>
          <a:stretch>
            <a:fillRect/>
          </a:stretch>
        </p:blipFill>
        <p:spPr>
          <a:xfrm rot="21600000">
            <a:off x="5052902" y="2539604"/>
            <a:ext cx="90098" cy="82642"/>
          </a:xfrm>
          <a:prstGeom prst="rect">
            <a:avLst/>
          </a:prstGeom>
        </p:spPr>
      </p:pic>
      <p:pic>
        <p:nvPicPr>
          <p:cNvPr id="1498" name="picture 1498"/>
          <p:cNvPicPr>
            <a:picLocks noChangeAspect="1"/>
          </p:cNvPicPr>
          <p:nvPr/>
        </p:nvPicPr>
        <p:blipFill>
          <a:blip r:embed="rId1"/>
          <a:stretch>
            <a:fillRect/>
          </a:stretch>
        </p:blipFill>
        <p:spPr>
          <a:xfrm rot="21600000">
            <a:off x="5052902" y="2234804"/>
            <a:ext cx="90098" cy="82642"/>
          </a:xfrm>
          <a:prstGeom prst="rect">
            <a:avLst/>
          </a:prstGeom>
        </p:spPr>
      </p:pic>
      <p:pic>
        <p:nvPicPr>
          <p:cNvPr id="1500" name="picture 1500"/>
          <p:cNvPicPr>
            <a:picLocks noChangeAspect="1"/>
          </p:cNvPicPr>
          <p:nvPr/>
        </p:nvPicPr>
        <p:blipFill>
          <a:blip r:embed="rId2"/>
          <a:stretch>
            <a:fillRect/>
          </a:stretch>
        </p:blipFill>
        <p:spPr>
          <a:xfrm rot="21600000">
            <a:off x="2212794" y="2371914"/>
            <a:ext cx="89719" cy="140012"/>
          </a:xfrm>
          <a:prstGeom prst="rect">
            <a:avLst/>
          </a:prstGeom>
        </p:spPr>
      </p:pic>
      <p:pic>
        <p:nvPicPr>
          <p:cNvPr id="1502" name="picture 1502"/>
          <p:cNvPicPr>
            <a:picLocks noChangeAspect="1"/>
          </p:cNvPicPr>
          <p:nvPr/>
        </p:nvPicPr>
        <p:blipFill>
          <a:blip r:embed="rId2"/>
          <a:stretch>
            <a:fillRect/>
          </a:stretch>
        </p:blipFill>
        <p:spPr>
          <a:xfrm rot="21600000">
            <a:off x="2212794" y="2219514"/>
            <a:ext cx="89719" cy="140012"/>
          </a:xfrm>
          <a:prstGeom prst="rect">
            <a:avLst/>
          </a:prstGeom>
        </p:spPr>
      </p:pic>
      <p:pic>
        <p:nvPicPr>
          <p:cNvPr id="1504" name="picture 1504"/>
          <p:cNvPicPr>
            <a:picLocks noChangeAspect="1"/>
          </p:cNvPicPr>
          <p:nvPr/>
        </p:nvPicPr>
        <p:blipFill>
          <a:blip r:embed="rId6"/>
          <a:stretch>
            <a:fillRect/>
          </a:stretch>
        </p:blipFill>
        <p:spPr>
          <a:xfrm rot="21600000">
            <a:off x="5052902" y="1964929"/>
            <a:ext cx="90098" cy="82642"/>
          </a:xfrm>
          <a:prstGeom prst="rect">
            <a:avLst/>
          </a:prstGeom>
        </p:spPr>
      </p:pic>
      <p:pic>
        <p:nvPicPr>
          <p:cNvPr id="1506" name="picture 1506"/>
          <p:cNvPicPr>
            <a:picLocks noChangeAspect="1"/>
          </p:cNvPicPr>
          <p:nvPr/>
        </p:nvPicPr>
        <p:blipFill>
          <a:blip r:embed="rId6"/>
          <a:stretch>
            <a:fillRect/>
          </a:stretch>
        </p:blipFill>
        <p:spPr>
          <a:xfrm rot="21600000">
            <a:off x="5052902" y="1812529"/>
            <a:ext cx="90098" cy="82642"/>
          </a:xfrm>
          <a:prstGeom prst="rect">
            <a:avLst/>
          </a:prstGeom>
        </p:spPr>
      </p:pic>
      <p:pic>
        <p:nvPicPr>
          <p:cNvPr id="1508" name="picture 1508"/>
          <p:cNvPicPr>
            <a:picLocks noChangeAspect="1"/>
          </p:cNvPicPr>
          <p:nvPr/>
        </p:nvPicPr>
        <p:blipFill>
          <a:blip r:embed="rId7"/>
          <a:stretch>
            <a:fillRect/>
          </a:stretch>
        </p:blipFill>
        <p:spPr>
          <a:xfrm rot="21600000">
            <a:off x="2212794" y="1873439"/>
            <a:ext cx="89719" cy="140012"/>
          </a:xfrm>
          <a:prstGeom prst="rect">
            <a:avLst/>
          </a:prstGeom>
        </p:spPr>
      </p:pic>
      <p:sp>
        <p:nvSpPr>
          <p:cNvPr id="1512" name="textbox 1512"/>
          <p:cNvSpPr/>
          <p:nvPr/>
        </p:nvSpPr>
        <p:spPr>
          <a:xfrm>
            <a:off x="528119" y="710718"/>
            <a:ext cx="3728084" cy="3613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5.13 事故和事</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件</a:t>
            </a:r>
            <a:endParaRPr sz="20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4" name="textbox 1514"/>
          <p:cNvSpPr/>
          <p:nvPr/>
        </p:nvSpPr>
        <p:spPr>
          <a:xfrm>
            <a:off x="471553" y="1213003"/>
            <a:ext cx="7668259" cy="246443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71755"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5.13 事故和事</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件</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18000"/>
              </a:lnSpc>
            </a:pPr>
            <a:endParaRPr sz="1000" dirty="0">
              <a:latin typeface="微软雅黑" panose="020B0703020204020201" charset="-122"/>
              <a:ea typeface="微软雅黑" panose="020B0703020204020201" charset="-122"/>
              <a:cs typeface="Arial" panose="020B0704020202090204"/>
            </a:endParaRPr>
          </a:p>
          <a:p>
            <a:pPr marL="14605" algn="l" rtl="0" eaLnBrk="0">
              <a:lnSpc>
                <a:spcPts val="2105"/>
              </a:lnSpc>
              <a:spcBef>
                <a:spcPts val="455"/>
              </a:spcBef>
            </a:pP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5.13.1</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分类分级</a:t>
            </a:r>
            <a:endParaRPr sz="1500" dirty="0">
              <a:latin typeface="微软雅黑" panose="020B0703020204020201" charset="-122"/>
              <a:ea typeface="微软雅黑" panose="020B0703020204020201" charset="-122"/>
              <a:cs typeface="微软雅黑" panose="020B0703020204020201" charset="-122"/>
            </a:endParaRPr>
          </a:p>
          <a:p>
            <a:pPr marL="12700" algn="l" rtl="0" eaLnBrk="0">
              <a:lnSpc>
                <a:spcPts val="1855"/>
              </a:lnSpc>
              <a:spcBef>
                <a:spcPts val="680"/>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5.13.1.1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企业根据</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实际情况</a:t>
            </a:r>
            <a:r>
              <a:rPr sz="14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，按照事故和事件的性质、影响范围进行</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分类管理</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a:p>
            <a:pPr marL="12700" algn="l" rtl="0" eaLnBrk="0">
              <a:lnSpc>
                <a:spcPts val="1855"/>
              </a:lnSpc>
              <a:spcBef>
                <a:spcPts val="66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5.13.1.2 企</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业应明确不同类别事故和事件的分级标准及管理程序</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，进行</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规范管理</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a:p>
            <a:pPr marL="14605" algn="l" rtl="0" eaLnBrk="0">
              <a:lnSpc>
                <a:spcPts val="2105"/>
              </a:lnSpc>
              <a:spcBef>
                <a:spcPts val="1050"/>
              </a:spcBef>
            </a:pPr>
            <a:r>
              <a:rPr sz="15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5.13.2</a:t>
            </a:r>
            <a:r>
              <a:rPr sz="1500" b="1" kern="0" spc="11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上报</a:t>
            </a:r>
            <a:endParaRPr sz="1500" dirty="0">
              <a:latin typeface="微软雅黑" panose="020B0703020204020201" charset="-122"/>
              <a:ea typeface="微软雅黑" panose="020B0703020204020201" charset="-122"/>
              <a:cs typeface="微软雅黑" panose="020B0703020204020201" charset="-122"/>
            </a:endParaRPr>
          </a:p>
          <a:p>
            <a:pPr algn="r" rtl="0" eaLnBrk="0">
              <a:lnSpc>
                <a:spcPts val="1855"/>
              </a:lnSpc>
              <a:spcBef>
                <a:spcPts val="335"/>
              </a:spcBef>
            </a:pP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5.13.2.1 企业应按规定及时上报事故</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，出现新情况时应</a:t>
            </a:r>
            <a:r>
              <a:rPr sz="14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及时补报</a:t>
            </a:r>
            <a:r>
              <a:rPr sz="1400" b="1" kern="0" spc="-2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4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不应迟报、漏报、谎报和瞒报</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a:p>
            <a:pPr marL="12700" algn="l" rtl="0" eaLnBrk="0">
              <a:lnSpc>
                <a:spcPts val="1855"/>
              </a:lnSpc>
              <a:spcBef>
                <a:spcPts val="32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5.13.2.2 企业应建</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立激励约束机制</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，鼓励从业人员与相关方发现并及时上报事故和事件。</a:t>
            </a:r>
            <a:endParaRPr sz="14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8" name="textbox 1518"/>
          <p:cNvSpPr/>
          <p:nvPr/>
        </p:nvSpPr>
        <p:spPr>
          <a:xfrm>
            <a:off x="476208" y="1213003"/>
            <a:ext cx="8259444" cy="283210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66675"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5.13 事故和事</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件</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49000"/>
              </a:lnSpc>
            </a:pPr>
            <a:endParaRPr sz="1000" dirty="0">
              <a:latin typeface="微软雅黑" panose="020B0703020204020201" charset="-122"/>
              <a:ea typeface="微软雅黑" panose="020B0703020204020201" charset="-122"/>
              <a:cs typeface="Arial" panose="020B0704020202090204"/>
            </a:endParaRPr>
          </a:p>
          <a:p>
            <a:pPr marL="53340" algn="l" rtl="0" eaLnBrk="0">
              <a:lnSpc>
                <a:spcPts val="2105"/>
              </a:lnSpc>
              <a:spcBef>
                <a:spcPts val="460"/>
              </a:spcBef>
            </a:pP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5.13.3</a:t>
            </a:r>
            <a:r>
              <a:rPr sz="1500" b="1" kern="0" spc="11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调查与处理</a:t>
            </a:r>
            <a:endParaRPr sz="1500" dirty="0">
              <a:latin typeface="微软雅黑" panose="020B0703020204020201" charset="-122"/>
              <a:ea typeface="微软雅黑" panose="020B0703020204020201" charset="-122"/>
              <a:cs typeface="微软雅黑" panose="020B0703020204020201" charset="-122"/>
            </a:endParaRPr>
          </a:p>
          <a:p>
            <a:pPr marL="19685" indent="31750" algn="l" rtl="0" eaLnBrk="0">
              <a:lnSpc>
                <a:spcPct val="129000"/>
              </a:lnSpc>
              <a:spcBef>
                <a:spcPts val="690"/>
              </a:spcBef>
            </a:pP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5.13.3.1 企业</a:t>
            </a:r>
            <a:r>
              <a:rPr sz="14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发生事故后</a:t>
            </a:r>
            <a:r>
              <a:rPr sz="1400" b="1" kern="0" spc="-2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，应积极</a:t>
            </a:r>
            <a:r>
              <a:rPr sz="14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配合</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各级人民</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政府组织的</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事故调查</a:t>
            </a:r>
            <a:r>
              <a:rPr sz="1400" b="1" kern="0" spc="-21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，负责人和有关人员在事故调查期</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间应当随时接受事故调查组的询问</a:t>
            </a:r>
            <a:r>
              <a:rPr sz="1400" b="1" kern="0" spc="-2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如实提供有关情况</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a:p>
            <a:pPr marL="13335" indent="37465" algn="l" rtl="0" eaLnBrk="0">
              <a:lnSpc>
                <a:spcPct val="129000"/>
              </a:lnSpc>
              <a:spcBef>
                <a:spcPts val="705"/>
              </a:spcBef>
            </a:pP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5.13.3.2 企业应遵循事故原</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因未查清不放过、责任人员未处理不放过、整改措施未落实不放过、有关人</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 员未受到教育不放过的</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原则</a:t>
            </a:r>
            <a:r>
              <a:rPr sz="1400" b="1" kern="0" spc="-2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，对事故进行调查处理。</a:t>
            </a:r>
            <a:endParaRPr sz="1400" dirty="0">
              <a:latin typeface="微软雅黑" panose="020B0703020204020201" charset="-122"/>
              <a:ea typeface="微软雅黑" panose="020B0703020204020201" charset="-122"/>
              <a:cs typeface="微软雅黑" panose="020B0703020204020201" charset="-122"/>
            </a:endParaRPr>
          </a:p>
          <a:p>
            <a:pPr algn="l" rtl="0" eaLnBrk="0">
              <a:lnSpc>
                <a:spcPct val="117000"/>
              </a:lnSpc>
            </a:pPr>
            <a:endParaRPr sz="500" dirty="0">
              <a:latin typeface="微软雅黑" panose="020B0703020204020201" charset="-122"/>
              <a:ea typeface="微软雅黑" panose="020B0703020204020201" charset="-122"/>
              <a:cs typeface="Arial" panose="020B0704020202090204"/>
            </a:endParaRPr>
          </a:p>
          <a:p>
            <a:pPr marL="12700" indent="38735" algn="l" rtl="0" eaLnBrk="0">
              <a:lnSpc>
                <a:spcPct val="129000"/>
              </a:lnSpc>
              <a:spcBef>
                <a:spcPts val="5"/>
              </a:spcBef>
            </a:pP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5.13.3.2 企业发生事件后</a:t>
            </a:r>
            <a:r>
              <a:rPr sz="1400" b="1" kern="0" spc="-2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，应组织具备相关专业知识的人员和有调查及分析事件经验的人员开</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展事件调</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查</a:t>
            </a:r>
            <a:r>
              <a:rPr sz="1400" b="1" kern="0" spc="-2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，查明原因</a:t>
            </a:r>
            <a:r>
              <a:rPr sz="1400" b="1" kern="0" spc="-2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，提出防范</a:t>
            </a:r>
            <a:r>
              <a:rPr sz="14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技术措施和管理措施</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box 168"/>
          <p:cNvSpPr/>
          <p:nvPr/>
        </p:nvSpPr>
        <p:spPr>
          <a:xfrm>
            <a:off x="446910" y="1042188"/>
            <a:ext cx="8218805" cy="309880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88265" algn="l" rtl="0" eaLnBrk="0">
              <a:lnSpc>
                <a:spcPts val="2645"/>
              </a:lnSpc>
            </a:pPr>
            <a:r>
              <a:rPr sz="2000" b="1" kern="0" spc="-30" dirty="0">
                <a:solidFill>
                  <a:srgbClr val="2464CB">
                    <a:alpha val="100000"/>
                  </a:srgbClr>
                </a:solidFill>
                <a:latin typeface="微软雅黑" panose="020B0703020204020201" charset="-122"/>
                <a:ea typeface="微软雅黑" panose="020B0703020204020201" charset="-122"/>
                <a:cs typeface="微软雅黑" panose="020B0703020204020201" charset="-122"/>
              </a:rPr>
              <a:t>2. 创新性</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68000"/>
              </a:lnSpc>
            </a:pPr>
            <a:endParaRPr sz="1000" dirty="0">
              <a:latin typeface="微软雅黑" panose="020B0703020204020201" charset="-122"/>
              <a:ea typeface="微软雅黑" panose="020B0703020204020201" charset="-122"/>
              <a:cs typeface="Arial" panose="020B0704020202090204"/>
            </a:endParaRPr>
          </a:p>
          <a:p>
            <a:pPr marL="1084580" indent="-1071880" algn="l" rtl="0" eaLnBrk="0">
              <a:lnSpc>
                <a:spcPct val="130000"/>
              </a:lnSpc>
              <a:spcBef>
                <a:spcPts val="455"/>
              </a:spcBef>
              <a:tabLst>
                <a:tab pos="156210" algn="l"/>
              </a:tabLst>
            </a:pPr>
            <a:r>
              <a:rPr sz="15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适用性：</a:t>
            </a:r>
            <a:r>
              <a:rPr sz="1500" b="1" kern="0" spc="-3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针对不同危化品企业生产经营特点、</a:t>
            </a:r>
            <a:r>
              <a:rPr sz="1500" b="1" kern="0" spc="-3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安全管理模</a:t>
            </a:r>
            <a:r>
              <a:rPr sz="15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式存有差异的实际</a:t>
            </a:r>
            <a:r>
              <a:rPr sz="15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，提出“</a:t>
            </a:r>
            <a:r>
              <a:rPr sz="15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确定</a:t>
            </a:r>
            <a:r>
              <a:rPr sz="15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各管理要素中适用的要求</a:t>
            </a:r>
            <a:r>
              <a:rPr sz="15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”的思路</a:t>
            </a:r>
            <a:r>
              <a:rPr sz="1500" b="1" kern="0" spc="-2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，体现差异化创建</a:t>
            </a:r>
            <a:r>
              <a:rPr sz="15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，不搞</a:t>
            </a:r>
            <a:r>
              <a:rPr sz="15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一刀切</a:t>
            </a:r>
            <a:r>
              <a:rPr sz="15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500" dirty="0">
              <a:latin typeface="微软雅黑" panose="020B0703020204020201" charset="-122"/>
              <a:ea typeface="微软雅黑" panose="020B0703020204020201" charset="-122"/>
              <a:cs typeface="微软雅黑" panose="020B0703020204020201" charset="-122"/>
            </a:endParaRPr>
          </a:p>
          <a:p>
            <a:pPr marL="1083310" indent="-1071245" algn="l" rtl="0" eaLnBrk="0">
              <a:lnSpc>
                <a:spcPct val="137000"/>
              </a:lnSpc>
              <a:spcBef>
                <a:spcPts val="830"/>
              </a:spcBef>
              <a:tabLst>
                <a:tab pos="156210" algn="l"/>
              </a:tabLst>
            </a:pPr>
            <a:r>
              <a:rPr sz="15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系统化：</a:t>
            </a:r>
            <a:r>
              <a:rPr sz="1500" b="1" kern="0" spc="-3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着重考虑危化品企业安全管理薄弱环节及事故暴露出的突出问题</a:t>
            </a:r>
            <a:r>
              <a:rPr sz="15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增</a:t>
            </a:r>
            <a:r>
              <a:rPr sz="15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设/调整一</a:t>
            </a:r>
            <a:r>
              <a:rPr sz="15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级要素</a:t>
            </a:r>
            <a:r>
              <a:rPr sz="15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，确保</a:t>
            </a:r>
            <a:r>
              <a:rPr sz="15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体系更加系统、</a:t>
            </a:r>
            <a:r>
              <a:rPr sz="1500" b="1" kern="0" spc="-30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完整</a:t>
            </a:r>
            <a:r>
              <a:rPr sz="15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，架构更加</a:t>
            </a: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科学、</a:t>
            </a:r>
            <a:r>
              <a:rPr sz="1500" b="1" kern="0" spc="-3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合理</a:t>
            </a:r>
            <a:r>
              <a:rPr sz="15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500" dirty="0">
              <a:latin typeface="微软雅黑" panose="020B0703020204020201" charset="-122"/>
              <a:ea typeface="微软雅黑" panose="020B0703020204020201" charset="-122"/>
              <a:cs typeface="微软雅黑" panose="020B0703020204020201" charset="-122"/>
            </a:endParaRPr>
          </a:p>
          <a:p>
            <a:pPr algn="l" rtl="0" eaLnBrk="0">
              <a:lnSpc>
                <a:spcPct val="100000"/>
              </a:lnSpc>
            </a:pPr>
            <a:endParaRPr sz="900" dirty="0">
              <a:latin typeface="微软雅黑" panose="020B0703020204020201" charset="-122"/>
              <a:ea typeface="微软雅黑" panose="020B0703020204020201" charset="-122"/>
              <a:cs typeface="Arial" panose="020B0704020202090204"/>
            </a:endParaRPr>
          </a:p>
          <a:p>
            <a:pPr marL="1083310" indent="-1071245" algn="l" rtl="0" eaLnBrk="0">
              <a:lnSpc>
                <a:spcPct val="140000"/>
              </a:lnSpc>
              <a:spcBef>
                <a:spcPts val="0"/>
              </a:spcBef>
              <a:tabLst>
                <a:tab pos="156210" algn="l"/>
              </a:tabLst>
            </a:pPr>
            <a:r>
              <a:rPr sz="15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一体化：</a:t>
            </a:r>
            <a:r>
              <a:rPr sz="1500" b="1" kern="0" spc="-3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针对当前企业建设运行多套安全管理体系的实际</a:t>
            </a:r>
            <a:r>
              <a:rPr sz="15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，提出”</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企业已建设并运行其</a:t>
            </a:r>
            <a:r>
              <a:rPr sz="15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他</a:t>
            </a:r>
            <a:r>
              <a:rPr sz="15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安全管理体系的</a:t>
            </a:r>
            <a:r>
              <a:rPr sz="15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a:t>
            </a:r>
            <a:r>
              <a:rPr sz="1500" b="1" kern="0" spc="-3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可与安全</a:t>
            </a:r>
            <a:r>
              <a:rPr sz="15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生产标准化所有要素对标融合一体化运行</a:t>
            </a:r>
            <a:r>
              <a:rPr sz="15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，无需另行</a:t>
            </a:r>
            <a:r>
              <a:rPr sz="15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建设安全生产标准化</a:t>
            </a:r>
            <a:r>
              <a:rPr sz="15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500" b="1" kern="0" spc="-1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，落实为基层减负的要求。</a:t>
            </a:r>
            <a:endParaRPr sz="1500" dirty="0">
              <a:latin typeface="微软雅黑" panose="020B0703020204020201" charset="-122"/>
              <a:ea typeface="微软雅黑" panose="020B0703020204020201" charset="-122"/>
              <a:cs typeface="微软雅黑" panose="020B0703020204020201" charset="-122"/>
            </a:endParaRPr>
          </a:p>
        </p:txBody>
      </p:sp>
      <p:pic>
        <p:nvPicPr>
          <p:cNvPr id="170" name="picture 170"/>
          <p:cNvPicPr>
            <a:picLocks noChangeAspect="1"/>
          </p:cNvPicPr>
          <p:nvPr/>
        </p:nvPicPr>
        <p:blipFill>
          <a:blip r:embed="rId1"/>
          <a:stretch>
            <a:fillRect/>
          </a:stretch>
        </p:blipFill>
        <p:spPr>
          <a:xfrm rot="21600000">
            <a:off x="459610" y="3167086"/>
            <a:ext cx="143821" cy="224442"/>
          </a:xfrm>
          <a:prstGeom prst="rect">
            <a:avLst/>
          </a:prstGeom>
        </p:spPr>
      </p:pic>
      <p:pic>
        <p:nvPicPr>
          <p:cNvPr id="172" name="picture 172"/>
          <p:cNvPicPr>
            <a:picLocks noChangeAspect="1"/>
          </p:cNvPicPr>
          <p:nvPr/>
        </p:nvPicPr>
        <p:blipFill>
          <a:blip r:embed="rId2"/>
          <a:stretch>
            <a:fillRect/>
          </a:stretch>
        </p:blipFill>
        <p:spPr>
          <a:xfrm rot="21600000">
            <a:off x="459610" y="2435566"/>
            <a:ext cx="143821" cy="224442"/>
          </a:xfrm>
          <a:prstGeom prst="rect">
            <a:avLst/>
          </a:prstGeom>
        </p:spPr>
      </p:pic>
      <p:pic>
        <p:nvPicPr>
          <p:cNvPr id="174" name="picture 174"/>
          <p:cNvPicPr>
            <a:picLocks noChangeAspect="1"/>
          </p:cNvPicPr>
          <p:nvPr/>
        </p:nvPicPr>
        <p:blipFill>
          <a:blip r:embed="rId2"/>
          <a:stretch>
            <a:fillRect/>
          </a:stretch>
        </p:blipFill>
        <p:spPr>
          <a:xfrm rot="21600000">
            <a:off x="459610" y="1704046"/>
            <a:ext cx="143821" cy="224441"/>
          </a:xfrm>
          <a:prstGeom prst="rect">
            <a:avLst/>
          </a:prstGeom>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2" name="textbox 1522"/>
          <p:cNvSpPr/>
          <p:nvPr/>
        </p:nvSpPr>
        <p:spPr>
          <a:xfrm>
            <a:off x="452335" y="857403"/>
            <a:ext cx="8239759" cy="373697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09855"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5.13 事故和事</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件</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18000"/>
              </a:lnSpc>
            </a:pPr>
            <a:endParaRPr sz="1000" dirty="0">
              <a:latin typeface="微软雅黑" panose="020B0703020204020201" charset="-122"/>
              <a:ea typeface="微软雅黑" panose="020B0703020204020201" charset="-122"/>
              <a:cs typeface="Arial" panose="020B0704020202090204"/>
            </a:endParaRPr>
          </a:p>
          <a:p>
            <a:pPr marL="52705" algn="l" rtl="0" eaLnBrk="0">
              <a:lnSpc>
                <a:spcPts val="2105"/>
              </a:lnSpc>
              <a:spcBef>
                <a:spcPts val="455"/>
              </a:spcBef>
            </a:pP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5.13.4</a:t>
            </a:r>
            <a:r>
              <a:rPr sz="15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整改与教训吸取</a:t>
            </a:r>
            <a:endParaRPr sz="1500" dirty="0">
              <a:latin typeface="微软雅黑" panose="020B0703020204020201" charset="-122"/>
              <a:ea typeface="微软雅黑" panose="020B0703020204020201" charset="-122"/>
              <a:cs typeface="微软雅黑" panose="020B0703020204020201" charset="-122"/>
            </a:endParaRPr>
          </a:p>
          <a:p>
            <a:pPr marL="50800" algn="l" rtl="0" eaLnBrk="0">
              <a:lnSpc>
                <a:spcPts val="1855"/>
              </a:lnSpc>
              <a:spcBef>
                <a:spcPts val="680"/>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5.13.4.1 企业应明确落实事故和事件防范措施的责任人、完成时限</a:t>
            </a:r>
            <a:r>
              <a:rPr sz="1400" b="1" kern="0" spc="-2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，并跟踪整改效果</a:t>
            </a:r>
            <a:r>
              <a:rPr sz="1400" b="1" kern="0" spc="-2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，防止</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再次发生</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a:p>
            <a:pPr algn="r" rtl="0" eaLnBrk="0">
              <a:lnSpc>
                <a:spcPts val="1855"/>
              </a:lnSpc>
              <a:spcBef>
                <a:spcPts val="665"/>
              </a:spcBef>
            </a:pP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5.13.4.2 企</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业应根据事故和事件调查结果</a:t>
            </a:r>
            <a:r>
              <a:rPr sz="1400" b="1" kern="0" spc="-2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，组织内部相关单位和人员进行分析、交流和培训</a:t>
            </a:r>
            <a:r>
              <a:rPr sz="1400" b="1" kern="0" spc="-2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，吸取教训。</a:t>
            </a:r>
            <a:endParaRPr sz="1400" dirty="0">
              <a:latin typeface="微软雅黑" panose="020B0703020204020201" charset="-122"/>
              <a:ea typeface="微软雅黑" panose="020B0703020204020201" charset="-122"/>
              <a:cs typeface="微软雅黑" panose="020B0703020204020201" charset="-122"/>
            </a:endParaRPr>
          </a:p>
          <a:p>
            <a:pPr marL="38735" algn="l" rtl="0" eaLnBrk="0">
              <a:lnSpc>
                <a:spcPts val="1580"/>
              </a:lnSpc>
              <a:spcBef>
                <a:spcPts val="590"/>
              </a:spcBef>
            </a:pP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条文说明</a:t>
            </a:r>
            <a:r>
              <a:rPr sz="1200" b="1" kern="0" spc="-10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：根据</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《生产安全事故报告和调查处理条</a:t>
            </a:r>
            <a:r>
              <a:rPr sz="12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例》</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（国务院令</a:t>
            </a:r>
            <a:r>
              <a:rPr sz="12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第493号令）</a:t>
            </a:r>
            <a:r>
              <a:rPr sz="1200" b="1" kern="0" spc="-2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“第三十三条</a:t>
            </a:r>
            <a:r>
              <a:rPr sz="1200" b="1" kern="0" spc="-2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”等有关要求制定。</a:t>
            </a:r>
            <a:endParaRPr sz="1200" dirty="0">
              <a:latin typeface="微软雅黑" panose="020B0703020204020201" charset="-122"/>
              <a:ea typeface="微软雅黑" panose="020B0703020204020201" charset="-122"/>
              <a:cs typeface="微软雅黑" panose="020B0703020204020201" charset="-122"/>
            </a:endParaRPr>
          </a:p>
          <a:p>
            <a:pPr marL="13335" indent="36830" algn="l" rtl="0" eaLnBrk="0">
              <a:lnSpc>
                <a:spcPct val="129000"/>
              </a:lnSpc>
              <a:spcBef>
                <a:spcPts val="665"/>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5.13.4.3 企业应重视</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外部</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事故信息的收集</a:t>
            </a:r>
            <a:r>
              <a:rPr sz="1400" b="1" kern="0" spc="-2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吸取</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同行业、同类企业、同类装置的</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事故教训</a:t>
            </a:r>
            <a:r>
              <a:rPr sz="1400" b="1" kern="0" spc="-2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，防范发生同</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类事故和事件。</a:t>
            </a:r>
            <a:endParaRPr sz="1400" dirty="0">
              <a:latin typeface="微软雅黑" panose="020B0703020204020201" charset="-122"/>
              <a:ea typeface="微软雅黑" panose="020B0703020204020201" charset="-122"/>
              <a:cs typeface="微软雅黑" panose="020B0703020204020201" charset="-122"/>
            </a:endParaRPr>
          </a:p>
          <a:p>
            <a:pPr marL="12700" indent="38100" algn="l" rtl="0" eaLnBrk="0">
              <a:lnSpc>
                <a:spcPct val="129000"/>
              </a:lnSpc>
              <a:spcBef>
                <a:spcPts val="705"/>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5.13.4.4 企业应定期对</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内部</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发生的事故和事件进行</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统计分析</a:t>
            </a:r>
            <a:r>
              <a:rPr sz="1400" b="1" kern="0" spc="-2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，分析研究找出发生的规律</a:t>
            </a:r>
            <a:r>
              <a:rPr sz="1400" b="1" kern="0" spc="-2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，制定防范措施</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并落实。</a:t>
            </a:r>
            <a:endParaRPr sz="1400" dirty="0">
              <a:latin typeface="微软雅黑" panose="020B0703020204020201" charset="-122"/>
              <a:ea typeface="微软雅黑" panose="020B0703020204020201" charset="-122"/>
              <a:cs typeface="微软雅黑" panose="020B0703020204020201" charset="-122"/>
            </a:endParaRPr>
          </a:p>
          <a:p>
            <a:pPr marL="52705" algn="l" rtl="0" eaLnBrk="0">
              <a:lnSpc>
                <a:spcPts val="2105"/>
              </a:lnSpc>
              <a:spcBef>
                <a:spcPts val="790"/>
              </a:spcBef>
            </a:pP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5.13.5</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证实方法</a:t>
            </a:r>
            <a:endParaRPr sz="1500" dirty="0">
              <a:latin typeface="微软雅黑" panose="020B0703020204020201" charset="-122"/>
              <a:ea typeface="微软雅黑" panose="020B0703020204020201" charset="-122"/>
              <a:cs typeface="微软雅黑" panose="020B0703020204020201" charset="-122"/>
            </a:endParaRPr>
          </a:p>
          <a:p>
            <a:pPr algn="l" rtl="0" eaLnBrk="0">
              <a:lnSpc>
                <a:spcPct val="102000"/>
              </a:lnSpc>
            </a:pPr>
            <a:endParaRPr sz="800" dirty="0">
              <a:latin typeface="微软雅黑" panose="020B0703020204020201" charset="-122"/>
              <a:ea typeface="微软雅黑" panose="020B0703020204020201" charset="-122"/>
              <a:cs typeface="Arial" panose="020B0704020202090204"/>
            </a:endParaRPr>
          </a:p>
          <a:p>
            <a:pPr marL="459740" algn="l" rtl="0" eaLnBrk="0">
              <a:lnSpc>
                <a:spcPct val="87000"/>
              </a:lnSpc>
              <a:spcBef>
                <a:spcPts val="0"/>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通过查验事故和事件档案、事故和事件统计分析资料等检查符合本要素的</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内容。</a:t>
            </a:r>
            <a:endParaRPr sz="14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26" name="table 1526"/>
          <p:cNvGraphicFramePr>
            <a:graphicFrameLocks noGrp="1"/>
          </p:cNvGraphicFramePr>
          <p:nvPr/>
        </p:nvGraphicFramePr>
        <p:xfrm>
          <a:off x="1036955" y="1856105"/>
          <a:ext cx="6781165" cy="2438400"/>
        </p:xfrm>
        <a:graphic>
          <a:graphicData uri="http://schemas.openxmlformats.org/drawingml/2006/table">
            <a:tbl>
              <a:tblPr/>
              <a:tblGrid>
                <a:gridCol w="3047364"/>
                <a:gridCol w="3733800"/>
              </a:tblGrid>
              <a:tr h="514350">
                <a:tc>
                  <a:txBody>
                    <a:bodyPr/>
                    <a:lstStyle/>
                    <a:p>
                      <a:pPr algn="l" rtl="0" eaLnBrk="0">
                        <a:lnSpc>
                          <a:spcPct val="108000"/>
                        </a:lnSpc>
                      </a:pPr>
                      <a:endParaRPr sz="1000" dirty="0">
                        <a:latin typeface="微软雅黑" panose="020B0703020204020201" charset="-122"/>
                        <a:ea typeface="微软雅黑" panose="020B0703020204020201" charset="-122"/>
                        <a:cs typeface="Arial" panose="020B0704020202090204"/>
                      </a:endParaRPr>
                    </a:p>
                    <a:p>
                      <a:pPr marL="1125855" algn="l" rtl="0" eaLnBrk="0">
                        <a:lnSpc>
                          <a:spcPct val="88000"/>
                        </a:lnSpc>
                        <a:spcBef>
                          <a:spcPts val="5"/>
                        </a:spcBef>
                      </a:pPr>
                      <a:r>
                        <a:rPr sz="1500" b="1" kern="0" spc="80" dirty="0">
                          <a:solidFill>
                            <a:srgbClr val="FFFFFF">
                              <a:alpha val="100000"/>
                            </a:srgbClr>
                          </a:solidFill>
                          <a:latin typeface="微软雅黑" panose="020B0703020204020201" charset="-122"/>
                          <a:ea typeface="微软雅黑" panose="020B0703020204020201" charset="-122"/>
                          <a:cs typeface="微软雅黑" panose="020B0703020204020201" charset="-122"/>
                        </a:rPr>
                        <a:t>二级要素</a:t>
                      </a:r>
                      <a:endParaRPr sz="15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DA2"/>
                    </a:solidFill>
                  </a:tcPr>
                </a:tc>
                <a:tc>
                  <a:txBody>
                    <a:bodyPr/>
                    <a:lstStyle/>
                    <a:p>
                      <a:pPr algn="l" rtl="0" eaLnBrk="0">
                        <a:lnSpc>
                          <a:spcPct val="109000"/>
                        </a:lnSpc>
                      </a:pPr>
                      <a:endParaRPr sz="1000" dirty="0">
                        <a:latin typeface="微软雅黑" panose="020B0703020204020201" charset="-122"/>
                        <a:ea typeface="微软雅黑" panose="020B0703020204020201" charset="-122"/>
                        <a:cs typeface="Arial" panose="020B0704020202090204"/>
                      </a:endParaRPr>
                    </a:p>
                    <a:p>
                      <a:pPr marL="1663700" algn="l" rtl="0" eaLnBrk="0">
                        <a:lnSpc>
                          <a:spcPct val="87000"/>
                        </a:lnSpc>
                        <a:spcBef>
                          <a:spcPts val="5"/>
                        </a:spcBef>
                      </a:pPr>
                      <a:r>
                        <a:rPr sz="1500" b="1" kern="0" spc="70" dirty="0">
                          <a:solidFill>
                            <a:srgbClr val="FFFFFF">
                              <a:alpha val="100000"/>
                            </a:srgbClr>
                          </a:solidFill>
                          <a:latin typeface="微软雅黑" panose="020B0703020204020201" charset="-122"/>
                          <a:ea typeface="微软雅黑" panose="020B0703020204020201" charset="-122"/>
                          <a:cs typeface="微软雅黑" panose="020B0703020204020201" charset="-122"/>
                        </a:rPr>
                        <a:t>要点</a:t>
                      </a:r>
                      <a:endParaRPr sz="15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DA2"/>
                    </a:solidFill>
                  </a:tcPr>
                </a:tc>
              </a:tr>
              <a:tr h="518159">
                <a:tc>
                  <a:txBody>
                    <a:bodyPr/>
                    <a:lstStyle/>
                    <a:p>
                      <a:pPr algn="l" rtl="0" eaLnBrk="0">
                        <a:lnSpc>
                          <a:spcPct val="100000"/>
                        </a:lnSpc>
                      </a:pPr>
                      <a:endParaRPr sz="900" dirty="0">
                        <a:latin typeface="微软雅黑" panose="020B0703020204020201" charset="-122"/>
                        <a:ea typeface="微软雅黑" panose="020B0703020204020201" charset="-122"/>
                        <a:cs typeface="Arial" panose="020B0704020202090204"/>
                      </a:endParaRPr>
                    </a:p>
                    <a:p>
                      <a:pPr marL="112395" algn="l" rtl="0" eaLnBrk="0">
                        <a:lnSpc>
                          <a:spcPts val="1855"/>
                        </a:lnSpc>
                        <a:spcBef>
                          <a:spcPts val="5"/>
                        </a:spcBef>
                      </a:pP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5.14.1 绩效指标（新增）</a:t>
                      </a:r>
                      <a:endParaRPr sz="14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32000"/>
                        </a:lnSpc>
                      </a:pPr>
                      <a:endParaRPr sz="300" dirty="0">
                        <a:latin typeface="微软雅黑" panose="020B0703020204020201" charset="-122"/>
                        <a:ea typeface="微软雅黑" panose="020B0703020204020201" charset="-122"/>
                        <a:cs typeface="Arial" panose="020B0704020202090204"/>
                      </a:endParaRPr>
                    </a:p>
                    <a:p>
                      <a:pPr marL="379730" indent="-275590" algn="l" rtl="0" eaLnBrk="0">
                        <a:lnSpc>
                          <a:spcPct val="93000"/>
                        </a:lnSpc>
                        <a:spcBef>
                          <a:spcPts val="0"/>
                        </a:spcBef>
                        <a:tabLst>
                          <a:tab pos="231140" algn="l"/>
                        </a:tabLst>
                      </a:pP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确定各管理要素可量化的绩效指标</a:t>
                      </a:r>
                      <a:r>
                        <a:rPr sz="1400" b="1" kern="0" spc="-21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，并定</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期进行监控和评估。</a:t>
                      </a:r>
                      <a:endParaRPr sz="14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r>
              <a:tr h="944244">
                <a:tc>
                  <a:txBody>
                    <a:bodyPr/>
                    <a:lstStyle/>
                    <a:p>
                      <a:pPr algn="l" rtl="0" eaLnBrk="0">
                        <a:lnSpc>
                          <a:spcPct val="115000"/>
                        </a:lnSpc>
                      </a:pPr>
                      <a:endParaRPr sz="1000" dirty="0">
                        <a:latin typeface="微软雅黑" panose="020B0703020204020201" charset="-122"/>
                        <a:ea typeface="微软雅黑" panose="020B0703020204020201" charset="-122"/>
                        <a:cs typeface="Arial" panose="020B0704020202090204"/>
                      </a:endParaRPr>
                    </a:p>
                    <a:p>
                      <a:pPr algn="l" rtl="0" eaLnBrk="0">
                        <a:lnSpc>
                          <a:spcPct val="115000"/>
                        </a:lnSpc>
                      </a:pPr>
                      <a:endParaRPr sz="1000" dirty="0">
                        <a:latin typeface="微软雅黑" panose="020B0703020204020201" charset="-122"/>
                        <a:ea typeface="微软雅黑" panose="020B0703020204020201" charset="-122"/>
                        <a:cs typeface="Arial" panose="020B0704020202090204"/>
                      </a:endParaRPr>
                    </a:p>
                    <a:p>
                      <a:pPr marL="112395" algn="l" rtl="0" eaLnBrk="0">
                        <a:lnSpc>
                          <a:spcPts val="1855"/>
                        </a:lnSpc>
                        <a:spcBef>
                          <a:spcPts val="5"/>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5.14.2 持续</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改进</a:t>
                      </a:r>
                      <a:endParaRPr sz="14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c>
                  <a:txBody>
                    <a:bodyPr/>
                    <a:lstStyle/>
                    <a:p>
                      <a:pPr algn="l" rtl="0" eaLnBrk="0">
                        <a:lnSpc>
                          <a:spcPct val="111000"/>
                        </a:lnSpc>
                      </a:pPr>
                      <a:endParaRPr sz="400" dirty="0">
                        <a:latin typeface="微软雅黑" panose="020B0703020204020201" charset="-122"/>
                        <a:ea typeface="微软雅黑" panose="020B0703020204020201" charset="-122"/>
                        <a:cs typeface="Arial" panose="020B0704020202090204"/>
                      </a:endParaRPr>
                    </a:p>
                    <a:p>
                      <a:pPr marL="104140" algn="l" rtl="0" eaLnBrk="0">
                        <a:lnSpc>
                          <a:spcPct val="88000"/>
                        </a:lnSpc>
                        <a:spcBef>
                          <a:spcPts val="5"/>
                        </a:spcBef>
                        <a:tabLst>
                          <a:tab pos="231140" algn="l"/>
                        </a:tabLst>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7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每年开展一次安全生产标准</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化自评。</a:t>
                      </a:r>
                      <a:endParaRPr sz="1400" dirty="0">
                        <a:latin typeface="微软雅黑" panose="020B0703020204020201" charset="-122"/>
                        <a:ea typeface="微软雅黑" panose="020B0703020204020201" charset="-122"/>
                        <a:cs typeface="微软雅黑" panose="020B0703020204020201" charset="-122"/>
                      </a:endParaRPr>
                    </a:p>
                    <a:p>
                      <a:pPr marL="378460" indent="-274320" algn="l" rtl="0" eaLnBrk="0">
                        <a:lnSpc>
                          <a:spcPct val="94000"/>
                        </a:lnSpc>
                        <a:spcBef>
                          <a:spcPts val="215"/>
                        </a:spcBef>
                        <a:tabLst>
                          <a:tab pos="231140" algn="l"/>
                        </a:tabLst>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根据自评结果</a:t>
                      </a:r>
                      <a:r>
                        <a:rPr sz="1400" b="1" kern="0" spc="-2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，分析原因</a:t>
                      </a:r>
                      <a:r>
                        <a:rPr sz="1400" b="1" kern="0" spc="-2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，提出进一步完   善的计划和措施,实现企业安全管理绩效持</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续改进。</a:t>
                      </a:r>
                      <a:endParaRPr sz="14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r>
              <a:tr h="461644">
                <a:tc>
                  <a:txBody>
                    <a:bodyPr/>
                    <a:lstStyle/>
                    <a:p>
                      <a:pPr algn="l" rtl="0" eaLnBrk="0">
                        <a:lnSpc>
                          <a:spcPct val="116000"/>
                        </a:lnSpc>
                      </a:pPr>
                      <a:endParaRPr sz="600" dirty="0">
                        <a:latin typeface="微软雅黑" panose="020B0703020204020201" charset="-122"/>
                        <a:ea typeface="微软雅黑" panose="020B0703020204020201" charset="-122"/>
                        <a:cs typeface="Arial" panose="020B0704020202090204"/>
                      </a:endParaRPr>
                    </a:p>
                    <a:p>
                      <a:pPr marL="112395" algn="l" rtl="0" eaLnBrk="0">
                        <a:lnSpc>
                          <a:spcPts val="1855"/>
                        </a:lnSpc>
                        <a:spcBef>
                          <a:spcPts val="5"/>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5.14.3 证实</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方法</a:t>
                      </a:r>
                      <a:endParaRPr sz="14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00000"/>
                        </a:lnSpc>
                      </a:pPr>
                      <a:endParaRPr sz="1000" dirty="0">
                        <a:latin typeface="Arial" panose="020B0704020202090204"/>
                        <a:ea typeface="微软雅黑" panose="020B0703020204020201" charset="-122"/>
                        <a:cs typeface="Arial" panose="020B07040202020902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r>
            </a:tbl>
          </a:graphicData>
        </a:graphic>
      </p:graphicFrame>
      <p:pic>
        <p:nvPicPr>
          <p:cNvPr id="1528" name="picture 1528"/>
          <p:cNvPicPr>
            <a:picLocks noChangeAspect="1"/>
          </p:cNvPicPr>
          <p:nvPr/>
        </p:nvPicPr>
        <p:blipFill>
          <a:blip r:embed="rId1"/>
          <a:stretch>
            <a:fillRect/>
          </a:stretch>
        </p:blipFill>
        <p:spPr>
          <a:xfrm rot="21600000">
            <a:off x="4188607" y="3183040"/>
            <a:ext cx="127224" cy="116696"/>
          </a:xfrm>
          <a:prstGeom prst="rect">
            <a:avLst/>
          </a:prstGeom>
        </p:spPr>
      </p:pic>
      <p:pic>
        <p:nvPicPr>
          <p:cNvPr id="1530" name="picture 1530"/>
          <p:cNvPicPr>
            <a:picLocks noChangeAspect="1"/>
          </p:cNvPicPr>
          <p:nvPr/>
        </p:nvPicPr>
        <p:blipFill>
          <a:blip r:embed="rId2"/>
          <a:stretch>
            <a:fillRect/>
          </a:stretch>
        </p:blipFill>
        <p:spPr>
          <a:xfrm rot="21600000">
            <a:off x="4188607" y="2969680"/>
            <a:ext cx="127224" cy="116696"/>
          </a:xfrm>
          <a:prstGeom prst="rect">
            <a:avLst/>
          </a:prstGeom>
        </p:spPr>
      </p:pic>
      <p:pic>
        <p:nvPicPr>
          <p:cNvPr id="1532" name="picture 1532"/>
          <p:cNvPicPr>
            <a:picLocks noChangeAspect="1"/>
          </p:cNvPicPr>
          <p:nvPr/>
        </p:nvPicPr>
        <p:blipFill>
          <a:blip r:embed="rId3"/>
          <a:stretch>
            <a:fillRect/>
          </a:stretch>
        </p:blipFill>
        <p:spPr>
          <a:xfrm rot="21600000">
            <a:off x="4188607" y="2451520"/>
            <a:ext cx="127224" cy="116696"/>
          </a:xfrm>
          <a:prstGeom prst="rect">
            <a:avLst/>
          </a:prstGeom>
        </p:spPr>
      </p:pic>
      <p:sp>
        <p:nvSpPr>
          <p:cNvPr id="1536" name="textbox 1536"/>
          <p:cNvSpPr/>
          <p:nvPr/>
        </p:nvSpPr>
        <p:spPr>
          <a:xfrm>
            <a:off x="530659" y="1079653"/>
            <a:ext cx="4744084" cy="3613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5.14 绩效评估与持续改进</a:t>
            </a:r>
            <a:endParaRPr sz="20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 name="textbox 1538"/>
          <p:cNvSpPr/>
          <p:nvPr/>
        </p:nvSpPr>
        <p:spPr>
          <a:xfrm>
            <a:off x="431500" y="1213003"/>
            <a:ext cx="8237855" cy="269557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1176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5.14 绩效评估与持续改进</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18000"/>
              </a:lnSpc>
            </a:pPr>
            <a:endParaRPr sz="1000" dirty="0">
              <a:latin typeface="微软雅黑" panose="020B0703020204020201" charset="-122"/>
              <a:ea typeface="微软雅黑" panose="020B0703020204020201" charset="-122"/>
              <a:cs typeface="Arial" panose="020B0704020202090204"/>
            </a:endParaRPr>
          </a:p>
          <a:p>
            <a:pPr marL="54610" algn="l" rtl="0" eaLnBrk="0">
              <a:lnSpc>
                <a:spcPts val="2105"/>
              </a:lnSpc>
              <a:spcBef>
                <a:spcPts val="455"/>
              </a:spcBef>
            </a:pP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5.14.1</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绩效指标</a:t>
            </a:r>
            <a:endParaRPr sz="1500" dirty="0">
              <a:latin typeface="微软雅黑" panose="020B0703020204020201" charset="-122"/>
              <a:ea typeface="微软雅黑" panose="020B0703020204020201" charset="-122"/>
              <a:cs typeface="微软雅黑" panose="020B0703020204020201" charset="-122"/>
            </a:endParaRPr>
          </a:p>
          <a:p>
            <a:pPr marL="12700" indent="40005" algn="l" rtl="0" eaLnBrk="0">
              <a:lnSpc>
                <a:spcPct val="129000"/>
              </a:lnSpc>
              <a:spcBef>
                <a:spcPts val="690"/>
              </a:spcBef>
            </a:pP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5.14.1.1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企业应根据实际情况和管理需求</a:t>
            </a:r>
            <a:r>
              <a:rPr sz="1400" b="1" kern="0" spc="-2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，确定各管理要素可量化的</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绩效指标</a:t>
            </a:r>
            <a:r>
              <a:rPr sz="1400" b="1" kern="0" spc="-21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，验证各管理要素运行绩</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效。</a:t>
            </a:r>
            <a:endParaRPr sz="1400" dirty="0">
              <a:latin typeface="微软雅黑" panose="020B0703020204020201" charset="-122"/>
              <a:ea typeface="微软雅黑" panose="020B0703020204020201" charset="-122"/>
              <a:cs typeface="微软雅黑" panose="020B0703020204020201" charset="-122"/>
            </a:endParaRPr>
          </a:p>
          <a:p>
            <a:pPr marL="13970" indent="38100" algn="l" rtl="0" eaLnBrk="0">
              <a:lnSpc>
                <a:spcPct val="129000"/>
              </a:lnSpc>
              <a:spcBef>
                <a:spcPts val="705"/>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5.14.1.2 企业应明确各指标的类型、设定原则等</a:t>
            </a:r>
            <a:r>
              <a:rPr sz="1400" b="1" kern="0" spc="-2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，进行数据收集、分析</a:t>
            </a:r>
            <a:r>
              <a:rPr sz="1400" b="1" kern="0" spc="-2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，根</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据量化结果制定改进措施</a:t>
            </a:r>
            <a:r>
              <a:rPr sz="1400" b="1" kern="0" spc="-2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并定期进行监控和评估。</a:t>
            </a:r>
            <a:endParaRPr sz="1400" dirty="0">
              <a:latin typeface="微软雅黑" panose="020B0703020204020201" charset="-122"/>
              <a:ea typeface="微软雅黑" panose="020B0703020204020201" charset="-122"/>
              <a:cs typeface="微软雅黑" panose="020B0703020204020201" charset="-122"/>
            </a:endParaRPr>
          </a:p>
          <a:p>
            <a:pPr marL="13970" indent="26035" algn="l" rtl="0" eaLnBrk="0">
              <a:lnSpc>
                <a:spcPct val="147000"/>
              </a:lnSpc>
              <a:spcBef>
                <a:spcPts val="105"/>
              </a:spcBef>
            </a:pP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条文说明：</a:t>
            </a:r>
            <a:r>
              <a:rPr sz="1200" b="1" kern="0" spc="-26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针对安全管理各要素设定可量化的绩效指标</a:t>
            </a:r>
            <a:r>
              <a:rPr sz="1200" b="1" kern="0" spc="-1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覆盖风险管控、</a:t>
            </a:r>
            <a:r>
              <a:rPr sz="1200" b="1" kern="0" spc="-26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设备维护等核心环节</a:t>
            </a:r>
            <a:r>
              <a:rPr sz="1200" b="1" kern="0" spc="-1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6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运用统计工具分析</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异常波动</a:t>
            </a:r>
            <a:r>
              <a:rPr sz="1200" b="1" kern="0" spc="-9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，制定优化措施</a:t>
            </a:r>
            <a:r>
              <a:rPr sz="12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，推动安全绩效持续提升。</a:t>
            </a:r>
            <a:endParaRPr sz="12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2"/>
          <p:cNvGrpSpPr/>
          <p:nvPr/>
        </p:nvGrpSpPr>
        <p:grpSpPr>
          <a:xfrm rot="21600000">
            <a:off x="346392" y="1806257"/>
            <a:ext cx="8405494" cy="2369819"/>
            <a:chOff x="0" y="0"/>
            <a:chExt cx="8405494" cy="2369819"/>
          </a:xfrm>
        </p:grpSpPr>
        <p:pic>
          <p:nvPicPr>
            <p:cNvPr id="1542" name="picture 1542"/>
            <p:cNvPicPr>
              <a:picLocks noChangeAspect="1"/>
            </p:cNvPicPr>
            <p:nvPr/>
          </p:nvPicPr>
          <p:blipFill>
            <a:blip r:embed="rId1"/>
            <a:stretch>
              <a:fillRect/>
            </a:stretch>
          </p:blipFill>
          <p:spPr>
            <a:xfrm rot="21600000">
              <a:off x="0" y="0"/>
              <a:ext cx="8405494" cy="2369819"/>
            </a:xfrm>
            <a:prstGeom prst="rect">
              <a:avLst/>
            </a:prstGeom>
          </p:spPr>
        </p:pic>
        <p:sp>
          <p:nvSpPr>
            <p:cNvPr id="1544" name="textbox 1544"/>
            <p:cNvSpPr/>
            <p:nvPr/>
          </p:nvSpPr>
          <p:spPr>
            <a:xfrm>
              <a:off x="-12700" y="-12700"/>
              <a:ext cx="8430894" cy="2395220"/>
            </a:xfrm>
            <a:prstGeom prst="rect">
              <a:avLst/>
            </a:prstGeom>
            <a:noFill/>
            <a:ln w="0" cap="flat">
              <a:noFill/>
              <a:prstDash val="solid"/>
              <a:miter lim="0"/>
            </a:ln>
          </p:spPr>
          <p:txBody>
            <a:bodyPr vert="horz" wrap="square" lIns="0" tIns="0" rIns="0" bIns="0"/>
            <a:lstStyle/>
            <a:p>
              <a:pPr algn="l" rtl="0" eaLnBrk="0">
                <a:lnSpc>
                  <a:spcPct val="124000"/>
                </a:lnSpc>
              </a:pPr>
              <a:endParaRPr sz="1000" dirty="0">
                <a:latin typeface="微软雅黑" panose="020B0703020204020201" charset="-122"/>
                <a:ea typeface="微软雅黑" panose="020B0703020204020201" charset="-122"/>
                <a:cs typeface="Arial" panose="020B0704020202090204"/>
              </a:endParaRPr>
            </a:p>
            <a:p>
              <a:pPr marL="137795" algn="l" rtl="0" eaLnBrk="0">
                <a:lnSpc>
                  <a:spcPct val="89000"/>
                </a:lnSpc>
                <a:spcBef>
                  <a:spcPts val="5"/>
                </a:spcBef>
              </a:pPr>
              <a:r>
                <a:rPr sz="15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绩效指标</a:t>
              </a:r>
              <a:r>
                <a:rPr sz="1500" b="1" kern="0" spc="100" dirty="0">
                  <a:solidFill>
                    <a:srgbClr val="2464CB">
                      <a:alpha val="100000"/>
                    </a:srgbClr>
                  </a:solidFill>
                  <a:latin typeface="微软雅黑" panose="020B0703020204020201" charset="-122"/>
                  <a:ea typeface="微软雅黑" panose="020B0703020204020201" charset="-122"/>
                  <a:cs typeface="微软雅黑" panose="020B0703020204020201" charset="-122"/>
                </a:rPr>
                <a:t>管理本质</a:t>
              </a:r>
              <a:r>
                <a:rPr sz="15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500" b="1" kern="0" spc="10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500" b="1" kern="0" spc="-29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500" b="1" kern="0" spc="100" dirty="0">
                  <a:solidFill>
                    <a:srgbClr val="2464CB">
                      <a:alpha val="100000"/>
                    </a:srgbClr>
                  </a:solidFill>
                  <a:latin typeface="微软雅黑" panose="020B0703020204020201" charset="-122"/>
                  <a:ea typeface="微软雅黑" panose="020B0703020204020201" charset="-122"/>
                  <a:cs typeface="微软雅黑" panose="020B0703020204020201" charset="-122"/>
                </a:rPr>
                <a:t>从</a:t>
              </a:r>
              <a:r>
                <a:rPr sz="1500" b="1" kern="0" spc="26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500" b="1" kern="0" spc="90" dirty="0">
                  <a:solidFill>
                    <a:srgbClr val="2464CB">
                      <a:alpha val="100000"/>
                    </a:srgbClr>
                  </a:solidFill>
                  <a:latin typeface="微软雅黑" panose="020B0703020204020201" charset="-122"/>
                  <a:ea typeface="微软雅黑" panose="020B0703020204020201" charset="-122"/>
                  <a:cs typeface="微软雅黑" panose="020B0703020204020201" charset="-122"/>
                </a:rPr>
                <a:t>“模糊管理</a:t>
              </a:r>
              <a:r>
                <a:rPr sz="1500" b="1" kern="0" spc="-28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500" b="1" kern="0" spc="9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500" b="1" kern="0" spc="20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500" b="1" kern="0" spc="90" dirty="0">
                  <a:solidFill>
                    <a:srgbClr val="2464CB">
                      <a:alpha val="100000"/>
                    </a:srgbClr>
                  </a:solidFill>
                  <a:latin typeface="微软雅黑" panose="020B0703020204020201" charset="-122"/>
                  <a:ea typeface="微软雅黑" panose="020B0703020204020201" charset="-122"/>
                  <a:cs typeface="微软雅黑" panose="020B0703020204020201" charset="-122"/>
                </a:rPr>
                <a:t>到</a:t>
              </a:r>
              <a:r>
                <a:rPr sz="1500" b="1" kern="0" spc="26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500" b="1" kern="0" spc="90" dirty="0">
                  <a:solidFill>
                    <a:srgbClr val="2464CB">
                      <a:alpha val="100000"/>
                    </a:srgbClr>
                  </a:solidFill>
                  <a:latin typeface="微软雅黑" panose="020B0703020204020201" charset="-122"/>
                  <a:ea typeface="微软雅黑" panose="020B0703020204020201" charset="-122"/>
                  <a:cs typeface="微软雅黑" panose="020B0703020204020201" charset="-122"/>
                </a:rPr>
                <a:t>“精准管控</a:t>
              </a:r>
              <a:r>
                <a:rPr sz="1500" b="1" kern="0" spc="-28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500" b="1" kern="0" spc="9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endParaRPr sz="1500" dirty="0">
                <a:latin typeface="微软雅黑" panose="020B0703020204020201" charset="-122"/>
                <a:ea typeface="微软雅黑" panose="020B0703020204020201" charset="-122"/>
                <a:cs typeface="微软雅黑" panose="020B0703020204020201" charset="-122"/>
              </a:endParaRPr>
            </a:p>
            <a:p>
              <a:pPr algn="l" rtl="0" eaLnBrk="0">
                <a:lnSpc>
                  <a:spcPct val="138000"/>
                </a:lnSpc>
              </a:pPr>
              <a:endParaRPr sz="1000" dirty="0">
                <a:latin typeface="微软雅黑" panose="020B0703020204020201" charset="-122"/>
                <a:ea typeface="微软雅黑" panose="020B0703020204020201" charset="-122"/>
                <a:cs typeface="Arial" panose="020B0704020202090204"/>
              </a:endParaRPr>
            </a:p>
            <a:p>
              <a:pPr algn="l" rtl="0" eaLnBrk="0">
                <a:lnSpc>
                  <a:spcPct val="139000"/>
                </a:lnSpc>
              </a:pPr>
              <a:endParaRPr sz="1000" dirty="0">
                <a:latin typeface="微软雅黑" panose="020B0703020204020201" charset="-122"/>
                <a:ea typeface="微软雅黑" panose="020B0703020204020201" charset="-122"/>
                <a:cs typeface="Arial" panose="020B0704020202090204"/>
              </a:endParaRPr>
            </a:p>
            <a:p>
              <a:pPr marL="396875" indent="-273050" algn="l" rtl="0" eaLnBrk="0">
                <a:lnSpc>
                  <a:spcPct val="133000"/>
                </a:lnSpc>
                <a:spcBef>
                  <a:spcPts val="425"/>
                </a:spcBef>
              </a:pPr>
              <a:r>
                <a:rPr sz="1400" kern="0" spc="60" dirty="0">
                  <a:solidFill>
                    <a:srgbClr val="2464CB">
                      <a:alpha val="100000"/>
                    </a:srgbClr>
                  </a:solidFill>
                  <a:latin typeface="微软雅黑" panose="020B0703020204020201" charset="-122"/>
                  <a:ea typeface="微软雅黑" panose="020B0703020204020201" charset="-122"/>
                  <a:cs typeface="Wingdings" panose="05000000000000000000"/>
                </a:rPr>
                <a:t>l </a:t>
              </a:r>
              <a:r>
                <a:rPr sz="14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可量化：</a:t>
              </a:r>
              <a:r>
                <a:rPr sz="1400" b="1" kern="0" spc="-28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4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将安全管理要素转化为可以量化的数字语言（如“</a:t>
              </a:r>
              <a:r>
                <a:rPr sz="1400" b="1" kern="0" spc="-25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4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隐患整改完成率</a:t>
              </a:r>
              <a:r>
                <a:rPr sz="1400" b="1" kern="0" spc="-2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4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”替代“</a:t>
              </a:r>
              <a:r>
                <a:rPr sz="1400" b="1" kern="0" spc="-3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4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加强隐患治</a:t>
              </a:r>
              <a:r>
                <a:rPr sz="14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理</a:t>
              </a:r>
              <a:r>
                <a:rPr sz="1400" b="1" kern="0" spc="-25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4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a:p>
              <a:pPr marL="123825" algn="l" rtl="0" eaLnBrk="0">
                <a:lnSpc>
                  <a:spcPct val="93000"/>
                </a:lnSpc>
                <a:spcBef>
                  <a:spcPts val="790"/>
                </a:spcBef>
              </a:pPr>
              <a:r>
                <a:rPr sz="1400" kern="0" spc="40" dirty="0">
                  <a:solidFill>
                    <a:srgbClr val="2464CB">
                      <a:alpha val="100000"/>
                    </a:srgbClr>
                  </a:solidFill>
                  <a:latin typeface="微软雅黑" panose="020B0703020204020201" charset="-122"/>
                  <a:ea typeface="微软雅黑" panose="020B0703020204020201" charset="-122"/>
                  <a:cs typeface="Wingdings" panose="05000000000000000000"/>
                </a:rPr>
                <a:t>l </a:t>
              </a:r>
              <a:r>
                <a:rPr sz="14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系统性：</a:t>
              </a:r>
              <a:r>
                <a:rPr sz="1400" b="1" kern="0" spc="-3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4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覆盖“</a:t>
              </a:r>
              <a:r>
                <a:rPr sz="1400" b="1" kern="0" spc="-19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4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目标设定→数据采集→分析改进</a:t>
              </a:r>
              <a:r>
                <a:rPr sz="1400" b="1" kern="0" spc="30" dirty="0">
                  <a:solidFill>
                    <a:srgbClr val="2464CB">
                      <a:alpha val="100000"/>
                    </a:srgbClr>
                  </a:solidFill>
                  <a:latin typeface="微软雅黑" panose="020B0703020204020201" charset="-122"/>
                  <a:ea typeface="微软雅黑" panose="020B0703020204020201" charset="-122"/>
                  <a:cs typeface="微软雅黑" panose="020B0703020204020201" charset="-122"/>
                </a:rPr>
                <a:t>→持续监控</a:t>
              </a:r>
              <a:r>
                <a:rPr sz="1400" b="1" kern="0" spc="-27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2464CB">
                      <a:alpha val="100000"/>
                    </a:srgbClr>
                  </a:solidFill>
                  <a:latin typeface="微软雅黑" panose="020B0703020204020201" charset="-122"/>
                  <a:ea typeface="微软雅黑" panose="020B0703020204020201" charset="-122"/>
                  <a:cs typeface="微软雅黑" panose="020B0703020204020201" charset="-122"/>
                </a:rPr>
                <a:t>”全流程；</a:t>
              </a:r>
              <a:endParaRPr sz="1400" dirty="0">
                <a:latin typeface="微软雅黑" panose="020B0703020204020201" charset="-122"/>
                <a:ea typeface="微软雅黑" panose="020B0703020204020201" charset="-122"/>
                <a:cs typeface="微软雅黑" panose="020B0703020204020201" charset="-122"/>
              </a:endParaRPr>
            </a:p>
            <a:p>
              <a:pPr algn="l" rtl="0" eaLnBrk="0">
                <a:lnSpc>
                  <a:spcPct val="102000"/>
                </a:lnSpc>
              </a:pPr>
              <a:endParaRPr sz="600" dirty="0">
                <a:latin typeface="微软雅黑" panose="020B0703020204020201" charset="-122"/>
                <a:ea typeface="微软雅黑" panose="020B0703020204020201" charset="-122"/>
                <a:cs typeface="Arial" panose="020B0704020202090204"/>
              </a:endParaRPr>
            </a:p>
            <a:p>
              <a:pPr marL="123825" algn="l" rtl="0" eaLnBrk="0">
                <a:lnSpc>
                  <a:spcPts val="1855"/>
                </a:lnSpc>
                <a:spcBef>
                  <a:spcPts val="5"/>
                </a:spcBef>
              </a:pPr>
              <a:r>
                <a:rPr sz="1400" kern="0" spc="40" dirty="0">
                  <a:solidFill>
                    <a:srgbClr val="2464CB">
                      <a:alpha val="100000"/>
                    </a:srgbClr>
                  </a:solidFill>
                  <a:latin typeface="微软雅黑" panose="020B0703020204020201" charset="-122"/>
                  <a:ea typeface="微软雅黑" panose="020B0703020204020201" charset="-122"/>
                  <a:cs typeface="Wingdings" panose="05000000000000000000"/>
                </a:rPr>
                <a:t>l </a:t>
              </a:r>
              <a:r>
                <a:rPr sz="14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动态化</a:t>
              </a:r>
              <a:r>
                <a:rPr sz="14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4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：通过定期评估（建议季度 /</a:t>
              </a:r>
              <a:r>
                <a:rPr sz="1400" b="1" kern="0" spc="15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4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半年度）</a:t>
              </a:r>
              <a:r>
                <a:rPr sz="1400" b="1" kern="0" spc="-2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4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实现安全生产管理体系</a:t>
              </a:r>
              <a:r>
                <a:rPr sz="1400" b="1" kern="0" spc="30" dirty="0">
                  <a:solidFill>
                    <a:srgbClr val="2464CB">
                      <a:alpha val="100000"/>
                    </a:srgbClr>
                  </a:solidFill>
                  <a:latin typeface="微软雅黑" panose="020B0703020204020201" charset="-122"/>
                  <a:ea typeface="微软雅黑" panose="020B0703020204020201" charset="-122"/>
                  <a:cs typeface="微软雅黑" panose="020B0703020204020201" charset="-122"/>
                </a:rPr>
                <a:t>的</a:t>
              </a:r>
              <a:r>
                <a:rPr sz="1400" b="1" kern="0" spc="25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PDCA</a:t>
              </a:r>
              <a:r>
                <a:rPr sz="1400" b="1" kern="0" spc="16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2464CB">
                      <a:alpha val="100000"/>
                    </a:srgbClr>
                  </a:solidFill>
                  <a:latin typeface="微软雅黑" panose="020B0703020204020201" charset="-122"/>
                  <a:ea typeface="微软雅黑" panose="020B0703020204020201" charset="-122"/>
                  <a:cs typeface="微软雅黑" panose="020B0703020204020201" charset="-122"/>
                </a:rPr>
                <a:t>循环。</a:t>
              </a:r>
              <a:endParaRPr sz="1400" dirty="0">
                <a:latin typeface="微软雅黑" panose="020B0703020204020201" charset="-122"/>
                <a:ea typeface="微软雅黑" panose="020B0703020204020201" charset="-122"/>
                <a:cs typeface="微软雅黑" panose="020B0703020204020201" charset="-122"/>
              </a:endParaRPr>
            </a:p>
          </p:txBody>
        </p:sp>
      </p:grpSp>
      <p:sp>
        <p:nvSpPr>
          <p:cNvPr id="1548" name="textbox 1548"/>
          <p:cNvSpPr/>
          <p:nvPr/>
        </p:nvSpPr>
        <p:spPr>
          <a:xfrm>
            <a:off x="530659" y="1213003"/>
            <a:ext cx="4744084" cy="3613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5.14 绩效评估与持续改进</a:t>
            </a:r>
            <a:endParaRPr sz="20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50" name="table 1550"/>
          <p:cNvGraphicFramePr>
            <a:graphicFrameLocks noGrp="1"/>
          </p:cNvGraphicFramePr>
          <p:nvPr/>
        </p:nvGraphicFramePr>
        <p:xfrm>
          <a:off x="747077" y="1897697"/>
          <a:ext cx="7650479" cy="2399029"/>
        </p:xfrm>
        <a:graphic>
          <a:graphicData uri="http://schemas.openxmlformats.org/drawingml/2006/table">
            <a:tbl>
              <a:tblPr/>
              <a:tblGrid>
                <a:gridCol w="1219200"/>
                <a:gridCol w="6431279"/>
              </a:tblGrid>
              <a:tr h="489584">
                <a:tc>
                  <a:txBody>
                    <a:bodyPr/>
                    <a:lstStyle/>
                    <a:p>
                      <a:pPr algn="l" rtl="0" eaLnBrk="0">
                        <a:lnSpc>
                          <a:spcPct val="108000"/>
                        </a:lnSpc>
                      </a:pPr>
                      <a:endParaRPr sz="1000" dirty="0">
                        <a:latin typeface="微软雅黑" panose="020B0703020204020201" charset="-122"/>
                        <a:ea typeface="微软雅黑" panose="020B0703020204020201" charset="-122"/>
                        <a:cs typeface="Arial" panose="020B0704020202090204"/>
                      </a:endParaRPr>
                    </a:p>
                    <a:p>
                      <a:pPr marL="268605" algn="l" rtl="0" eaLnBrk="0">
                        <a:lnSpc>
                          <a:spcPts val="1580"/>
                        </a:lnSpc>
                        <a:spcBef>
                          <a:spcPts val="5"/>
                        </a:spcBef>
                      </a:pPr>
                      <a:r>
                        <a:rPr sz="12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S（具体）</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l" rtl="0" eaLnBrk="0">
                        <a:lnSpc>
                          <a:spcPct val="108000"/>
                        </a:lnSpc>
                      </a:pPr>
                      <a:endParaRPr sz="1000" dirty="0">
                        <a:latin typeface="微软雅黑" panose="020B0703020204020201" charset="-122"/>
                        <a:ea typeface="微软雅黑" panose="020B0703020204020201" charset="-122"/>
                        <a:cs typeface="Arial" panose="020B0704020202090204"/>
                      </a:endParaRPr>
                    </a:p>
                    <a:p>
                      <a:pPr marL="381635" algn="l" rtl="0" eaLnBrk="0">
                        <a:lnSpc>
                          <a:spcPts val="1580"/>
                        </a:lnSpc>
                        <a:spcBef>
                          <a:spcPts val="5"/>
                        </a:spcBef>
                      </a:pP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避免 “加强安全管理” 等模糊表述</a:t>
                      </a:r>
                      <a:r>
                        <a:rPr sz="1200" b="1" kern="0" spc="-2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，如</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明确 “新员工三级安全教育课时≥72 学时”</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r>
              <a:tr h="471804">
                <a:tc>
                  <a:txBody>
                    <a:bodyPr/>
                    <a:lstStyle/>
                    <a:p>
                      <a:pPr algn="l" rtl="0" eaLnBrk="0">
                        <a:lnSpc>
                          <a:spcPct val="101000"/>
                        </a:lnSpc>
                      </a:pPr>
                      <a:endParaRPr sz="1000" dirty="0">
                        <a:latin typeface="微软雅黑" panose="020B0703020204020201" charset="-122"/>
                        <a:ea typeface="微软雅黑" panose="020B0703020204020201" charset="-122"/>
                        <a:cs typeface="Arial" panose="020B0704020202090204"/>
                      </a:endParaRPr>
                    </a:p>
                    <a:p>
                      <a:pPr marL="165100" algn="l" rtl="0" eaLnBrk="0">
                        <a:lnSpc>
                          <a:spcPts val="1580"/>
                        </a:lnSpc>
                        <a:spcBef>
                          <a:spcPts val="5"/>
                        </a:spcBef>
                      </a:pPr>
                      <a:r>
                        <a:rPr sz="12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M（可衡量）</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l" rtl="0" eaLnBrk="0">
                        <a:lnSpc>
                          <a:spcPct val="101000"/>
                        </a:lnSpc>
                      </a:pPr>
                      <a:endParaRPr sz="1000" dirty="0">
                        <a:latin typeface="微软雅黑" panose="020B0703020204020201" charset="-122"/>
                        <a:ea typeface="微软雅黑" panose="020B0703020204020201" charset="-122"/>
                        <a:cs typeface="Arial" panose="020B0704020202090204"/>
                      </a:endParaRPr>
                    </a:p>
                    <a:p>
                      <a:pPr marL="377825" algn="l" rtl="0" eaLnBrk="0">
                        <a:lnSpc>
                          <a:spcPts val="1580"/>
                        </a:lnSpc>
                        <a:spcBef>
                          <a:spcPts val="5"/>
                        </a:spcBef>
                      </a:pP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采用百分比、时间、频次等量化单位</a:t>
                      </a:r>
                      <a:r>
                        <a:rPr sz="1200" b="1" kern="0" spc="-2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，如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重大危险源在线监测数据完整率≥99%”</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r>
              <a:tr h="448944">
                <a:tc>
                  <a:txBody>
                    <a:bodyPr/>
                    <a:lstStyle/>
                    <a:p>
                      <a:pPr algn="l" rtl="0" eaLnBrk="0">
                        <a:lnSpc>
                          <a:spcPct val="104000"/>
                        </a:lnSpc>
                      </a:pPr>
                      <a:endParaRPr sz="900" dirty="0">
                        <a:latin typeface="微软雅黑" panose="020B0703020204020201" charset="-122"/>
                        <a:ea typeface="微软雅黑" panose="020B0703020204020201" charset="-122"/>
                        <a:cs typeface="Arial" panose="020B0704020202090204"/>
                      </a:endParaRPr>
                    </a:p>
                    <a:p>
                      <a:pPr marL="250190" algn="l" rtl="0" eaLnBrk="0">
                        <a:lnSpc>
                          <a:spcPts val="1580"/>
                        </a:lnSpc>
                        <a:spcBef>
                          <a:spcPts val="5"/>
                        </a:spcBef>
                      </a:pP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A（相关）</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l" rtl="0" eaLnBrk="0">
                        <a:lnSpc>
                          <a:spcPct val="104000"/>
                        </a:lnSpc>
                      </a:pPr>
                      <a:endParaRPr sz="900" dirty="0">
                        <a:latin typeface="微软雅黑" panose="020B0703020204020201" charset="-122"/>
                        <a:ea typeface="微软雅黑" panose="020B0703020204020201" charset="-122"/>
                        <a:cs typeface="Arial" panose="020B0704020202090204"/>
                      </a:endParaRPr>
                    </a:p>
                    <a:p>
                      <a:pPr marL="755015" algn="l" rtl="0" eaLnBrk="0">
                        <a:lnSpc>
                          <a:spcPts val="1580"/>
                        </a:lnSpc>
                        <a:spcBef>
                          <a:spcPts val="5"/>
                        </a:spcBef>
                      </a:pP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与标准条款强关联</a:t>
                      </a:r>
                      <a:r>
                        <a:rPr sz="1200" b="1" kern="0" spc="-17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，如</a:t>
                      </a:r>
                      <a:r>
                        <a:rPr sz="12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5.7.5 异常工况处置对应 “异常工况响应及时率”</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r>
              <a:tr h="495300">
                <a:tc>
                  <a:txBody>
                    <a:bodyPr/>
                    <a:lstStyle/>
                    <a:p>
                      <a:pPr algn="l" rtl="0" eaLnBrk="0">
                        <a:lnSpc>
                          <a:spcPct val="109000"/>
                        </a:lnSpc>
                      </a:pPr>
                      <a:endParaRPr sz="1000" dirty="0">
                        <a:latin typeface="微软雅黑" panose="020B0703020204020201" charset="-122"/>
                        <a:ea typeface="微软雅黑" panose="020B0703020204020201" charset="-122"/>
                        <a:cs typeface="Arial" panose="020B0704020202090204"/>
                      </a:endParaRPr>
                    </a:p>
                    <a:p>
                      <a:pPr marL="266700" algn="l" rtl="0" eaLnBrk="0">
                        <a:lnSpc>
                          <a:spcPts val="1580"/>
                        </a:lnSpc>
                      </a:pPr>
                      <a:r>
                        <a:rPr sz="12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R（现实）</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l" rtl="0" eaLnBrk="0">
                        <a:lnSpc>
                          <a:spcPct val="124000"/>
                        </a:lnSpc>
                      </a:pPr>
                      <a:endParaRPr sz="300" dirty="0">
                        <a:latin typeface="微软雅黑" panose="020B0703020204020201" charset="-122"/>
                        <a:ea typeface="微软雅黑" panose="020B0703020204020201" charset="-122"/>
                        <a:cs typeface="Arial" panose="020B0704020202090204"/>
                      </a:endParaRPr>
                    </a:p>
                    <a:p>
                      <a:pPr marL="237490" algn="l" rtl="0" eaLnBrk="0">
                        <a:lnSpc>
                          <a:spcPts val="1580"/>
                        </a:lnSpc>
                        <a:spcBef>
                          <a:spcPts val="0"/>
                        </a:spcBef>
                      </a:pP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结合企业规模/工艺复杂度设定合理目标</a:t>
                      </a:r>
                      <a:r>
                        <a:rPr sz="1200" b="1" kern="0" spc="-2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，如“隐患</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自查率”小微企业≥80% vs 大型企业</a:t>
                      </a:r>
                      <a:endParaRPr sz="1200" dirty="0">
                        <a:latin typeface="微软雅黑" panose="020B0703020204020201" charset="-122"/>
                        <a:ea typeface="微软雅黑" panose="020B0703020204020201" charset="-122"/>
                        <a:cs typeface="微软雅黑" panose="020B0703020204020201" charset="-122"/>
                      </a:endParaRPr>
                    </a:p>
                    <a:p>
                      <a:pPr marL="3008630" algn="l" rtl="0" eaLnBrk="0">
                        <a:lnSpc>
                          <a:spcPts val="1580"/>
                        </a:lnSpc>
                        <a:spcBef>
                          <a:spcPts val="140"/>
                        </a:spcBef>
                      </a:pPr>
                      <a:r>
                        <a:rPr sz="12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≥95%</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r>
              <a:tr h="493394">
                <a:tc>
                  <a:txBody>
                    <a:bodyPr/>
                    <a:lstStyle/>
                    <a:p>
                      <a:pPr algn="l" rtl="0" eaLnBrk="0">
                        <a:lnSpc>
                          <a:spcPct val="106000"/>
                        </a:lnSpc>
                      </a:pPr>
                      <a:endParaRPr sz="1000" dirty="0">
                        <a:latin typeface="微软雅黑" panose="020B0703020204020201" charset="-122"/>
                        <a:ea typeface="微软雅黑" panose="020B0703020204020201" charset="-122"/>
                        <a:cs typeface="Arial" panose="020B0704020202090204"/>
                      </a:endParaRPr>
                    </a:p>
                    <a:p>
                      <a:pPr algn="l" rtl="0" eaLnBrk="0">
                        <a:lnSpc>
                          <a:spcPct val="9000"/>
                        </a:lnSpc>
                      </a:pPr>
                      <a:endParaRPr sz="100" dirty="0">
                        <a:latin typeface="微软雅黑" panose="020B0703020204020201" charset="-122"/>
                        <a:ea typeface="微软雅黑" panose="020B0703020204020201" charset="-122"/>
                        <a:cs typeface="Arial" panose="020B0704020202090204"/>
                      </a:endParaRPr>
                    </a:p>
                    <a:p>
                      <a:pPr marL="261620" algn="l" rtl="0" eaLnBrk="0">
                        <a:lnSpc>
                          <a:spcPts val="1580"/>
                        </a:lnSpc>
                      </a:pP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T（时限）</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l" rtl="0" eaLnBrk="0">
                        <a:lnSpc>
                          <a:spcPct val="127000"/>
                        </a:lnSpc>
                      </a:pPr>
                      <a:endParaRPr sz="1000" dirty="0">
                        <a:latin typeface="微软雅黑" panose="020B0703020204020201" charset="-122"/>
                        <a:ea typeface="微软雅黑" panose="020B0703020204020201" charset="-122"/>
                        <a:cs typeface="Arial" panose="020B0704020202090204"/>
                      </a:endParaRPr>
                    </a:p>
                    <a:p>
                      <a:pPr marL="814705" algn="l" rtl="0" eaLnBrk="0">
                        <a:lnSpc>
                          <a:spcPct val="88000"/>
                        </a:lnSpc>
                        <a:spcBef>
                          <a:spcPts val="5"/>
                        </a:spcBef>
                      </a:pP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明确周期</a:t>
                      </a:r>
                      <a:r>
                        <a:rPr sz="12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，如“月度设备预防性维护计划完成率” 而非 “定期维护率”</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r>
            </a:tbl>
          </a:graphicData>
        </a:graphic>
      </p:graphicFrame>
      <p:sp>
        <p:nvSpPr>
          <p:cNvPr id="1554" name="textbox 1554"/>
          <p:cNvSpPr/>
          <p:nvPr/>
        </p:nvSpPr>
        <p:spPr>
          <a:xfrm>
            <a:off x="321633" y="1047903"/>
            <a:ext cx="4798695" cy="68325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6731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5.14 绩效评估与持续改进</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13000"/>
              </a:lnSpc>
            </a:pPr>
            <a:endParaRPr sz="700" dirty="0">
              <a:latin typeface="微软雅黑" panose="020B0703020204020201" charset="-122"/>
              <a:ea typeface="微软雅黑" panose="020B0703020204020201" charset="-122"/>
              <a:cs typeface="Arial" panose="020B0704020202090204"/>
            </a:endParaRPr>
          </a:p>
          <a:p>
            <a:pPr marL="12700" algn="l" rtl="0" eaLnBrk="0">
              <a:lnSpc>
                <a:spcPct val="88000"/>
              </a:lnSpc>
              <a:spcBef>
                <a:spcPts val="0"/>
              </a:spcBef>
            </a:pPr>
            <a:r>
              <a:rPr sz="1500" b="1" kern="0" spc="140" dirty="0">
                <a:solidFill>
                  <a:srgbClr val="FF0000">
                    <a:alpha val="100000"/>
                  </a:srgbClr>
                </a:solidFill>
                <a:latin typeface="微软雅黑" panose="020B0703020204020201" charset="-122"/>
                <a:ea typeface="微软雅黑" panose="020B0703020204020201" charset="-122"/>
                <a:cs typeface="微软雅黑" panose="020B0703020204020201" charset="-122"/>
              </a:rPr>
              <a:t>绩效指标</a:t>
            </a:r>
            <a:r>
              <a:rPr sz="15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设定原则</a:t>
            </a:r>
            <a:r>
              <a:rPr sz="15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5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500" b="1" kern="0" spc="-23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5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SMART</a:t>
            </a:r>
            <a:endParaRPr sz="15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8" name="picture 1558"/>
          <p:cNvPicPr>
            <a:picLocks noChangeAspect="1"/>
          </p:cNvPicPr>
          <p:nvPr/>
        </p:nvPicPr>
        <p:blipFill>
          <a:blip r:embed="rId1"/>
          <a:stretch>
            <a:fillRect/>
          </a:stretch>
        </p:blipFill>
        <p:spPr>
          <a:xfrm rot="21600000">
            <a:off x="4656328" y="2432812"/>
            <a:ext cx="4172711" cy="1804416"/>
          </a:xfrm>
          <a:prstGeom prst="rect">
            <a:avLst/>
          </a:prstGeom>
        </p:spPr>
      </p:pic>
      <p:pic>
        <p:nvPicPr>
          <p:cNvPr id="1560" name="picture 1560"/>
          <p:cNvPicPr>
            <a:picLocks noChangeAspect="1"/>
          </p:cNvPicPr>
          <p:nvPr/>
        </p:nvPicPr>
        <p:blipFill>
          <a:blip r:embed="rId2"/>
          <a:stretch>
            <a:fillRect/>
          </a:stretch>
        </p:blipFill>
        <p:spPr>
          <a:xfrm rot="21600000">
            <a:off x="335788" y="2432812"/>
            <a:ext cx="4107318" cy="1804416"/>
          </a:xfrm>
          <a:prstGeom prst="rect">
            <a:avLst/>
          </a:prstGeom>
        </p:spPr>
      </p:pic>
      <p:sp>
        <p:nvSpPr>
          <p:cNvPr id="1562" name="textbox 1562"/>
          <p:cNvSpPr/>
          <p:nvPr/>
        </p:nvSpPr>
        <p:spPr>
          <a:xfrm>
            <a:off x="488638" y="1073303"/>
            <a:ext cx="4798695" cy="68325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6731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5.14 绩效评估与持续改进</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13000"/>
              </a:lnSpc>
            </a:pPr>
            <a:endParaRPr sz="700" dirty="0">
              <a:latin typeface="微软雅黑" panose="020B0703020204020201" charset="-122"/>
              <a:ea typeface="微软雅黑" panose="020B0703020204020201" charset="-122"/>
              <a:cs typeface="Arial" panose="020B0704020202090204"/>
            </a:endParaRPr>
          </a:p>
          <a:p>
            <a:pPr marL="12700" algn="l" rtl="0" eaLnBrk="0">
              <a:lnSpc>
                <a:spcPct val="88000"/>
              </a:lnSpc>
              <a:spcBef>
                <a:spcPts val="0"/>
              </a:spcBef>
            </a:pPr>
            <a:r>
              <a:rPr sz="15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绩效指标</a:t>
            </a:r>
            <a:r>
              <a:rPr sz="1500" b="1" kern="0" spc="100" dirty="0">
                <a:solidFill>
                  <a:srgbClr val="2464CB">
                    <a:alpha val="100000"/>
                  </a:srgbClr>
                </a:solidFill>
                <a:latin typeface="微软雅黑" panose="020B0703020204020201" charset="-122"/>
                <a:ea typeface="微软雅黑" panose="020B0703020204020201" charset="-122"/>
                <a:cs typeface="微软雅黑" panose="020B0703020204020201" charset="-122"/>
              </a:rPr>
              <a:t>构建示例：</a:t>
            </a:r>
            <a:endParaRPr sz="1500" dirty="0">
              <a:latin typeface="微软雅黑" panose="020B0703020204020201" charset="-122"/>
              <a:ea typeface="微软雅黑" panose="020B0703020204020201" charset="-122"/>
              <a:cs typeface="微软雅黑" panose="020B0703020204020201" charset="-122"/>
            </a:endParaRPr>
          </a:p>
        </p:txBody>
      </p:sp>
      <p:sp>
        <p:nvSpPr>
          <p:cNvPr id="1564" name="textbox 1564"/>
          <p:cNvSpPr/>
          <p:nvPr/>
        </p:nvSpPr>
        <p:spPr>
          <a:xfrm>
            <a:off x="6483730" y="2124557"/>
            <a:ext cx="1143635" cy="187325"/>
          </a:xfrm>
          <a:prstGeom prst="rect">
            <a:avLst/>
          </a:prstGeom>
          <a:noFill/>
          <a:ln w="0" cap="flat">
            <a:noFill/>
            <a:prstDash val="solid"/>
            <a:miter lim="0"/>
          </a:ln>
        </p:spPr>
        <p:txBody>
          <a:bodyPr vert="horz" wrap="square" lIns="0" tIns="0" rIns="0" bIns="0"/>
          <a:lstStyle/>
          <a:p>
            <a:pPr algn="l" rtl="0" eaLnBrk="0">
              <a:lnSpc>
                <a:spcPct val="87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ct val="88000"/>
              </a:lnSpc>
            </a:pP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设备设施类指标</a:t>
            </a:r>
            <a:endParaRPr sz="1200" dirty="0">
              <a:latin typeface="微软雅黑" panose="020B0703020204020201" charset="-122"/>
              <a:ea typeface="微软雅黑" panose="020B0703020204020201" charset="-122"/>
              <a:cs typeface="微软雅黑" panose="020B0703020204020201" charset="-122"/>
            </a:endParaRPr>
          </a:p>
        </p:txBody>
      </p:sp>
      <p:sp>
        <p:nvSpPr>
          <p:cNvPr id="1566" name="textbox 1566"/>
          <p:cNvSpPr/>
          <p:nvPr/>
        </p:nvSpPr>
        <p:spPr>
          <a:xfrm>
            <a:off x="1730298" y="2125167"/>
            <a:ext cx="1144269" cy="186054"/>
          </a:xfrm>
          <a:prstGeom prst="rect">
            <a:avLst/>
          </a:prstGeom>
          <a:noFill/>
          <a:ln w="0" cap="flat">
            <a:noFill/>
            <a:prstDash val="solid"/>
            <a:miter lim="0"/>
          </a:ln>
        </p:spPr>
        <p:txBody>
          <a:bodyPr vert="horz" wrap="square" lIns="0" tIns="0" rIns="0" bIns="0"/>
          <a:lstStyle/>
          <a:p>
            <a:pPr algn="l" rtl="0" eaLnBrk="0">
              <a:lnSpc>
                <a:spcPct val="78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ct val="88000"/>
              </a:lnSpc>
            </a:pP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基础管理类指标</a:t>
            </a:r>
            <a:endParaRPr sz="12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8" name="textbox 1568"/>
          <p:cNvSpPr/>
          <p:nvPr/>
        </p:nvSpPr>
        <p:spPr>
          <a:xfrm>
            <a:off x="432393" y="914553"/>
            <a:ext cx="8237219" cy="214439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1049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5.14 绩效评估与持续改进</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18000"/>
              </a:lnSpc>
            </a:pPr>
            <a:endParaRPr sz="1000" dirty="0">
              <a:latin typeface="微软雅黑" panose="020B0703020204020201" charset="-122"/>
              <a:ea typeface="微软雅黑" panose="020B0703020204020201" charset="-122"/>
              <a:cs typeface="Arial" panose="020B0704020202090204"/>
            </a:endParaRPr>
          </a:p>
          <a:p>
            <a:pPr marL="53340" algn="l" rtl="0" eaLnBrk="0">
              <a:lnSpc>
                <a:spcPts val="2105"/>
              </a:lnSpc>
              <a:spcBef>
                <a:spcPts val="455"/>
              </a:spcBef>
            </a:pP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5.14.2</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持续改进</a:t>
            </a:r>
            <a:endParaRPr sz="1500" dirty="0">
              <a:latin typeface="微软雅黑" panose="020B0703020204020201" charset="-122"/>
              <a:ea typeface="微软雅黑" panose="020B0703020204020201" charset="-122"/>
              <a:cs typeface="微软雅黑" panose="020B0703020204020201" charset="-122"/>
            </a:endParaRPr>
          </a:p>
          <a:p>
            <a:pPr marL="14605" indent="36195" algn="l" rtl="0" eaLnBrk="0">
              <a:lnSpc>
                <a:spcPct val="129000"/>
              </a:lnSpc>
              <a:spcBef>
                <a:spcPts val="690"/>
              </a:spcBef>
            </a:pP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5.14.2.1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企业应至少每年开展一次安全生产标准化</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自评</a:t>
            </a:r>
            <a:r>
              <a:rPr sz="1400" b="1" kern="0" spc="-2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，形成自评报告</a:t>
            </a:r>
            <a:r>
              <a:rPr sz="1400" b="1" kern="0" spc="-2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验证</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安全生产标准化运行的适</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用性、符合性和有效性</a:t>
            </a:r>
            <a:r>
              <a:rPr sz="1400" b="1" kern="0" spc="-1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，并检查安全生产目标、指标的完成情况。</a:t>
            </a:r>
            <a:endParaRPr sz="1400" dirty="0">
              <a:latin typeface="微软雅黑" panose="020B0703020204020201" charset="-122"/>
              <a:ea typeface="微软雅黑" panose="020B0703020204020201" charset="-122"/>
              <a:cs typeface="微软雅黑" panose="020B0703020204020201" charset="-122"/>
            </a:endParaRPr>
          </a:p>
          <a:p>
            <a:pPr algn="l" rtl="0" eaLnBrk="0">
              <a:lnSpc>
                <a:spcPct val="117000"/>
              </a:lnSpc>
            </a:pPr>
            <a:endParaRPr sz="500" dirty="0">
              <a:latin typeface="微软雅黑" panose="020B0703020204020201" charset="-122"/>
              <a:ea typeface="微软雅黑" panose="020B0703020204020201" charset="-122"/>
              <a:cs typeface="Arial" panose="020B0704020202090204"/>
            </a:endParaRPr>
          </a:p>
          <a:p>
            <a:pPr marL="12700" indent="38735" algn="l" rtl="0" eaLnBrk="0">
              <a:lnSpc>
                <a:spcPct val="129000"/>
              </a:lnSpc>
              <a:spcBef>
                <a:spcPts val="5"/>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5.14.2.2 企业应根据自评结果</a:t>
            </a:r>
            <a:r>
              <a:rPr sz="1400" b="1" kern="0" spc="-2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，分析原因</a:t>
            </a:r>
            <a:r>
              <a:rPr sz="1400" b="1" kern="0" spc="-2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，提出</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进一步完善</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安全生产标准化的</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计划和措施</a:t>
            </a:r>
            <a:r>
              <a:rPr sz="1400" b="1" kern="0" spc="-2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，实现企业安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全管理绩效的持续改进。</a:t>
            </a:r>
            <a:endParaRPr sz="1400" dirty="0">
              <a:latin typeface="微软雅黑" panose="020B0703020204020201" charset="-122"/>
              <a:ea typeface="微软雅黑" panose="020B0703020204020201" charset="-122"/>
              <a:cs typeface="微软雅黑" panose="020B0703020204020201" charset="-122"/>
            </a:endParaRPr>
          </a:p>
        </p:txBody>
      </p:sp>
      <p:grpSp>
        <p:nvGrpSpPr>
          <p:cNvPr id="64" name="group 64"/>
          <p:cNvGrpSpPr/>
          <p:nvPr/>
        </p:nvGrpSpPr>
        <p:grpSpPr>
          <a:xfrm rot="21600000">
            <a:off x="261620" y="3048634"/>
            <a:ext cx="8579484" cy="890270"/>
            <a:chOff x="0" y="0"/>
            <a:chExt cx="8579484" cy="890270"/>
          </a:xfrm>
        </p:grpSpPr>
        <p:pic>
          <p:nvPicPr>
            <p:cNvPr id="1572" name="picture 1572"/>
            <p:cNvPicPr>
              <a:picLocks noChangeAspect="1"/>
            </p:cNvPicPr>
            <p:nvPr/>
          </p:nvPicPr>
          <p:blipFill>
            <a:blip r:embed="rId1"/>
            <a:stretch>
              <a:fillRect/>
            </a:stretch>
          </p:blipFill>
          <p:spPr>
            <a:xfrm rot="21600000">
              <a:off x="0" y="0"/>
              <a:ext cx="8579484" cy="890270"/>
            </a:xfrm>
            <a:prstGeom prst="rect">
              <a:avLst/>
            </a:prstGeom>
          </p:spPr>
        </p:pic>
        <p:sp>
          <p:nvSpPr>
            <p:cNvPr id="1574" name="textbox 1574"/>
            <p:cNvSpPr/>
            <p:nvPr/>
          </p:nvSpPr>
          <p:spPr>
            <a:xfrm>
              <a:off x="-12700" y="-12700"/>
              <a:ext cx="8604884" cy="930910"/>
            </a:xfrm>
            <a:prstGeom prst="rect">
              <a:avLst/>
            </a:prstGeom>
            <a:noFill/>
            <a:ln w="0" cap="flat">
              <a:noFill/>
              <a:prstDash val="solid"/>
              <a:miter lim="0"/>
            </a:ln>
          </p:spPr>
          <p:txBody>
            <a:bodyPr vert="horz" wrap="square" lIns="0" tIns="0" rIns="0" bIns="0"/>
            <a:lstStyle/>
            <a:p>
              <a:pPr algn="l" rtl="0" eaLnBrk="0">
                <a:lnSpc>
                  <a:spcPct val="153000"/>
                </a:lnSpc>
              </a:pPr>
              <a:endParaRPr sz="100" dirty="0">
                <a:latin typeface="微软雅黑" panose="020B0703020204020201" charset="-122"/>
                <a:ea typeface="微软雅黑" panose="020B0703020204020201" charset="-122"/>
                <a:cs typeface="Arial" panose="020B0704020202090204"/>
              </a:endParaRPr>
            </a:p>
            <a:p>
              <a:pPr marL="195580" indent="27305" algn="l" rtl="0" eaLnBrk="0">
                <a:lnSpc>
                  <a:spcPct val="148000"/>
                </a:lnSpc>
              </a:pP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条文说明：</a:t>
              </a:r>
              <a:r>
                <a:rPr sz="1200" b="1" kern="0" spc="-26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通过资料核查、</a:t>
              </a:r>
              <a:r>
                <a:rPr sz="1200" b="1" kern="0" spc="-26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现场检查及人</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员访谈验证安全生产标准化体系运行的适用性、</a:t>
              </a:r>
              <a:r>
                <a:rPr sz="1200" b="1" kern="0" spc="-25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合规性及有效性</a:t>
              </a:r>
              <a:r>
                <a:rPr sz="1200" b="1" kern="0" spc="-1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6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针对自</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评发现的问题</a:t>
              </a:r>
              <a:r>
                <a:rPr sz="1200" b="1" kern="0" spc="-1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需深入分析根本原因</a:t>
              </a:r>
              <a:r>
                <a:rPr sz="1200" b="1" kern="0" spc="-1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制定改进计划</a:t>
              </a:r>
              <a:r>
                <a:rPr sz="1200" b="1" kern="0" spc="-1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5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通过</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PDCA</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循环实现安全管理绩效持</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续提升</a:t>
              </a:r>
              <a:r>
                <a:rPr sz="1200" b="1" kern="0" spc="-1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0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同时结合最新</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法规和数字化工具</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，确保有效运行。</a:t>
              </a:r>
              <a:endParaRPr sz="1200" dirty="0">
                <a:latin typeface="微软雅黑" panose="020B0703020204020201" charset="-122"/>
                <a:ea typeface="微软雅黑" panose="020B0703020204020201" charset="-122"/>
                <a:cs typeface="微软雅黑" panose="020B0703020204020201" charset="-122"/>
              </a:endParaRPr>
            </a:p>
          </p:txBody>
        </p:sp>
      </p:grpSp>
      <p:sp>
        <p:nvSpPr>
          <p:cNvPr id="1576" name="textbox 1576"/>
          <p:cNvSpPr/>
          <p:nvPr/>
        </p:nvSpPr>
        <p:spPr>
          <a:xfrm>
            <a:off x="473580" y="3957001"/>
            <a:ext cx="5093970" cy="60388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2105"/>
              </a:lnSpc>
            </a:pP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5.14.3</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证实方法</a:t>
            </a:r>
            <a:endParaRPr sz="1500" dirty="0">
              <a:latin typeface="微软雅黑" panose="020B0703020204020201" charset="-122"/>
              <a:ea typeface="微软雅黑" panose="020B0703020204020201" charset="-122"/>
              <a:cs typeface="微软雅黑" panose="020B0703020204020201" charset="-122"/>
            </a:endParaRPr>
          </a:p>
          <a:p>
            <a:pPr algn="l" rtl="0" eaLnBrk="0">
              <a:lnSpc>
                <a:spcPct val="100000"/>
              </a:lnSpc>
            </a:pPr>
            <a:endParaRPr sz="800" dirty="0">
              <a:latin typeface="微软雅黑" panose="020B0703020204020201" charset="-122"/>
              <a:ea typeface="微软雅黑" panose="020B0703020204020201" charset="-122"/>
              <a:cs typeface="Arial" panose="020B0704020202090204"/>
            </a:endParaRPr>
          </a:p>
          <a:p>
            <a:pPr algn="l" rtl="0" eaLnBrk="0">
              <a:lnSpc>
                <a:spcPct val="7000"/>
              </a:lnSpc>
            </a:pPr>
            <a:endParaRPr sz="100" dirty="0">
              <a:latin typeface="微软雅黑" panose="020B0703020204020201" charset="-122"/>
              <a:ea typeface="微软雅黑" panose="020B0703020204020201" charset="-122"/>
              <a:cs typeface="Arial" panose="020B0704020202090204"/>
            </a:endParaRPr>
          </a:p>
          <a:p>
            <a:pPr algn="r" rtl="0" eaLnBrk="0">
              <a:lnSpc>
                <a:spcPct val="88000"/>
              </a:lnSpc>
            </a:pPr>
            <a:r>
              <a:rPr sz="14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通过查验要素绩效指标、</a:t>
            </a:r>
            <a:r>
              <a:rPr sz="1400" b="1" kern="0" spc="-27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自评报告等检查符合本要</a:t>
            </a:r>
            <a:r>
              <a:rPr sz="14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素的内容。</a:t>
            </a:r>
            <a:endParaRPr sz="14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0" name="picture 1580"/>
          <p:cNvPicPr>
            <a:picLocks noChangeAspect="1"/>
          </p:cNvPicPr>
          <p:nvPr/>
        </p:nvPicPr>
        <p:blipFill>
          <a:blip r:embed="rId1"/>
          <a:stretch>
            <a:fillRect/>
          </a:stretch>
        </p:blipFill>
        <p:spPr>
          <a:xfrm rot="21600000">
            <a:off x="3259220" y="2140307"/>
            <a:ext cx="737176" cy="645932"/>
          </a:xfrm>
          <a:prstGeom prst="rect">
            <a:avLst/>
          </a:prstGeom>
        </p:spPr>
      </p:pic>
      <p:pic>
        <p:nvPicPr>
          <p:cNvPr id="1582" name="picture 1582"/>
          <p:cNvPicPr>
            <a:picLocks noChangeAspect="1"/>
          </p:cNvPicPr>
          <p:nvPr/>
        </p:nvPicPr>
        <p:blipFill>
          <a:blip r:embed="rId2"/>
          <a:stretch>
            <a:fillRect/>
          </a:stretch>
        </p:blipFill>
        <p:spPr>
          <a:xfrm rot="21600000">
            <a:off x="3281803" y="2913978"/>
            <a:ext cx="706022" cy="613285"/>
          </a:xfrm>
          <a:prstGeom prst="rect">
            <a:avLst/>
          </a:prstGeom>
        </p:spPr>
      </p:pic>
      <p:sp>
        <p:nvSpPr>
          <p:cNvPr id="1584" name="textbox 1584"/>
          <p:cNvSpPr/>
          <p:nvPr/>
        </p:nvSpPr>
        <p:spPr>
          <a:xfrm>
            <a:off x="3433299" y="2225510"/>
            <a:ext cx="1893570" cy="1085850"/>
          </a:xfrm>
          <a:prstGeom prst="rect">
            <a:avLst/>
          </a:prstGeom>
          <a:noFill/>
          <a:ln w="0" cap="flat">
            <a:noFill/>
            <a:prstDash val="solid"/>
            <a:miter lim="0"/>
          </a:ln>
        </p:spPr>
        <p:txBody>
          <a:bodyPr vert="horz" wrap="square" lIns="0" tIns="0" rIns="0" bIns="0"/>
          <a:lstStyle/>
          <a:p>
            <a:pPr algn="l" rtl="0" eaLnBrk="0">
              <a:lnSpc>
                <a:spcPct val="87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ct val="88000"/>
              </a:lnSpc>
            </a:pPr>
            <a:r>
              <a:rPr sz="2000" b="1" kern="0" spc="50" dirty="0">
                <a:solidFill>
                  <a:srgbClr val="5979AC">
                    <a:alpha val="100000"/>
                  </a:srgbClr>
                </a:solidFill>
                <a:latin typeface="微软雅黑" panose="020B0703020204020201" charset="-122"/>
                <a:ea typeface="微软雅黑" panose="020B0703020204020201" charset="-122"/>
                <a:cs typeface="微软雅黑" panose="020B0703020204020201" charset="-122"/>
              </a:rPr>
              <a:t>二     </a:t>
            </a:r>
            <a:r>
              <a:rPr sz="2300" b="1" kern="0" spc="50" dirty="0">
                <a:solidFill>
                  <a:srgbClr val="B2B2B2">
                    <a:alpha val="100000"/>
                  </a:srgbClr>
                </a:solidFill>
                <a:latin typeface="微软雅黑" panose="020B0703020204020201" charset="-122"/>
                <a:ea typeface="微软雅黑" panose="020B0703020204020201" charset="-122"/>
                <a:cs typeface="微软雅黑" panose="020B0703020204020201" charset="-122"/>
              </a:rPr>
              <a:t>编制思</a:t>
            </a:r>
            <a:r>
              <a:rPr sz="2300" b="1" kern="0" spc="40" dirty="0">
                <a:solidFill>
                  <a:srgbClr val="B2B2B2">
                    <a:alpha val="100000"/>
                  </a:srgbClr>
                </a:solidFill>
                <a:latin typeface="微软雅黑" panose="020B0703020204020201" charset="-122"/>
                <a:ea typeface="微软雅黑" panose="020B0703020204020201" charset="-122"/>
                <a:cs typeface="微软雅黑" panose="020B0703020204020201" charset="-122"/>
              </a:rPr>
              <a:t>路</a:t>
            </a:r>
            <a:endParaRPr sz="2300" dirty="0">
              <a:latin typeface="微软雅黑" panose="020B0703020204020201" charset="-122"/>
              <a:ea typeface="微软雅黑" panose="020B0703020204020201" charset="-122"/>
              <a:cs typeface="微软雅黑" panose="020B0703020204020201" charset="-122"/>
            </a:endParaRPr>
          </a:p>
          <a:p>
            <a:pPr algn="l" rtl="0" eaLnBrk="0">
              <a:lnSpc>
                <a:spcPct val="116000"/>
              </a:lnSpc>
            </a:pPr>
            <a:endParaRPr sz="1000" dirty="0">
              <a:latin typeface="微软雅黑" panose="020B0703020204020201" charset="-122"/>
              <a:ea typeface="微软雅黑" panose="020B0703020204020201" charset="-122"/>
              <a:cs typeface="Arial" panose="020B0704020202090204"/>
            </a:endParaRPr>
          </a:p>
          <a:p>
            <a:pPr algn="l" rtl="0" eaLnBrk="0">
              <a:lnSpc>
                <a:spcPct val="116000"/>
              </a:lnSpc>
            </a:pPr>
            <a:endParaRPr sz="1000" dirty="0">
              <a:latin typeface="微软雅黑" panose="020B0703020204020201" charset="-122"/>
              <a:ea typeface="微软雅黑" panose="020B0703020204020201" charset="-122"/>
              <a:cs typeface="Arial" panose="020B0704020202090204"/>
            </a:endParaRPr>
          </a:p>
          <a:p>
            <a:pPr algn="l" rtl="0" eaLnBrk="0">
              <a:lnSpc>
                <a:spcPct val="116000"/>
              </a:lnSpc>
            </a:pPr>
            <a:endParaRPr sz="500" dirty="0">
              <a:latin typeface="微软雅黑" panose="020B0703020204020201" charset="-122"/>
              <a:ea typeface="微软雅黑" panose="020B0703020204020201" charset="-122"/>
              <a:cs typeface="Arial" panose="020B0704020202090204"/>
            </a:endParaRPr>
          </a:p>
          <a:p>
            <a:pPr marL="19050" algn="l" rtl="0" eaLnBrk="0">
              <a:lnSpc>
                <a:spcPct val="88000"/>
              </a:lnSpc>
              <a:spcBef>
                <a:spcPts val="5"/>
              </a:spcBef>
            </a:pPr>
            <a:r>
              <a:rPr sz="2000" b="1" kern="0" spc="40" dirty="0">
                <a:solidFill>
                  <a:srgbClr val="5979AC">
                    <a:alpha val="100000"/>
                  </a:srgbClr>
                </a:solidFill>
                <a:latin typeface="微软雅黑" panose="020B0703020204020201" charset="-122"/>
                <a:ea typeface="微软雅黑" panose="020B0703020204020201" charset="-122"/>
                <a:cs typeface="微软雅黑" panose="020B0703020204020201" charset="-122"/>
              </a:rPr>
              <a:t>三     </a:t>
            </a:r>
            <a:r>
              <a:rPr sz="2300" b="1" kern="0" spc="40" dirty="0">
                <a:solidFill>
                  <a:srgbClr val="B2B2B2">
                    <a:alpha val="100000"/>
                  </a:srgbClr>
                </a:solidFill>
                <a:latin typeface="微软雅黑" panose="020B0703020204020201" charset="-122"/>
                <a:ea typeface="微软雅黑" panose="020B0703020204020201" charset="-122"/>
                <a:cs typeface="微软雅黑" panose="020B0703020204020201" charset="-122"/>
              </a:rPr>
              <a:t>主要内容</a:t>
            </a:r>
            <a:endParaRPr sz="2300" dirty="0">
              <a:latin typeface="微软雅黑" panose="020B0703020204020201" charset="-122"/>
              <a:ea typeface="微软雅黑" panose="020B0703020204020201" charset="-122"/>
              <a:cs typeface="微软雅黑" panose="020B0703020204020201" charset="-122"/>
            </a:endParaRPr>
          </a:p>
        </p:txBody>
      </p:sp>
      <p:sp>
        <p:nvSpPr>
          <p:cNvPr id="1586" name="textbox 1586"/>
          <p:cNvSpPr/>
          <p:nvPr/>
        </p:nvSpPr>
        <p:spPr>
          <a:xfrm>
            <a:off x="4165676" y="1520685"/>
            <a:ext cx="1873885" cy="347345"/>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ct val="88000"/>
              </a:lnSpc>
              <a:tabLst>
                <a:tab pos="1860550" algn="l"/>
              </a:tabLst>
            </a:pPr>
            <a:r>
              <a:rPr sz="2300" b="1" kern="0" spc="80" dirty="0">
                <a:solidFill>
                  <a:srgbClr val="B2B2B2">
                    <a:alpha val="100000"/>
                  </a:srgbClr>
                </a:solidFill>
                <a:uFill>
                  <a:solidFill>
                    <a:srgbClr val="404040"/>
                  </a:solidFill>
                </a:uFill>
                <a:latin typeface="微软雅黑" panose="020B0703020204020201" charset="-122"/>
                <a:ea typeface="微软雅黑" panose="020B0703020204020201" charset="-122"/>
                <a:cs typeface="微软雅黑" panose="020B0703020204020201" charset="-122"/>
              </a:rPr>
              <a:t>制定背景</a:t>
            </a:r>
            <a:endParaRPr sz="2300" dirty="0">
              <a:latin typeface="微软雅黑" panose="020B0703020204020201" charset="-122"/>
              <a:ea typeface="微软雅黑" panose="020B0703020204020201" charset="-122"/>
              <a:cs typeface="微软雅黑" panose="020B0703020204020201" charset="-122"/>
            </a:endParaRPr>
          </a:p>
        </p:txBody>
      </p:sp>
      <p:sp>
        <p:nvSpPr>
          <p:cNvPr id="1588" name="textbox 1588"/>
          <p:cNvSpPr/>
          <p:nvPr/>
        </p:nvSpPr>
        <p:spPr>
          <a:xfrm>
            <a:off x="2096316" y="2204532"/>
            <a:ext cx="412750" cy="1331594"/>
          </a:xfrm>
          <a:prstGeom prst="rect">
            <a:avLst/>
          </a:prstGeom>
          <a:noFill/>
          <a:ln w="0" cap="flat">
            <a:noFill/>
            <a:prstDash val="solid"/>
            <a:miter lim="0"/>
          </a:ln>
        </p:spPr>
        <p:txBody>
          <a:bodyPr vert="eaVert" wrap="square" lIns="0" tIns="0" rIns="0" bIns="0"/>
          <a:lstStyle/>
          <a:p>
            <a:pPr algn="l" rtl="0" eaLnBrk="0">
              <a:lnSpc>
                <a:spcPct val="88000"/>
              </a:lnSpc>
            </a:pPr>
            <a:endParaRPr sz="100" dirty="0">
              <a:latin typeface="微软雅黑" panose="020B0703020204020201" charset="-122"/>
              <a:ea typeface="微软雅黑" panose="020B0703020204020201" charset="-122"/>
              <a:cs typeface="Arial" panose="020B0704020202090204"/>
            </a:endParaRPr>
          </a:p>
          <a:p>
            <a:pPr algn="r" rtl="0" eaLnBrk="0">
              <a:lnSpc>
                <a:spcPct val="83000"/>
              </a:lnSpc>
            </a:pPr>
            <a:r>
              <a:rPr sz="3000" b="1" kern="0" spc="-100" dirty="0">
                <a:solidFill>
                  <a:srgbClr val="2464CB">
                    <a:alpha val="100000"/>
                  </a:srgbClr>
                </a:solidFill>
                <a:latin typeface="微软雅黑" panose="020B0703020204020201" charset="-122"/>
                <a:ea typeface="微软雅黑" panose="020B0703020204020201" charset="-122"/>
                <a:cs typeface="微软雅黑" panose="020B0703020204020201" charset="-122"/>
              </a:rPr>
              <a:t>目</a:t>
            </a:r>
            <a:r>
              <a:rPr sz="3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3000" b="1" kern="0" spc="-100" dirty="0">
                <a:solidFill>
                  <a:srgbClr val="2464CB">
                    <a:alpha val="100000"/>
                  </a:srgbClr>
                </a:solidFill>
                <a:latin typeface="微软雅黑" panose="020B0703020204020201" charset="-122"/>
                <a:ea typeface="微软雅黑" panose="020B0703020204020201" charset="-122"/>
                <a:cs typeface="微软雅黑" panose="020B0703020204020201" charset="-122"/>
              </a:rPr>
              <a:t>录</a:t>
            </a:r>
            <a:endParaRPr sz="3000" dirty="0">
              <a:latin typeface="微软雅黑" panose="020B0703020204020201" charset="-122"/>
              <a:ea typeface="微软雅黑" panose="020B0703020204020201" charset="-122"/>
              <a:cs typeface="微软雅黑" panose="020B0703020204020201" charset="-122"/>
            </a:endParaRPr>
          </a:p>
        </p:txBody>
      </p:sp>
      <p:grpSp>
        <p:nvGrpSpPr>
          <p:cNvPr id="66" name="group 66"/>
          <p:cNvGrpSpPr/>
          <p:nvPr/>
        </p:nvGrpSpPr>
        <p:grpSpPr>
          <a:xfrm rot="21600000">
            <a:off x="3259220" y="1335327"/>
            <a:ext cx="737176" cy="663919"/>
            <a:chOff x="0" y="0"/>
            <a:chExt cx="737176" cy="663919"/>
          </a:xfrm>
        </p:grpSpPr>
        <p:pic>
          <p:nvPicPr>
            <p:cNvPr id="1590" name="picture 1590"/>
            <p:cNvPicPr>
              <a:picLocks noChangeAspect="1"/>
            </p:cNvPicPr>
            <p:nvPr/>
          </p:nvPicPr>
          <p:blipFill>
            <a:blip r:embed="rId3"/>
            <a:stretch>
              <a:fillRect/>
            </a:stretch>
          </p:blipFill>
          <p:spPr>
            <a:xfrm rot="21600000">
              <a:off x="0" y="0"/>
              <a:ext cx="737176" cy="663919"/>
            </a:xfrm>
            <a:prstGeom prst="rect">
              <a:avLst/>
            </a:prstGeom>
          </p:spPr>
        </p:pic>
        <p:sp>
          <p:nvSpPr>
            <p:cNvPr id="1592" name="textbox 1592"/>
            <p:cNvSpPr/>
            <p:nvPr/>
          </p:nvSpPr>
          <p:spPr>
            <a:xfrm>
              <a:off x="-12700" y="-12700"/>
              <a:ext cx="762634" cy="791844"/>
            </a:xfrm>
            <a:prstGeom prst="rect">
              <a:avLst/>
            </a:prstGeom>
            <a:noFill/>
            <a:ln w="0" cap="flat">
              <a:noFill/>
              <a:prstDash val="solid"/>
              <a:miter lim="0"/>
            </a:ln>
          </p:spPr>
          <p:txBody>
            <a:bodyPr vert="horz" wrap="square" lIns="0" tIns="0" rIns="0" bIns="0"/>
            <a:lstStyle/>
            <a:p>
              <a:pPr algn="l" rtl="0" eaLnBrk="0">
                <a:lnSpc>
                  <a:spcPct val="168000"/>
                </a:lnSpc>
              </a:pPr>
              <a:endParaRPr sz="1000" dirty="0">
                <a:latin typeface="微软雅黑" panose="020B0703020204020201" charset="-122"/>
                <a:ea typeface="微软雅黑" panose="020B0703020204020201" charset="-122"/>
                <a:cs typeface="Arial" panose="020B0704020202090204"/>
              </a:endParaRPr>
            </a:p>
            <a:p>
              <a:pPr algn="l" rtl="0" eaLnBrk="0">
                <a:lnSpc>
                  <a:spcPct val="8000"/>
                </a:lnSpc>
              </a:pPr>
              <a:endParaRPr sz="100" dirty="0">
                <a:latin typeface="微软雅黑" panose="020B0703020204020201" charset="-122"/>
                <a:ea typeface="微软雅黑" panose="020B0703020204020201" charset="-122"/>
                <a:cs typeface="Arial" panose="020B0704020202090204"/>
              </a:endParaRPr>
            </a:p>
            <a:p>
              <a:pPr marL="198755" algn="l" rtl="0" eaLnBrk="0">
                <a:lnSpc>
                  <a:spcPts val="1105"/>
                </a:lnSpc>
              </a:pPr>
              <a:r>
                <a:rPr sz="2000" b="1" kern="0" spc="-10" dirty="0">
                  <a:solidFill>
                    <a:srgbClr val="FFFFFF">
                      <a:alpha val="100000"/>
                    </a:srgbClr>
                  </a:solidFill>
                  <a:latin typeface="微软雅黑" panose="020B0703020204020201" charset="-122"/>
                  <a:ea typeface="微软雅黑" panose="020B0703020204020201" charset="-122"/>
                  <a:cs typeface="微软雅黑" panose="020B0703020204020201" charset="-122"/>
                </a:rPr>
                <a:t>一</a:t>
              </a:r>
              <a:endParaRPr sz="2000" dirty="0">
                <a:latin typeface="微软雅黑" panose="020B0703020204020201" charset="-122"/>
                <a:ea typeface="微软雅黑" panose="020B0703020204020201" charset="-122"/>
                <a:cs typeface="微软雅黑" panose="020B0703020204020201" charset="-122"/>
              </a:endParaRPr>
            </a:p>
          </p:txBody>
        </p:sp>
      </p:grpSp>
      <p:grpSp>
        <p:nvGrpSpPr>
          <p:cNvPr id="68" name="group 68"/>
          <p:cNvGrpSpPr/>
          <p:nvPr/>
        </p:nvGrpSpPr>
        <p:grpSpPr>
          <a:xfrm rot="21600000">
            <a:off x="3289534" y="3606328"/>
            <a:ext cx="703860" cy="611556"/>
            <a:chOff x="0" y="0"/>
            <a:chExt cx="703860" cy="611556"/>
          </a:xfrm>
        </p:grpSpPr>
        <p:pic>
          <p:nvPicPr>
            <p:cNvPr id="1594" name="picture 1594"/>
            <p:cNvPicPr>
              <a:picLocks noChangeAspect="1"/>
            </p:cNvPicPr>
            <p:nvPr/>
          </p:nvPicPr>
          <p:blipFill>
            <a:blip r:embed="rId4"/>
            <a:stretch>
              <a:fillRect/>
            </a:stretch>
          </p:blipFill>
          <p:spPr>
            <a:xfrm rot="21600000">
              <a:off x="0" y="0"/>
              <a:ext cx="703860" cy="611556"/>
            </a:xfrm>
            <a:prstGeom prst="rect">
              <a:avLst/>
            </a:prstGeom>
          </p:spPr>
        </p:pic>
        <p:sp>
          <p:nvSpPr>
            <p:cNvPr id="1596" name="textbox 1596"/>
            <p:cNvSpPr/>
            <p:nvPr/>
          </p:nvSpPr>
          <p:spPr>
            <a:xfrm>
              <a:off x="-12700" y="-12700"/>
              <a:ext cx="729615" cy="654050"/>
            </a:xfrm>
            <a:prstGeom prst="rect">
              <a:avLst/>
            </a:prstGeom>
            <a:noFill/>
            <a:ln w="0" cap="flat">
              <a:noFill/>
              <a:prstDash val="solid"/>
              <a:miter lim="0"/>
            </a:ln>
          </p:spPr>
          <p:txBody>
            <a:bodyPr vert="horz" wrap="square" lIns="0" tIns="0" rIns="0" bIns="0"/>
            <a:lstStyle/>
            <a:p>
              <a:pPr algn="l" rtl="0" eaLnBrk="0">
                <a:lnSpc>
                  <a:spcPct val="103000"/>
                </a:lnSpc>
              </a:pPr>
              <a:endParaRPr sz="900" dirty="0">
                <a:latin typeface="微软雅黑" panose="020B0703020204020201" charset="-122"/>
                <a:ea typeface="微软雅黑" panose="020B0703020204020201" charset="-122"/>
                <a:cs typeface="Arial" panose="020B0704020202090204"/>
              </a:endParaRPr>
            </a:p>
            <a:p>
              <a:pPr algn="l" rtl="0" eaLnBrk="0">
                <a:lnSpc>
                  <a:spcPct val="6000"/>
                </a:lnSpc>
              </a:pPr>
              <a:endParaRPr sz="100" dirty="0">
                <a:latin typeface="微软雅黑" panose="020B0703020204020201" charset="-122"/>
                <a:ea typeface="微软雅黑" panose="020B0703020204020201" charset="-122"/>
                <a:cs typeface="Arial" panose="020B0704020202090204"/>
              </a:endParaRPr>
            </a:p>
            <a:p>
              <a:pPr marL="190500" algn="l" rtl="0" eaLnBrk="0">
                <a:lnSpc>
                  <a:spcPct val="81000"/>
                </a:lnSpc>
              </a:pPr>
              <a:r>
                <a:rPr sz="2000" b="1" kern="0" spc="-10" dirty="0">
                  <a:solidFill>
                    <a:srgbClr val="5979AC">
                      <a:alpha val="100000"/>
                    </a:srgbClr>
                  </a:solidFill>
                  <a:latin typeface="微软雅黑" panose="020B0703020204020201" charset="-122"/>
                  <a:ea typeface="微软雅黑" panose="020B0703020204020201" charset="-122"/>
                  <a:cs typeface="微软雅黑" panose="020B0703020204020201" charset="-122"/>
                </a:rPr>
                <a:t>四</a:t>
              </a:r>
              <a:endParaRPr sz="2000" dirty="0">
                <a:latin typeface="微软雅黑" panose="020B0703020204020201" charset="-122"/>
                <a:ea typeface="微软雅黑" panose="020B0703020204020201" charset="-122"/>
                <a:cs typeface="微软雅黑" panose="020B0703020204020201" charset="-122"/>
              </a:endParaRPr>
            </a:p>
          </p:txBody>
        </p:sp>
      </p:grpSp>
      <p:sp>
        <p:nvSpPr>
          <p:cNvPr id="1598" name="textbox 1598"/>
          <p:cNvSpPr/>
          <p:nvPr/>
        </p:nvSpPr>
        <p:spPr>
          <a:xfrm>
            <a:off x="4093210" y="3669334"/>
            <a:ext cx="1236980" cy="344804"/>
          </a:xfrm>
          <a:prstGeom prst="rect">
            <a:avLst/>
          </a:prstGeom>
          <a:noFill/>
          <a:ln w="0" cap="flat">
            <a:noFill/>
            <a:prstDash val="solid"/>
            <a:miter lim="0"/>
          </a:ln>
        </p:spPr>
        <p:txBody>
          <a:bodyPr vert="horz" wrap="square" lIns="0" tIns="0" rIns="0" bIns="0"/>
          <a:lstStyle/>
          <a:p>
            <a:pPr algn="l" rtl="0" eaLnBrk="0">
              <a:lnSpc>
                <a:spcPct val="91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ct val="87000"/>
              </a:lnSpc>
            </a:pPr>
            <a:r>
              <a:rPr sz="2300" b="1" u="sng"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工作建议</a:t>
            </a:r>
            <a:endParaRPr sz="23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00" name="table 1600"/>
          <p:cNvGraphicFramePr>
            <a:graphicFrameLocks noGrp="1"/>
          </p:cNvGraphicFramePr>
          <p:nvPr/>
        </p:nvGraphicFramePr>
        <p:xfrm>
          <a:off x="369887" y="1243012"/>
          <a:ext cx="8404860" cy="3054350"/>
        </p:xfrm>
        <a:graphic>
          <a:graphicData uri="http://schemas.openxmlformats.org/drawingml/2006/table">
            <a:tbl>
              <a:tblPr/>
              <a:tblGrid>
                <a:gridCol w="8404860"/>
              </a:tblGrid>
              <a:tr h="3054350">
                <a:tc>
                  <a:txBody>
                    <a:bodyPr/>
                    <a:lstStyle/>
                    <a:p>
                      <a:pPr algn="l" rtl="0" eaLnBrk="0">
                        <a:lnSpc>
                          <a:spcPct val="154000"/>
                        </a:lnSpc>
                      </a:pPr>
                      <a:endParaRPr sz="1000" dirty="0">
                        <a:latin typeface="微软雅黑" panose="020B0703020204020201" charset="-122"/>
                        <a:ea typeface="微软雅黑" panose="020B0703020204020201" charset="-122"/>
                        <a:cs typeface="Arial" panose="020B0704020202090204"/>
                      </a:endParaRPr>
                    </a:p>
                    <a:p>
                      <a:pPr marL="490220" indent="-324485" algn="l" rtl="0" eaLnBrk="0">
                        <a:lnSpc>
                          <a:spcPct val="144000"/>
                        </a:lnSpc>
                        <a:tabLst>
                          <a:tab pos="328295" algn="l"/>
                        </a:tabLst>
                      </a:pPr>
                      <a:r>
                        <a:rPr sz="17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700" b="1" kern="0" spc="16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700" b="1" kern="0" spc="130" dirty="0">
                          <a:solidFill>
                            <a:srgbClr val="FF0000">
                              <a:alpha val="100000"/>
                            </a:srgbClr>
                          </a:solidFill>
                          <a:latin typeface="微软雅黑" panose="020B0703020204020201" charset="-122"/>
                          <a:ea typeface="微软雅黑" panose="020B0703020204020201" charset="-122"/>
                          <a:cs typeface="微软雅黑" panose="020B0703020204020201" charset="-122"/>
                        </a:rPr>
                        <a:t>开展宣贯解读培训</a:t>
                      </a:r>
                      <a:r>
                        <a:rPr sz="1700" b="1" kern="0" spc="-2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7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700" b="1" kern="0" spc="-37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7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推动企业主要负责人、</a:t>
                      </a:r>
                      <a:r>
                        <a:rPr sz="1700" b="1" kern="0" spc="-27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7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管理人员和从业人员准确理解安</a:t>
                      </a:r>
                      <a:r>
                        <a:rPr sz="17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7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全生产标准化工作的意义和要求</a:t>
                      </a:r>
                      <a:r>
                        <a:rPr sz="1700" b="1"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7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700" b="1" kern="0" spc="-3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7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提高工作的主动性；</a:t>
                      </a:r>
                      <a:r>
                        <a:rPr sz="1700" b="1" kern="0" spc="-2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7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基层安全监管人员准</a:t>
                      </a:r>
                      <a:r>
                        <a:rPr sz="17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7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确理解《通用规范》</a:t>
                      </a:r>
                      <a:r>
                        <a:rPr sz="1700" b="1" kern="0" spc="-2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7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的有关要求</a:t>
                      </a:r>
                      <a:r>
                        <a:rPr sz="1700" b="1" kern="0" spc="-2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7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700" b="1" kern="0" spc="-3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7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提高监督指导</a:t>
                      </a:r>
                      <a:r>
                        <a:rPr sz="17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能力</a:t>
                      </a:r>
                      <a:r>
                        <a:rPr sz="1700" b="1" kern="0" spc="-2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7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700" b="1" kern="0" spc="-37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7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形成部门积极推动、</a:t>
                      </a:r>
                      <a:r>
                        <a:rPr sz="17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7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企业主动参与的良好氛围</a:t>
                      </a:r>
                      <a:r>
                        <a:rPr sz="17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700" dirty="0">
                        <a:latin typeface="微软雅黑" panose="020B0703020204020201" charset="-122"/>
                        <a:ea typeface="微软雅黑" panose="020B0703020204020201" charset="-122"/>
                        <a:cs typeface="微软雅黑" panose="020B0703020204020201" charset="-122"/>
                      </a:endParaRPr>
                    </a:p>
                    <a:p>
                      <a:pPr algn="l" rtl="0" eaLnBrk="0">
                        <a:lnSpc>
                          <a:spcPct val="108000"/>
                        </a:lnSpc>
                      </a:pPr>
                      <a:endParaRPr sz="700" dirty="0">
                        <a:latin typeface="微软雅黑" panose="020B0703020204020201" charset="-122"/>
                        <a:ea typeface="微软雅黑" panose="020B0703020204020201" charset="-122"/>
                        <a:cs typeface="Arial" panose="020B0704020202090204"/>
                      </a:endParaRPr>
                    </a:p>
                    <a:p>
                      <a:pPr marL="492125" indent="-326390" algn="l" rtl="0" eaLnBrk="0">
                        <a:lnSpc>
                          <a:spcPct val="144000"/>
                        </a:lnSpc>
                        <a:spcBef>
                          <a:spcPts val="0"/>
                        </a:spcBef>
                        <a:tabLst>
                          <a:tab pos="328295" algn="l"/>
                        </a:tabLst>
                      </a:pPr>
                      <a:r>
                        <a:rPr sz="17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700" b="1" kern="0" spc="1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7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企业应与《通用规范》</a:t>
                      </a:r>
                      <a:r>
                        <a:rPr sz="1700" b="1" kern="0" spc="-27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7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开展</a:t>
                      </a:r>
                      <a:r>
                        <a:rPr sz="1700" b="1" kern="0" spc="110" dirty="0">
                          <a:solidFill>
                            <a:srgbClr val="FF0000">
                              <a:alpha val="100000"/>
                            </a:srgbClr>
                          </a:solidFill>
                          <a:latin typeface="微软雅黑" panose="020B0703020204020201" charset="-122"/>
                          <a:ea typeface="微软雅黑" panose="020B0703020204020201" charset="-122"/>
                          <a:cs typeface="微软雅黑" panose="020B0703020204020201" charset="-122"/>
                        </a:rPr>
                        <a:t>对标分析</a:t>
                      </a:r>
                      <a:r>
                        <a:rPr sz="1700" b="1" kern="0" spc="-2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7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700" b="1" kern="0" spc="-2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7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700" b="1" kern="0" spc="110" dirty="0">
                          <a:solidFill>
                            <a:srgbClr val="FF0000">
                              <a:alpha val="100000"/>
                            </a:srgbClr>
                          </a:solidFill>
                          <a:latin typeface="微软雅黑" panose="020B0703020204020201" charset="-122"/>
                          <a:ea typeface="微软雅黑" panose="020B0703020204020201" charset="-122"/>
                          <a:cs typeface="微软雅黑" panose="020B0703020204020201" charset="-122"/>
                        </a:rPr>
                        <a:t>一企一策</a:t>
                      </a:r>
                      <a:r>
                        <a:rPr sz="1700" b="1" kern="0" spc="-35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7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”进行提升</a:t>
                      </a:r>
                      <a:r>
                        <a:rPr sz="1700" b="1" kern="0" spc="-2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7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700" b="1" kern="0" spc="-37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7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补短板强弱</a:t>
                      </a:r>
                      <a:r>
                        <a:rPr sz="17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7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项</a:t>
                      </a:r>
                      <a:r>
                        <a:rPr sz="1700" b="1" kern="0" spc="-2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7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700" b="1" kern="0" spc="-3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7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完善安全管理体系</a:t>
                      </a:r>
                      <a:r>
                        <a:rPr sz="1700" b="1" kern="0" spc="-2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7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700" b="1" kern="0" spc="-37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7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提高安全管理水平</a:t>
                      </a:r>
                      <a:r>
                        <a:rPr sz="1700" b="1" kern="0" spc="-2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7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700" b="1" kern="0" spc="-37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7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避免</a:t>
                      </a:r>
                      <a:r>
                        <a:rPr sz="1700" b="1" kern="0" spc="-3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7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“两张皮</a:t>
                      </a:r>
                      <a:r>
                        <a:rPr sz="1700" b="1" kern="0" spc="-35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7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a:t>
                      </a:r>
                      <a:r>
                        <a:rPr sz="1700" b="1" kern="0" spc="-2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7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a:t>
                      </a:r>
                      <a:r>
                        <a:rPr sz="1700" b="1" kern="0" spc="-36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7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建用脱节、</a:t>
                      </a:r>
                      <a:r>
                        <a:rPr sz="17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7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纸面工程</a:t>
                      </a:r>
                      <a:r>
                        <a:rPr sz="17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等问题。</a:t>
                      </a:r>
                      <a:endParaRPr sz="17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CC3300"/>
                      </a:solidFill>
                      <a:prstDash val="solid"/>
                      <a:round/>
                      <a:headEnd type="none" w="med" len="med"/>
                      <a:tailEnd type="none" w="med" len="med"/>
                    </a:lnL>
                    <a:lnR w="6350" cap="flat" cmpd="sng" algn="ctr">
                      <a:solidFill>
                        <a:srgbClr val="CC3300"/>
                      </a:solidFill>
                      <a:prstDash val="solid"/>
                      <a:round/>
                      <a:headEnd type="none" w="med" len="med"/>
                      <a:tailEnd type="none" w="med" len="med"/>
                    </a:lnR>
                    <a:lnT w="6350" cap="flat" cmpd="sng" algn="ctr">
                      <a:solidFill>
                        <a:srgbClr val="CC3300"/>
                      </a:solidFill>
                      <a:prstDash val="solid"/>
                      <a:round/>
                      <a:headEnd type="none" w="med" len="med"/>
                      <a:tailEnd type="none" w="med" len="med"/>
                    </a:lnT>
                    <a:lnB w="6350" cap="flat" cmpd="sng" algn="ctr">
                      <a:solidFill>
                        <a:srgbClr val="CC3300"/>
                      </a:solidFill>
                      <a:prstDash val="solid"/>
                      <a:round/>
                      <a:headEnd type="none" w="med" len="med"/>
                      <a:tailEnd type="none" w="med" len="med"/>
                    </a:lnB>
                  </a:tcPr>
                </a:tc>
              </a:tr>
            </a:tbl>
          </a:graphicData>
        </a:graphic>
      </p:graphicFrame>
      <p:pic>
        <p:nvPicPr>
          <p:cNvPr id="1602" name="picture 1602"/>
          <p:cNvPicPr>
            <a:picLocks noChangeAspect="1"/>
          </p:cNvPicPr>
          <p:nvPr/>
        </p:nvPicPr>
        <p:blipFill>
          <a:blip r:embed="rId1"/>
          <a:stretch>
            <a:fillRect/>
          </a:stretch>
        </p:blipFill>
        <p:spPr>
          <a:xfrm rot="21600000">
            <a:off x="536028" y="3122688"/>
            <a:ext cx="162305" cy="253288"/>
          </a:xfrm>
          <a:prstGeom prst="rect">
            <a:avLst/>
          </a:prstGeom>
        </p:spPr>
      </p:pic>
      <p:pic>
        <p:nvPicPr>
          <p:cNvPr id="1604" name="picture 1604"/>
          <p:cNvPicPr>
            <a:picLocks noChangeAspect="1"/>
          </p:cNvPicPr>
          <p:nvPr/>
        </p:nvPicPr>
        <p:blipFill>
          <a:blip r:embed="rId2"/>
          <a:stretch>
            <a:fillRect/>
          </a:stretch>
        </p:blipFill>
        <p:spPr>
          <a:xfrm rot="21600000">
            <a:off x="536028" y="1476768"/>
            <a:ext cx="162305" cy="253288"/>
          </a:xfrm>
          <a:prstGeom prst="rect">
            <a:avLst/>
          </a:prstGeom>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p:nvPr/>
        </p:nvSpPr>
        <p:spPr>
          <a:xfrm>
            <a:off x="451331" y="1100005"/>
            <a:ext cx="8241030" cy="2859404"/>
          </a:xfrm>
          <a:prstGeom prst="rect">
            <a:avLst/>
          </a:prstGeom>
          <a:noFill/>
          <a:ln w="0" cap="flat">
            <a:noFill/>
            <a:prstDash val="solid"/>
            <a:miter lim="0"/>
          </a:ln>
        </p:spPr>
        <p:txBody>
          <a:bodyPr vert="horz" wrap="square" lIns="0" tIns="0" rIns="0" bIns="0"/>
          <a:lstStyle/>
          <a:p>
            <a:pPr indent="0" algn="ctr" rtl="0" eaLnBrk="0" fontAlgn="auto">
              <a:lnSpc>
                <a:spcPct val="150000"/>
              </a:lnSpc>
              <a:spcBef>
                <a:spcPts val="0"/>
              </a:spcBef>
            </a:pPr>
            <a:r>
              <a:rPr sz="7200" b="1" kern="0" spc="-70" dirty="0">
                <a:solidFill>
                  <a:srgbClr val="C00000">
                    <a:alpha val="100000"/>
                  </a:srgbClr>
                </a:solidFill>
                <a:effectLst/>
                <a:latin typeface="汉仪雅酷黑 95W" panose="020B0A04020202020204" charset="-122"/>
                <a:ea typeface="汉仪雅酷黑 95W" panose="020B0A04020202020204" charset="-122"/>
                <a:cs typeface="汉仪雅酷黑 95W" panose="020B0A04020202020204" charset="-122"/>
              </a:rPr>
              <a:t>珍爱生命</a:t>
            </a:r>
            <a:r>
              <a:rPr lang="en-US" altLang="zh-CN" sz="5400" b="1" kern="0" spc="0" dirty="0">
                <a:solidFill>
                  <a:srgbClr val="0070C0">
                    <a:alpha val="100000"/>
                  </a:srgbClr>
                </a:solidFill>
                <a:effectLst/>
                <a:latin typeface="汉仪雅酷黑 95W" panose="020B0A04020202020204" charset="-122"/>
                <a:ea typeface="汉仪雅酷黑 95W" panose="020B0A04020202020204" charset="-122"/>
                <a:cs typeface="汉仪雅酷黑 95W" panose="020B0A04020202020204" charset="-122"/>
              </a:rPr>
              <a:t> </a:t>
            </a:r>
            <a:r>
              <a:rPr lang="zh-CN" altLang="en-US" sz="7200" b="1" kern="0" spc="-20" dirty="0">
                <a:ln w="6600">
                  <a:solidFill>
                    <a:schemeClr val="accent2"/>
                  </a:solidFill>
                  <a:prstDash val="solid"/>
                </a:ln>
                <a:solidFill>
                  <a:srgbClr val="FFFF00"/>
                </a:solidFill>
                <a:effectLst>
                  <a:outerShdw dist="38100" dir="2700000" algn="tl" rotWithShape="0">
                    <a:schemeClr val="accent2"/>
                  </a:outerShdw>
                </a:effectLst>
                <a:latin typeface="汉仪雅酷黑 95W" panose="020B0A04020202020204" charset="-122"/>
                <a:ea typeface="汉仪雅酷黑 95W" panose="020B0A04020202020204" charset="-122"/>
                <a:cs typeface="汉仪雅酷黑 95W" panose="020B0A04020202020204" charset="-122"/>
              </a:rPr>
              <a:t>关注安全</a:t>
            </a:r>
            <a:endParaRPr sz="1000" dirty="0">
              <a:latin typeface="微软雅黑" panose="020B0703020204020201" charset="-122"/>
              <a:ea typeface="微软雅黑" panose="020B0703020204020201" charset="-122"/>
              <a:cs typeface="Arial" panose="020B0704020202090204"/>
            </a:endParaRPr>
          </a:p>
          <a:p>
            <a:pPr algn="l" rtl="0" eaLnBrk="0">
              <a:lnSpc>
                <a:spcPct val="115000"/>
              </a:lnSpc>
            </a:pPr>
            <a:endParaRPr sz="1000" dirty="0">
              <a:latin typeface="微软雅黑" panose="020B0703020204020201" charset="-122"/>
              <a:ea typeface="微软雅黑" panose="020B0703020204020201" charset="-122"/>
              <a:cs typeface="Arial" panose="020B0704020202090204"/>
            </a:endParaRPr>
          </a:p>
          <a:p>
            <a:pPr algn="l" rtl="0" eaLnBrk="0">
              <a:lnSpc>
                <a:spcPct val="115000"/>
              </a:lnSpc>
            </a:pPr>
            <a:endParaRPr sz="1000" dirty="0">
              <a:latin typeface="微软雅黑" panose="020B0703020204020201" charset="-122"/>
              <a:ea typeface="微软雅黑" panose="020B0703020204020201" charset="-122"/>
              <a:cs typeface="Arial" panose="020B0704020202090204"/>
            </a:endParaRPr>
          </a:p>
          <a:p>
            <a:pPr algn="l" rtl="0" eaLnBrk="0">
              <a:lnSpc>
                <a:spcPct val="115000"/>
              </a:lnSpc>
            </a:pPr>
            <a:endParaRPr sz="1000" dirty="0">
              <a:latin typeface="微软雅黑" panose="020B0703020204020201" charset="-122"/>
              <a:ea typeface="微软雅黑" panose="020B0703020204020201" charset="-122"/>
              <a:cs typeface="Arial" panose="020B0704020202090204"/>
            </a:endParaRPr>
          </a:p>
          <a:p>
            <a:pPr algn="l" rtl="0" eaLnBrk="0">
              <a:lnSpc>
                <a:spcPct val="116000"/>
              </a:lnSpc>
            </a:pPr>
            <a:endParaRPr sz="500" dirty="0">
              <a:latin typeface="微软雅黑" panose="020B0703020204020201" charset="-122"/>
              <a:ea typeface="微软雅黑" panose="020B0703020204020201" charset="-122"/>
              <a:cs typeface="Arial" panose="020B0704020202090204"/>
            </a:endParaRPr>
          </a:p>
          <a:p>
            <a:pPr indent="0" algn="ctr" rtl="0" eaLnBrk="0" fontAlgn="auto">
              <a:lnSpc>
                <a:spcPct val="97000"/>
              </a:lnSpc>
              <a:spcBef>
                <a:spcPts val="0"/>
              </a:spcBef>
              <a:buClrTx/>
              <a:buSzTx/>
              <a:buFontTx/>
            </a:pPr>
            <a:endParaRPr sz="1400" b="1" kern="0" spc="140" dirty="0">
              <a:ln w="6600">
                <a:solidFill>
                  <a:schemeClr val="accent2"/>
                </a:solidFill>
                <a:prstDash val="solid"/>
              </a:ln>
              <a:solidFill>
                <a:srgbClr val="FFFFFF"/>
              </a:solidFill>
              <a:effectLst>
                <a:outerShdw dist="38100" dir="2700000" algn="tl" rotWithShape="0">
                  <a:schemeClr val="accent2"/>
                </a:outerShdw>
              </a:effectLst>
              <a:latin typeface="微软雅黑" panose="020B0703020204020201" charset="-122"/>
              <a:ea typeface="微软雅黑" panose="020B0703020204020201" charset="-122"/>
              <a:cs typeface="黑体" panose="02010609060101010101"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 name="picture 180"/>
          <p:cNvPicPr>
            <a:picLocks noChangeAspect="1"/>
          </p:cNvPicPr>
          <p:nvPr/>
        </p:nvPicPr>
        <p:blipFill>
          <a:blip r:embed="rId1"/>
          <a:stretch>
            <a:fillRect/>
          </a:stretch>
        </p:blipFill>
        <p:spPr>
          <a:xfrm rot="21600000">
            <a:off x="3259220" y="2095857"/>
            <a:ext cx="737176" cy="645932"/>
          </a:xfrm>
          <a:prstGeom prst="rect">
            <a:avLst/>
          </a:prstGeom>
        </p:spPr>
      </p:pic>
      <p:sp>
        <p:nvSpPr>
          <p:cNvPr id="182" name="textbox 182"/>
          <p:cNvSpPr/>
          <p:nvPr/>
        </p:nvSpPr>
        <p:spPr>
          <a:xfrm>
            <a:off x="3433299" y="2181060"/>
            <a:ext cx="1893570" cy="334645"/>
          </a:xfrm>
          <a:prstGeom prst="rect">
            <a:avLst/>
          </a:prstGeom>
          <a:noFill/>
          <a:ln w="0" cap="flat">
            <a:noFill/>
            <a:prstDash val="solid"/>
            <a:miter lim="0"/>
          </a:ln>
        </p:spPr>
        <p:txBody>
          <a:bodyPr vert="horz" wrap="square" lIns="0" tIns="0" rIns="0" bIns="0"/>
          <a:lstStyle/>
          <a:p>
            <a:pPr algn="l" rtl="0" eaLnBrk="0">
              <a:lnSpc>
                <a:spcPct val="87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ct val="88000"/>
              </a:lnSpc>
            </a:pPr>
            <a:r>
              <a:rPr sz="2000" b="1" kern="0" spc="50" dirty="0">
                <a:solidFill>
                  <a:srgbClr val="5979AC">
                    <a:alpha val="100000"/>
                  </a:srgbClr>
                </a:solidFill>
                <a:latin typeface="微软雅黑" panose="020B0703020204020201" charset="-122"/>
                <a:ea typeface="微软雅黑" panose="020B0703020204020201" charset="-122"/>
                <a:cs typeface="微软雅黑" panose="020B0703020204020201" charset="-122"/>
              </a:rPr>
              <a:t>二     </a:t>
            </a:r>
            <a:r>
              <a:rPr sz="2300" b="1" kern="0" spc="50" dirty="0">
                <a:solidFill>
                  <a:srgbClr val="B2B2B2">
                    <a:alpha val="100000"/>
                  </a:srgbClr>
                </a:solidFill>
                <a:latin typeface="微软雅黑" panose="020B0703020204020201" charset="-122"/>
                <a:ea typeface="微软雅黑" panose="020B0703020204020201" charset="-122"/>
                <a:cs typeface="微软雅黑" panose="020B0703020204020201" charset="-122"/>
              </a:rPr>
              <a:t>编制思</a:t>
            </a:r>
            <a:r>
              <a:rPr sz="2300" b="1" kern="0" spc="40" dirty="0">
                <a:solidFill>
                  <a:srgbClr val="B2B2B2">
                    <a:alpha val="100000"/>
                  </a:srgbClr>
                </a:solidFill>
                <a:latin typeface="微软雅黑" panose="020B0703020204020201" charset="-122"/>
                <a:ea typeface="微软雅黑" panose="020B0703020204020201" charset="-122"/>
                <a:cs typeface="微软雅黑" panose="020B0703020204020201" charset="-122"/>
              </a:rPr>
              <a:t>路</a:t>
            </a:r>
            <a:endParaRPr sz="2300" dirty="0">
              <a:latin typeface="微软雅黑" panose="020B0703020204020201" charset="-122"/>
              <a:ea typeface="微软雅黑" panose="020B0703020204020201" charset="-122"/>
              <a:cs typeface="微软雅黑" panose="020B0703020204020201" charset="-122"/>
            </a:endParaRPr>
          </a:p>
        </p:txBody>
      </p:sp>
      <p:pic>
        <p:nvPicPr>
          <p:cNvPr id="184" name="picture 184"/>
          <p:cNvPicPr>
            <a:picLocks noChangeAspect="1"/>
          </p:cNvPicPr>
          <p:nvPr/>
        </p:nvPicPr>
        <p:blipFill>
          <a:blip r:embed="rId2"/>
          <a:stretch>
            <a:fillRect/>
          </a:stretch>
        </p:blipFill>
        <p:spPr>
          <a:xfrm rot="21600000">
            <a:off x="3289534" y="3561878"/>
            <a:ext cx="703860" cy="611556"/>
          </a:xfrm>
          <a:prstGeom prst="rect">
            <a:avLst/>
          </a:prstGeom>
        </p:spPr>
      </p:pic>
      <p:sp>
        <p:nvSpPr>
          <p:cNvPr id="186" name="textbox 186"/>
          <p:cNvSpPr/>
          <p:nvPr/>
        </p:nvSpPr>
        <p:spPr>
          <a:xfrm>
            <a:off x="3455187" y="3624884"/>
            <a:ext cx="1875154" cy="332104"/>
          </a:xfrm>
          <a:prstGeom prst="rect">
            <a:avLst/>
          </a:prstGeom>
          <a:noFill/>
          <a:ln w="0" cap="flat">
            <a:noFill/>
            <a:prstDash val="solid"/>
            <a:miter lim="0"/>
          </a:ln>
        </p:spPr>
        <p:txBody>
          <a:bodyPr vert="horz" wrap="square" lIns="0" tIns="0" rIns="0" bIns="0"/>
          <a:lstStyle/>
          <a:p>
            <a:pPr algn="l" rtl="0" eaLnBrk="0">
              <a:lnSpc>
                <a:spcPct val="91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ct val="87000"/>
              </a:lnSpc>
            </a:pPr>
            <a:r>
              <a:rPr sz="2000" b="1" kern="0" spc="30" dirty="0">
                <a:solidFill>
                  <a:srgbClr val="5979AC">
                    <a:alpha val="100000"/>
                  </a:srgbClr>
                </a:solidFill>
                <a:latin typeface="微软雅黑" panose="020B0703020204020201" charset="-122"/>
                <a:ea typeface="微软雅黑" panose="020B0703020204020201" charset="-122"/>
                <a:cs typeface="微软雅黑" panose="020B0703020204020201" charset="-122"/>
              </a:rPr>
              <a:t>四     </a:t>
            </a:r>
            <a:r>
              <a:rPr sz="2300" b="1" kern="0" spc="30" dirty="0">
                <a:solidFill>
                  <a:srgbClr val="B2B2B2">
                    <a:alpha val="100000"/>
                  </a:srgbClr>
                </a:solidFill>
                <a:latin typeface="微软雅黑" panose="020B0703020204020201" charset="-122"/>
                <a:ea typeface="微软雅黑" panose="020B0703020204020201" charset="-122"/>
                <a:cs typeface="微软雅黑" panose="020B0703020204020201" charset="-122"/>
              </a:rPr>
              <a:t>工作建议</a:t>
            </a:r>
            <a:endParaRPr sz="2300" dirty="0">
              <a:latin typeface="微软雅黑" panose="020B0703020204020201" charset="-122"/>
              <a:ea typeface="微软雅黑" panose="020B0703020204020201" charset="-122"/>
              <a:cs typeface="微软雅黑" panose="020B0703020204020201" charset="-122"/>
            </a:endParaRPr>
          </a:p>
        </p:txBody>
      </p:sp>
      <p:sp>
        <p:nvSpPr>
          <p:cNvPr id="188" name="textbox 188"/>
          <p:cNvSpPr/>
          <p:nvPr/>
        </p:nvSpPr>
        <p:spPr>
          <a:xfrm>
            <a:off x="4087571" y="1414640"/>
            <a:ext cx="1873885" cy="347345"/>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ct val="88000"/>
              </a:lnSpc>
              <a:tabLst>
                <a:tab pos="1860550" algn="l"/>
              </a:tabLst>
            </a:pPr>
            <a:r>
              <a:rPr sz="2300" b="1" kern="0" spc="80" dirty="0">
                <a:solidFill>
                  <a:srgbClr val="B2B2B2">
                    <a:alpha val="100000"/>
                  </a:srgbClr>
                </a:solidFill>
                <a:uFill>
                  <a:solidFill>
                    <a:srgbClr val="404040"/>
                  </a:solidFill>
                </a:uFill>
                <a:latin typeface="微软雅黑" panose="020B0703020204020201" charset="-122"/>
                <a:ea typeface="微软雅黑" panose="020B0703020204020201" charset="-122"/>
                <a:cs typeface="微软雅黑" panose="020B0703020204020201" charset="-122"/>
              </a:rPr>
              <a:t>制定背景</a:t>
            </a:r>
            <a:r>
              <a:rPr sz="2300" b="1" kern="0" spc="0" dirty="0">
                <a:solidFill>
                  <a:srgbClr val="B2B2B2">
                    <a:alpha val="100000"/>
                  </a:srgbClr>
                </a:solidFill>
                <a:uFill>
                  <a:solidFill>
                    <a:srgbClr val="404040"/>
                  </a:solidFill>
                </a:uFill>
                <a:latin typeface="微软雅黑" panose="020B0703020204020201" charset="-122"/>
                <a:ea typeface="微软雅黑" panose="020B0703020204020201" charset="-122"/>
                <a:cs typeface="微软雅黑" panose="020B0703020204020201" charset="-122"/>
              </a:rPr>
              <a:t>	</a:t>
            </a:r>
            <a:endParaRPr sz="2300" b="1" kern="0" spc="0" dirty="0">
              <a:solidFill>
                <a:srgbClr val="B2B2B2">
                  <a:alpha val="100000"/>
                </a:srgbClr>
              </a:solidFill>
              <a:uFill>
                <a:solidFill>
                  <a:srgbClr val="404040"/>
                </a:solidFill>
              </a:uFill>
              <a:latin typeface="微软雅黑" panose="020B0703020204020201" charset="-122"/>
              <a:ea typeface="微软雅黑" panose="020B0703020204020201" charset="-122"/>
              <a:cs typeface="微软雅黑" panose="020B0703020204020201" charset="-122"/>
            </a:endParaRPr>
          </a:p>
        </p:txBody>
      </p:sp>
      <p:sp>
        <p:nvSpPr>
          <p:cNvPr id="190" name="textbox 190"/>
          <p:cNvSpPr/>
          <p:nvPr/>
        </p:nvSpPr>
        <p:spPr>
          <a:xfrm>
            <a:off x="2096316" y="2160082"/>
            <a:ext cx="412750" cy="1331594"/>
          </a:xfrm>
          <a:prstGeom prst="rect">
            <a:avLst/>
          </a:prstGeom>
          <a:noFill/>
          <a:ln w="0" cap="flat">
            <a:noFill/>
            <a:prstDash val="solid"/>
            <a:miter lim="0"/>
          </a:ln>
        </p:spPr>
        <p:txBody>
          <a:bodyPr vert="eaVert" wrap="square" lIns="0" tIns="0" rIns="0" bIns="0"/>
          <a:lstStyle/>
          <a:p>
            <a:pPr algn="l" rtl="0" eaLnBrk="0">
              <a:lnSpc>
                <a:spcPct val="88000"/>
              </a:lnSpc>
            </a:pPr>
            <a:endParaRPr sz="100" dirty="0">
              <a:latin typeface="微软雅黑" panose="020B0703020204020201" charset="-122"/>
              <a:ea typeface="微软雅黑" panose="020B0703020204020201" charset="-122"/>
              <a:cs typeface="Arial" panose="020B0704020202090204"/>
            </a:endParaRPr>
          </a:p>
          <a:p>
            <a:pPr algn="r" rtl="0" eaLnBrk="0">
              <a:lnSpc>
                <a:spcPct val="83000"/>
              </a:lnSpc>
            </a:pPr>
            <a:r>
              <a:rPr sz="3000" b="1" kern="0" spc="-100" dirty="0">
                <a:solidFill>
                  <a:srgbClr val="2464CB">
                    <a:alpha val="100000"/>
                  </a:srgbClr>
                </a:solidFill>
                <a:latin typeface="微软雅黑" panose="020B0703020204020201" charset="-122"/>
                <a:ea typeface="微软雅黑" panose="020B0703020204020201" charset="-122"/>
                <a:cs typeface="微软雅黑" panose="020B0703020204020201" charset="-122"/>
              </a:rPr>
              <a:t>目</a:t>
            </a:r>
            <a:r>
              <a:rPr sz="3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3000" b="1" kern="0" spc="-100" dirty="0">
                <a:solidFill>
                  <a:srgbClr val="2464CB">
                    <a:alpha val="100000"/>
                  </a:srgbClr>
                </a:solidFill>
                <a:latin typeface="微软雅黑" panose="020B0703020204020201" charset="-122"/>
                <a:ea typeface="微软雅黑" panose="020B0703020204020201" charset="-122"/>
                <a:cs typeface="微软雅黑" panose="020B0703020204020201" charset="-122"/>
              </a:rPr>
              <a:t>录</a:t>
            </a:r>
            <a:endParaRPr sz="3000" dirty="0">
              <a:latin typeface="微软雅黑" panose="020B0703020204020201" charset="-122"/>
              <a:ea typeface="微软雅黑" panose="020B0703020204020201" charset="-122"/>
              <a:cs typeface="微软雅黑" panose="020B0703020204020201" charset="-122"/>
            </a:endParaRPr>
          </a:p>
        </p:txBody>
      </p:sp>
      <p:grpSp>
        <p:nvGrpSpPr>
          <p:cNvPr id="16" name="group 16"/>
          <p:cNvGrpSpPr/>
          <p:nvPr/>
        </p:nvGrpSpPr>
        <p:grpSpPr>
          <a:xfrm rot="21600000">
            <a:off x="3259220" y="1290877"/>
            <a:ext cx="737176" cy="663919"/>
            <a:chOff x="0" y="0"/>
            <a:chExt cx="737176" cy="663919"/>
          </a:xfrm>
        </p:grpSpPr>
        <p:pic>
          <p:nvPicPr>
            <p:cNvPr id="192" name="picture 192"/>
            <p:cNvPicPr>
              <a:picLocks noChangeAspect="1"/>
            </p:cNvPicPr>
            <p:nvPr/>
          </p:nvPicPr>
          <p:blipFill>
            <a:blip r:embed="rId3"/>
            <a:stretch>
              <a:fillRect/>
            </a:stretch>
          </p:blipFill>
          <p:spPr>
            <a:xfrm rot="21600000">
              <a:off x="0" y="0"/>
              <a:ext cx="737176" cy="663919"/>
            </a:xfrm>
            <a:prstGeom prst="rect">
              <a:avLst/>
            </a:prstGeom>
          </p:spPr>
        </p:pic>
        <p:sp>
          <p:nvSpPr>
            <p:cNvPr id="194" name="textbox 194"/>
            <p:cNvSpPr/>
            <p:nvPr/>
          </p:nvSpPr>
          <p:spPr>
            <a:xfrm>
              <a:off x="-12700" y="-12700"/>
              <a:ext cx="762634" cy="791844"/>
            </a:xfrm>
            <a:prstGeom prst="rect">
              <a:avLst/>
            </a:prstGeom>
            <a:noFill/>
            <a:ln w="0" cap="flat">
              <a:noFill/>
              <a:prstDash val="solid"/>
              <a:miter lim="0"/>
            </a:ln>
          </p:spPr>
          <p:txBody>
            <a:bodyPr vert="horz" wrap="square" lIns="0" tIns="0" rIns="0" bIns="0"/>
            <a:lstStyle/>
            <a:p>
              <a:pPr algn="l" rtl="0" eaLnBrk="0">
                <a:lnSpc>
                  <a:spcPct val="168000"/>
                </a:lnSpc>
              </a:pPr>
              <a:endParaRPr sz="1000" dirty="0">
                <a:latin typeface="微软雅黑" panose="020B0703020204020201" charset="-122"/>
                <a:ea typeface="微软雅黑" panose="020B0703020204020201" charset="-122"/>
                <a:cs typeface="Arial" panose="020B0704020202090204"/>
              </a:endParaRPr>
            </a:p>
            <a:p>
              <a:pPr algn="l" rtl="0" eaLnBrk="0">
                <a:lnSpc>
                  <a:spcPct val="8000"/>
                </a:lnSpc>
              </a:pPr>
              <a:endParaRPr sz="100" dirty="0">
                <a:latin typeface="微软雅黑" panose="020B0703020204020201" charset="-122"/>
                <a:ea typeface="微软雅黑" panose="020B0703020204020201" charset="-122"/>
                <a:cs typeface="Arial" panose="020B0704020202090204"/>
              </a:endParaRPr>
            </a:p>
            <a:p>
              <a:pPr marL="198755" algn="l" rtl="0" eaLnBrk="0">
                <a:lnSpc>
                  <a:spcPts val="1105"/>
                </a:lnSpc>
              </a:pPr>
              <a:r>
                <a:rPr sz="2000" b="1" kern="0" spc="-10" dirty="0">
                  <a:solidFill>
                    <a:srgbClr val="FFFFFF">
                      <a:alpha val="100000"/>
                    </a:srgbClr>
                  </a:solidFill>
                  <a:latin typeface="微软雅黑" panose="020B0703020204020201" charset="-122"/>
                  <a:ea typeface="微软雅黑" panose="020B0703020204020201" charset="-122"/>
                  <a:cs typeface="微软雅黑" panose="020B0703020204020201" charset="-122"/>
                </a:rPr>
                <a:t>一</a:t>
              </a:r>
              <a:endParaRPr sz="2000" dirty="0">
                <a:latin typeface="微软雅黑" panose="020B0703020204020201" charset="-122"/>
                <a:ea typeface="微软雅黑" panose="020B0703020204020201" charset="-122"/>
                <a:cs typeface="微软雅黑" panose="020B0703020204020201" charset="-122"/>
              </a:endParaRPr>
            </a:p>
          </p:txBody>
        </p:sp>
      </p:grpSp>
      <p:grpSp>
        <p:nvGrpSpPr>
          <p:cNvPr id="18" name="group 18"/>
          <p:cNvGrpSpPr/>
          <p:nvPr/>
        </p:nvGrpSpPr>
        <p:grpSpPr>
          <a:xfrm rot="21600000">
            <a:off x="3281803" y="2869528"/>
            <a:ext cx="706022" cy="613285"/>
            <a:chOff x="0" y="0"/>
            <a:chExt cx="706022" cy="613285"/>
          </a:xfrm>
        </p:grpSpPr>
        <p:pic>
          <p:nvPicPr>
            <p:cNvPr id="196" name="picture 196"/>
            <p:cNvPicPr>
              <a:picLocks noChangeAspect="1"/>
            </p:cNvPicPr>
            <p:nvPr/>
          </p:nvPicPr>
          <p:blipFill>
            <a:blip r:embed="rId4"/>
            <a:stretch>
              <a:fillRect/>
            </a:stretch>
          </p:blipFill>
          <p:spPr>
            <a:xfrm rot="21600000">
              <a:off x="0" y="0"/>
              <a:ext cx="706022" cy="613285"/>
            </a:xfrm>
            <a:prstGeom prst="rect">
              <a:avLst/>
            </a:prstGeom>
          </p:spPr>
        </p:pic>
        <p:sp>
          <p:nvSpPr>
            <p:cNvPr id="198" name="textbox 198"/>
            <p:cNvSpPr/>
            <p:nvPr/>
          </p:nvSpPr>
          <p:spPr>
            <a:xfrm>
              <a:off x="-12700" y="-12700"/>
              <a:ext cx="731519" cy="666750"/>
            </a:xfrm>
            <a:prstGeom prst="rect">
              <a:avLst/>
            </a:prstGeom>
            <a:noFill/>
            <a:ln w="0" cap="flat">
              <a:noFill/>
              <a:prstDash val="solid"/>
              <a:miter lim="0"/>
            </a:ln>
          </p:spPr>
          <p:txBody>
            <a:bodyPr vert="horz" wrap="square" lIns="0" tIns="0" rIns="0" bIns="0"/>
            <a:lstStyle/>
            <a:p>
              <a:pPr algn="l" rtl="0" eaLnBrk="0">
                <a:lnSpc>
                  <a:spcPct val="107000"/>
                </a:lnSpc>
              </a:pPr>
              <a:endParaRPr sz="900" dirty="0">
                <a:latin typeface="微软雅黑" panose="020B0703020204020201" charset="-122"/>
                <a:ea typeface="微软雅黑" panose="020B0703020204020201" charset="-122"/>
                <a:cs typeface="Arial" panose="020B0704020202090204"/>
              </a:endParaRPr>
            </a:p>
            <a:p>
              <a:pPr marL="183515" algn="l" rtl="0" eaLnBrk="0">
                <a:lnSpc>
                  <a:spcPct val="79000"/>
                </a:lnSpc>
                <a:spcBef>
                  <a:spcPts val="5"/>
                </a:spcBef>
              </a:pPr>
              <a:r>
                <a:rPr sz="2000" b="1" kern="0" spc="-10" dirty="0">
                  <a:solidFill>
                    <a:srgbClr val="5979AC">
                      <a:alpha val="100000"/>
                    </a:srgbClr>
                  </a:solidFill>
                  <a:latin typeface="微软雅黑" panose="020B0703020204020201" charset="-122"/>
                  <a:ea typeface="微软雅黑" panose="020B0703020204020201" charset="-122"/>
                  <a:cs typeface="微软雅黑" panose="020B0703020204020201" charset="-122"/>
                </a:rPr>
                <a:t>三</a:t>
              </a:r>
              <a:endParaRPr sz="2000" dirty="0">
                <a:latin typeface="微软雅黑" panose="020B0703020204020201" charset="-122"/>
                <a:ea typeface="微软雅黑" panose="020B0703020204020201" charset="-122"/>
                <a:cs typeface="微软雅黑" panose="020B0703020204020201" charset="-122"/>
              </a:endParaRPr>
            </a:p>
          </p:txBody>
        </p:sp>
      </p:grpSp>
      <p:sp>
        <p:nvSpPr>
          <p:cNvPr id="200" name="textbox 200"/>
          <p:cNvSpPr/>
          <p:nvPr/>
        </p:nvSpPr>
        <p:spPr>
          <a:xfrm>
            <a:off x="4088180" y="2932175"/>
            <a:ext cx="1238250" cy="347345"/>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ct val="88000"/>
              </a:lnSpc>
            </a:pPr>
            <a:r>
              <a:rPr sz="2300" b="1" u="sng"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主要内容</a:t>
            </a:r>
            <a:endParaRPr sz="23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extbox 202"/>
          <p:cNvSpPr/>
          <p:nvPr/>
        </p:nvSpPr>
        <p:spPr>
          <a:xfrm>
            <a:off x="4795268" y="762445"/>
            <a:ext cx="3289300" cy="386016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1855"/>
              </a:lnSpc>
            </a:pP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5.1 安全领导力</a:t>
            </a:r>
            <a:endParaRPr sz="1400" dirty="0">
              <a:latin typeface="微软雅黑" panose="020B0703020204020201" charset="-122"/>
              <a:ea typeface="微软雅黑" panose="020B0703020204020201" charset="-122"/>
              <a:cs typeface="微软雅黑" panose="020B0703020204020201" charset="-122"/>
            </a:endParaRPr>
          </a:p>
          <a:p>
            <a:pPr marL="12700" algn="l" rtl="0" eaLnBrk="0">
              <a:lnSpc>
                <a:spcPts val="1855"/>
              </a:lnSpc>
              <a:spcBef>
                <a:spcPts val="325"/>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5.2 安全生产责</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任制</a:t>
            </a:r>
            <a:endParaRPr sz="1400" dirty="0">
              <a:latin typeface="微软雅黑" panose="020B0703020204020201" charset="-122"/>
              <a:ea typeface="微软雅黑" panose="020B0703020204020201" charset="-122"/>
              <a:cs typeface="微软雅黑" panose="020B0703020204020201" charset="-122"/>
            </a:endParaRPr>
          </a:p>
          <a:p>
            <a:pPr marL="12700" algn="l" rtl="0" eaLnBrk="0">
              <a:lnSpc>
                <a:spcPts val="1855"/>
              </a:lnSpc>
              <a:spcBef>
                <a:spcPts val="325"/>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5.3 安全生产信息与合规审核</a:t>
            </a:r>
            <a:endParaRPr sz="1400" dirty="0">
              <a:latin typeface="微软雅黑" panose="020B0703020204020201" charset="-122"/>
              <a:ea typeface="微软雅黑" panose="020B0703020204020201" charset="-122"/>
              <a:cs typeface="微软雅黑" panose="020B0703020204020201" charset="-122"/>
            </a:endParaRPr>
          </a:p>
          <a:p>
            <a:pPr marL="12700" algn="l" rtl="0" eaLnBrk="0">
              <a:lnSpc>
                <a:spcPts val="1855"/>
              </a:lnSpc>
              <a:spcBef>
                <a:spcPts val="325"/>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5.4 安全教育和</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培训</a:t>
            </a:r>
            <a:endParaRPr sz="1400" dirty="0">
              <a:latin typeface="微软雅黑" panose="020B0703020204020201" charset="-122"/>
              <a:ea typeface="微软雅黑" panose="020B0703020204020201" charset="-122"/>
              <a:cs typeface="微软雅黑" panose="020B0703020204020201" charset="-122"/>
            </a:endParaRPr>
          </a:p>
          <a:p>
            <a:pPr marL="12700" algn="l" rtl="0" eaLnBrk="0">
              <a:lnSpc>
                <a:spcPts val="1855"/>
              </a:lnSpc>
              <a:spcBef>
                <a:spcPts val="325"/>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5.5 安全风险管理和双重预防机制建设</a:t>
            </a:r>
            <a:endParaRPr sz="1400" dirty="0">
              <a:latin typeface="微软雅黑" panose="020B0703020204020201" charset="-122"/>
              <a:ea typeface="微软雅黑" panose="020B0703020204020201" charset="-122"/>
              <a:cs typeface="微软雅黑" panose="020B0703020204020201" charset="-122"/>
            </a:endParaRPr>
          </a:p>
          <a:p>
            <a:pPr marL="12700" algn="l" rtl="0" eaLnBrk="0">
              <a:lnSpc>
                <a:spcPts val="1855"/>
              </a:lnSpc>
              <a:spcBef>
                <a:spcPts val="325"/>
              </a:spcBef>
            </a:pP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5.6 设备完整性</a:t>
            </a:r>
            <a:endParaRPr sz="1400" dirty="0">
              <a:latin typeface="微软雅黑" panose="020B0703020204020201" charset="-122"/>
              <a:ea typeface="微软雅黑" panose="020B0703020204020201" charset="-122"/>
              <a:cs typeface="微软雅黑" panose="020B0703020204020201" charset="-122"/>
            </a:endParaRPr>
          </a:p>
          <a:p>
            <a:pPr marL="12700" algn="l" rtl="0" eaLnBrk="0">
              <a:lnSpc>
                <a:spcPts val="1855"/>
              </a:lnSpc>
              <a:spcBef>
                <a:spcPts val="325"/>
              </a:spcBef>
            </a:pP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5.7 操作安全</a:t>
            </a:r>
            <a:endParaRPr sz="1400" dirty="0">
              <a:latin typeface="微软雅黑" panose="020B0703020204020201" charset="-122"/>
              <a:ea typeface="微软雅黑" panose="020B0703020204020201" charset="-122"/>
              <a:cs typeface="微软雅黑" panose="020B0703020204020201" charset="-122"/>
            </a:endParaRPr>
          </a:p>
          <a:p>
            <a:pPr marL="12700" algn="l" rtl="0" eaLnBrk="0">
              <a:lnSpc>
                <a:spcPts val="1855"/>
              </a:lnSpc>
              <a:spcBef>
                <a:spcPts val="325"/>
              </a:spcBef>
            </a:pP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5.8 作业安全</a:t>
            </a:r>
            <a:endParaRPr sz="1400" dirty="0">
              <a:latin typeface="微软雅黑" panose="020B0703020204020201" charset="-122"/>
              <a:ea typeface="微软雅黑" panose="020B0703020204020201" charset="-122"/>
              <a:cs typeface="微软雅黑" panose="020B0703020204020201" charset="-122"/>
            </a:endParaRPr>
          </a:p>
          <a:p>
            <a:pPr marL="12700" algn="l" rtl="0" eaLnBrk="0">
              <a:lnSpc>
                <a:spcPts val="1855"/>
              </a:lnSpc>
              <a:spcBef>
                <a:spcPts val="325"/>
              </a:spcBef>
            </a:pP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5.9 相关方</a:t>
            </a:r>
            <a:endParaRPr sz="1400" dirty="0">
              <a:latin typeface="微软雅黑" panose="020B0703020204020201" charset="-122"/>
              <a:ea typeface="微软雅黑" panose="020B0703020204020201" charset="-122"/>
              <a:cs typeface="微软雅黑" panose="020B0703020204020201" charset="-122"/>
            </a:endParaRPr>
          </a:p>
          <a:p>
            <a:pPr marL="12700" algn="l" rtl="0" eaLnBrk="0">
              <a:lnSpc>
                <a:spcPct val="124000"/>
              </a:lnSpc>
              <a:spcBef>
                <a:spcPts val="335"/>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5.10 化学品安全和危险化学品重大危险源</a:t>
            </a:r>
            <a:r>
              <a:rPr sz="14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5.11 变更管理</a:t>
            </a:r>
            <a:endParaRPr sz="1400" dirty="0">
              <a:latin typeface="微软雅黑" panose="020B0703020204020201" charset="-122"/>
              <a:ea typeface="微软雅黑" panose="020B0703020204020201" charset="-122"/>
              <a:cs typeface="微软雅黑" panose="020B0703020204020201" charset="-122"/>
            </a:endParaRPr>
          </a:p>
          <a:p>
            <a:pPr marL="12700" algn="l" rtl="0" eaLnBrk="0">
              <a:lnSpc>
                <a:spcPts val="1855"/>
              </a:lnSpc>
              <a:spcBef>
                <a:spcPts val="185"/>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5.12 应急准备与响</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应</a:t>
            </a:r>
            <a:endParaRPr sz="1400" dirty="0">
              <a:latin typeface="微软雅黑" panose="020B0703020204020201" charset="-122"/>
              <a:ea typeface="微软雅黑" panose="020B0703020204020201" charset="-122"/>
              <a:cs typeface="微软雅黑" panose="020B0703020204020201" charset="-122"/>
            </a:endParaRPr>
          </a:p>
          <a:p>
            <a:pPr marL="12700" algn="l" rtl="0" eaLnBrk="0">
              <a:lnSpc>
                <a:spcPts val="1855"/>
              </a:lnSpc>
              <a:spcBef>
                <a:spcPts val="325"/>
              </a:spcBef>
            </a:pP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5.13 事故和事件</a:t>
            </a:r>
            <a:endParaRPr sz="1400" dirty="0">
              <a:latin typeface="微软雅黑" panose="020B0703020204020201" charset="-122"/>
              <a:ea typeface="微软雅黑" panose="020B0703020204020201" charset="-122"/>
              <a:cs typeface="微软雅黑" panose="020B0703020204020201" charset="-122"/>
            </a:endParaRPr>
          </a:p>
          <a:p>
            <a:pPr marL="12700" algn="l" rtl="0" eaLnBrk="0">
              <a:lnSpc>
                <a:spcPts val="1855"/>
              </a:lnSpc>
              <a:spcBef>
                <a:spcPts val="325"/>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5.14 绩效评估与持续改进</a:t>
            </a:r>
            <a:endParaRPr sz="1400" dirty="0">
              <a:latin typeface="微软雅黑" panose="020B0703020204020201" charset="-122"/>
              <a:ea typeface="微软雅黑" panose="020B0703020204020201" charset="-122"/>
              <a:cs typeface="微软雅黑" panose="020B0703020204020201" charset="-122"/>
            </a:endParaRPr>
          </a:p>
        </p:txBody>
      </p:sp>
      <p:pic>
        <p:nvPicPr>
          <p:cNvPr id="206" name="picture 206"/>
          <p:cNvPicPr>
            <a:picLocks noChangeAspect="1"/>
          </p:cNvPicPr>
          <p:nvPr/>
        </p:nvPicPr>
        <p:blipFill>
          <a:blip r:embed="rId1"/>
          <a:stretch>
            <a:fillRect/>
          </a:stretch>
        </p:blipFill>
        <p:spPr>
          <a:xfrm rot="21600000">
            <a:off x="2826448" y="2747645"/>
            <a:ext cx="1385506" cy="1155636"/>
          </a:xfrm>
          <a:prstGeom prst="rect">
            <a:avLst/>
          </a:prstGeom>
        </p:spPr>
      </p:pic>
      <p:sp>
        <p:nvSpPr>
          <p:cNvPr id="208" name="textbox 208"/>
          <p:cNvSpPr/>
          <p:nvPr/>
        </p:nvSpPr>
        <p:spPr>
          <a:xfrm>
            <a:off x="1402344" y="1410430"/>
            <a:ext cx="2032635" cy="2747010"/>
          </a:xfrm>
          <a:prstGeom prst="rect">
            <a:avLst/>
          </a:prstGeom>
          <a:noFill/>
          <a:ln w="0" cap="flat">
            <a:noFill/>
            <a:prstDash val="solid"/>
            <a:miter lim="0"/>
          </a:ln>
        </p:spPr>
        <p:txBody>
          <a:bodyPr vert="horz" wrap="square" lIns="0" tIns="0" rIns="0" bIns="0"/>
          <a:lstStyle/>
          <a:p>
            <a:pPr algn="l" rtl="0" eaLnBrk="0">
              <a:lnSpc>
                <a:spcPct val="78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ct val="88000"/>
              </a:lnSpc>
            </a:pPr>
            <a:r>
              <a:rPr sz="20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前</a:t>
            </a:r>
            <a:r>
              <a:rPr sz="20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20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言</a:t>
            </a:r>
            <a:endParaRPr sz="2000" dirty="0">
              <a:latin typeface="微软雅黑" panose="020B0703020204020201" charset="-122"/>
              <a:ea typeface="微软雅黑" panose="020B0703020204020201" charset="-122"/>
              <a:cs typeface="微软雅黑" panose="020B0703020204020201" charset="-122"/>
            </a:endParaRPr>
          </a:p>
          <a:p>
            <a:pPr marL="31750" algn="l" rtl="0" eaLnBrk="0">
              <a:lnSpc>
                <a:spcPts val="2645"/>
              </a:lnSpc>
              <a:spcBef>
                <a:spcPts val="1315"/>
              </a:spcBef>
            </a:pPr>
            <a:r>
              <a:rPr sz="20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1 范围</a:t>
            </a:r>
            <a:endParaRPr sz="2000" dirty="0">
              <a:latin typeface="微软雅黑" panose="020B0703020204020201" charset="-122"/>
              <a:ea typeface="微软雅黑" panose="020B0703020204020201" charset="-122"/>
              <a:cs typeface="微软雅黑" panose="020B0703020204020201" charset="-122"/>
            </a:endParaRPr>
          </a:p>
          <a:p>
            <a:pPr marL="21590" algn="l" rtl="0" eaLnBrk="0">
              <a:lnSpc>
                <a:spcPts val="2645"/>
              </a:lnSpc>
              <a:spcBef>
                <a:spcPts val="1195"/>
              </a:spcBef>
            </a:pPr>
            <a:r>
              <a:rPr sz="20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2 规范性引用文件</a:t>
            </a:r>
            <a:endParaRPr sz="2000" dirty="0">
              <a:latin typeface="微软雅黑" panose="020B0703020204020201" charset="-122"/>
              <a:ea typeface="微软雅黑" panose="020B0703020204020201" charset="-122"/>
              <a:cs typeface="微软雅黑" panose="020B0703020204020201" charset="-122"/>
            </a:endParaRPr>
          </a:p>
          <a:p>
            <a:pPr marL="27940" algn="l" rtl="0" eaLnBrk="0">
              <a:lnSpc>
                <a:spcPts val="2645"/>
              </a:lnSpc>
              <a:spcBef>
                <a:spcPts val="1195"/>
              </a:spcBef>
            </a:pPr>
            <a:r>
              <a:rPr sz="20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3 术语和定义</a:t>
            </a:r>
            <a:endParaRPr sz="2000" dirty="0">
              <a:latin typeface="微软雅黑" panose="020B0703020204020201" charset="-122"/>
              <a:ea typeface="微软雅黑" panose="020B0703020204020201" charset="-122"/>
              <a:cs typeface="微软雅黑" panose="020B0703020204020201" charset="-122"/>
            </a:endParaRPr>
          </a:p>
          <a:p>
            <a:pPr marL="12700" algn="l" rtl="0" eaLnBrk="0">
              <a:lnSpc>
                <a:spcPts val="2645"/>
              </a:lnSpc>
              <a:spcBef>
                <a:spcPts val="1195"/>
              </a:spcBef>
            </a:pPr>
            <a:r>
              <a:rPr sz="20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4 基本要求</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10000"/>
              </a:lnSpc>
            </a:pPr>
            <a:endParaRPr sz="900" dirty="0">
              <a:latin typeface="微软雅黑" panose="020B0703020204020201" charset="-122"/>
              <a:ea typeface="微软雅黑" panose="020B0703020204020201" charset="-122"/>
              <a:cs typeface="Arial" panose="020B0704020202090204"/>
            </a:endParaRPr>
          </a:p>
          <a:p>
            <a:pPr algn="l" rtl="0" eaLnBrk="0">
              <a:lnSpc>
                <a:spcPct val="6000"/>
              </a:lnSpc>
            </a:pPr>
            <a:endParaRPr sz="100" dirty="0">
              <a:latin typeface="微软雅黑" panose="020B0703020204020201" charset="-122"/>
              <a:ea typeface="微软雅黑" panose="020B0703020204020201" charset="-122"/>
              <a:cs typeface="Arial" panose="020B0704020202090204"/>
            </a:endParaRPr>
          </a:p>
          <a:p>
            <a:pPr marL="29845" algn="l" rtl="0" eaLnBrk="0">
              <a:lnSpc>
                <a:spcPts val="2645"/>
              </a:lnSpc>
            </a:pPr>
            <a:r>
              <a:rPr sz="2000" b="1" kern="0" spc="-40" dirty="0">
                <a:solidFill>
                  <a:srgbClr val="FF0000">
                    <a:alpha val="100000"/>
                  </a:srgbClr>
                </a:solidFill>
                <a:latin typeface="微软雅黑" panose="020B0703020204020201" charset="-122"/>
                <a:ea typeface="微软雅黑" panose="020B0703020204020201" charset="-122"/>
                <a:cs typeface="微软雅黑" panose="020B0703020204020201" charset="-122"/>
              </a:rPr>
              <a:t>5 管理要求</a:t>
            </a:r>
            <a:endParaRPr sz="2000" dirty="0">
              <a:latin typeface="微软雅黑" panose="020B0703020204020201" charset="-122"/>
              <a:ea typeface="微软雅黑" panose="020B0703020204020201" charset="-122"/>
              <a:cs typeface="微软雅黑" panose="020B0703020204020201" charset="-122"/>
            </a:endParaRPr>
          </a:p>
        </p:txBody>
      </p:sp>
      <p:pic>
        <p:nvPicPr>
          <p:cNvPr id="210" name="picture 210"/>
          <p:cNvPicPr>
            <a:picLocks noChangeAspect="1"/>
          </p:cNvPicPr>
          <p:nvPr/>
        </p:nvPicPr>
        <p:blipFill>
          <a:blip r:embed="rId2"/>
          <a:stretch>
            <a:fillRect/>
          </a:stretch>
        </p:blipFill>
        <p:spPr>
          <a:xfrm rot="21600000">
            <a:off x="4234683" y="854577"/>
            <a:ext cx="468275" cy="3703601"/>
          </a:xfrm>
          <a:prstGeom prst="rect">
            <a:avLst/>
          </a:prstGeom>
        </p:spPr>
      </p:pic>
      <p:sp>
        <p:nvSpPr>
          <p:cNvPr id="212" name="textbox 212"/>
          <p:cNvSpPr/>
          <p:nvPr/>
        </p:nvSpPr>
        <p:spPr>
          <a:xfrm>
            <a:off x="445875" y="2066468"/>
            <a:ext cx="295909" cy="1245869"/>
          </a:xfrm>
          <a:prstGeom prst="rect">
            <a:avLst/>
          </a:prstGeom>
          <a:noFill/>
          <a:ln w="0" cap="flat">
            <a:noFill/>
            <a:prstDash val="solid"/>
            <a:miter lim="0"/>
          </a:ln>
        </p:spPr>
        <p:txBody>
          <a:bodyPr vert="eaVert" wrap="square" lIns="0" tIns="0" rIns="0" bIns="0"/>
          <a:lstStyle/>
          <a:p>
            <a:pPr algn="l" rtl="0" eaLnBrk="0">
              <a:lnSpc>
                <a:spcPct val="86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ct val="87000"/>
              </a:lnSpc>
            </a:pPr>
            <a:r>
              <a:rPr sz="2000" b="1" kern="0" spc="390" dirty="0">
                <a:solidFill>
                  <a:srgbClr val="FF0000">
                    <a:alpha val="100000"/>
                  </a:srgbClr>
                </a:solidFill>
                <a:latin typeface="微软雅黑" panose="020B0703020204020201" charset="-122"/>
                <a:ea typeface="微软雅黑" panose="020B0703020204020201" charset="-122"/>
                <a:cs typeface="微软雅黑" panose="020B0703020204020201" charset="-122"/>
              </a:rPr>
              <a:t>标准框架</a:t>
            </a:r>
            <a:endParaRPr sz="20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textbox 214"/>
          <p:cNvSpPr/>
          <p:nvPr/>
        </p:nvSpPr>
        <p:spPr>
          <a:xfrm>
            <a:off x="449097" y="1112723"/>
            <a:ext cx="8249919" cy="2027554"/>
          </a:xfrm>
          <a:prstGeom prst="rect">
            <a:avLst/>
          </a:prstGeom>
          <a:noFill/>
          <a:ln w="0" cap="flat">
            <a:noFill/>
            <a:prstDash val="solid"/>
            <a:miter lim="0"/>
          </a:ln>
        </p:spPr>
        <p:txBody>
          <a:bodyPr vert="horz" wrap="square" lIns="0" tIns="0" rIns="0" bIns="0"/>
          <a:lstStyle/>
          <a:p>
            <a:pPr algn="l" rtl="0" eaLnBrk="0">
              <a:lnSpc>
                <a:spcPct val="79000"/>
              </a:lnSpc>
            </a:pPr>
            <a:endParaRPr sz="100" dirty="0">
              <a:latin typeface="微软雅黑" panose="020B0703020204020201" charset="-122"/>
              <a:ea typeface="微软雅黑" panose="020B0703020204020201" charset="-122"/>
              <a:cs typeface="Arial" panose="020B0704020202090204"/>
            </a:endParaRPr>
          </a:p>
          <a:p>
            <a:pPr marL="3344545" algn="l" rtl="0" eaLnBrk="0">
              <a:lnSpc>
                <a:spcPct val="88000"/>
              </a:lnSpc>
            </a:pPr>
            <a:r>
              <a:rPr sz="20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标准主要内容</a:t>
            </a:r>
            <a:endParaRPr sz="2000" dirty="0">
              <a:latin typeface="微软雅黑" panose="020B0703020204020201" charset="-122"/>
              <a:ea typeface="微软雅黑" panose="020B0703020204020201" charset="-122"/>
              <a:cs typeface="微软雅黑" panose="020B0703020204020201" charset="-122"/>
            </a:endParaRPr>
          </a:p>
          <a:p>
            <a:pPr marL="95885" algn="l" rtl="0" eaLnBrk="0">
              <a:lnSpc>
                <a:spcPts val="2645"/>
              </a:lnSpc>
              <a:spcBef>
                <a:spcPts val="485"/>
              </a:spcBef>
            </a:pPr>
            <a:r>
              <a:rPr sz="20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1. 范围</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24000"/>
              </a:lnSpc>
            </a:pPr>
            <a:endParaRPr sz="1000" dirty="0">
              <a:latin typeface="微软雅黑" panose="020B0703020204020201" charset="-122"/>
              <a:ea typeface="微软雅黑" panose="020B0703020204020201" charset="-122"/>
              <a:cs typeface="Arial" panose="020B0704020202090204"/>
            </a:endParaRPr>
          </a:p>
          <a:p>
            <a:pPr marL="12700" algn="l" rtl="0" eaLnBrk="0">
              <a:lnSpc>
                <a:spcPct val="98000"/>
              </a:lnSpc>
              <a:spcBef>
                <a:spcPts val="520"/>
              </a:spcBef>
              <a:tabLst>
                <a:tab pos="174625" algn="l"/>
              </a:tabLst>
            </a:pPr>
            <a:r>
              <a:rPr sz="17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700" b="1" kern="0" spc="3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7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本文件规定了危险化学品企业开</a:t>
            </a:r>
            <a:r>
              <a:rPr sz="17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展安全生产标准化工作的</a:t>
            </a:r>
            <a:r>
              <a:rPr sz="17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基本要求</a:t>
            </a:r>
            <a:r>
              <a:rPr sz="17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及</a:t>
            </a:r>
            <a:r>
              <a:rPr sz="17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管理要求</a:t>
            </a:r>
            <a:r>
              <a:rPr sz="17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700" dirty="0">
              <a:latin typeface="微软雅黑" panose="020B0703020204020201" charset="-122"/>
              <a:ea typeface="微软雅黑" panose="020B0703020204020201" charset="-122"/>
              <a:cs typeface="微软雅黑" panose="020B0703020204020201" charset="-122"/>
            </a:endParaRPr>
          </a:p>
          <a:p>
            <a:pPr algn="l" rtl="0" eaLnBrk="0">
              <a:lnSpc>
                <a:spcPct val="104000"/>
              </a:lnSpc>
            </a:pPr>
            <a:endParaRPr sz="1000" dirty="0">
              <a:latin typeface="微软雅黑" panose="020B0703020204020201" charset="-122"/>
              <a:ea typeface="微软雅黑" panose="020B0703020204020201" charset="-122"/>
              <a:cs typeface="Arial" panose="020B0704020202090204"/>
            </a:endParaRPr>
          </a:p>
          <a:p>
            <a:pPr algn="l" rtl="0" eaLnBrk="0">
              <a:lnSpc>
                <a:spcPct val="10000"/>
              </a:lnSpc>
            </a:pPr>
            <a:endParaRPr sz="100" dirty="0">
              <a:latin typeface="微软雅黑" panose="020B0703020204020201" charset="-122"/>
              <a:ea typeface="微软雅黑" panose="020B0703020204020201" charset="-122"/>
              <a:cs typeface="Arial" panose="020B0704020202090204"/>
            </a:endParaRPr>
          </a:p>
          <a:p>
            <a:pPr marL="280670" indent="-267970" algn="l" rtl="0" eaLnBrk="0">
              <a:lnSpc>
                <a:spcPct val="129000"/>
              </a:lnSpc>
              <a:tabLst>
                <a:tab pos="174625" algn="l"/>
              </a:tabLst>
            </a:pPr>
            <a:r>
              <a:rPr sz="17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700" b="1" kern="0" spc="3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7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本文件适用于</a:t>
            </a:r>
            <a:r>
              <a:rPr sz="1700" b="1" kern="0" spc="120" dirty="0">
                <a:solidFill>
                  <a:srgbClr val="FF0000">
                    <a:alpha val="100000"/>
                  </a:srgbClr>
                </a:solidFill>
                <a:latin typeface="微软雅黑" panose="020B0703020204020201" charset="-122"/>
                <a:ea typeface="微软雅黑" panose="020B0703020204020201" charset="-122"/>
                <a:cs typeface="微软雅黑" panose="020B0703020204020201" charset="-122"/>
              </a:rPr>
              <a:t>危险化学品生产企业、</a:t>
            </a:r>
            <a:r>
              <a:rPr sz="1700" b="1" kern="0" spc="-3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700" b="1" kern="0" spc="120" dirty="0">
                <a:solidFill>
                  <a:srgbClr val="FF0000">
                    <a:alpha val="100000"/>
                  </a:srgbClr>
                </a:solidFill>
                <a:latin typeface="微软雅黑" panose="020B0703020204020201" charset="-122"/>
                <a:ea typeface="微软雅黑" panose="020B0703020204020201" charset="-122"/>
                <a:cs typeface="微软雅黑" panose="020B0703020204020201" charset="-122"/>
              </a:rPr>
              <a:t>使用危险</a:t>
            </a:r>
            <a:r>
              <a:rPr sz="1700" b="1" kern="0" spc="110" dirty="0">
                <a:solidFill>
                  <a:srgbClr val="FF0000">
                    <a:alpha val="100000"/>
                  </a:srgbClr>
                </a:solidFill>
                <a:latin typeface="微软雅黑" panose="020B0703020204020201" charset="-122"/>
                <a:ea typeface="微软雅黑" panose="020B0703020204020201" charset="-122"/>
                <a:cs typeface="微软雅黑" panose="020B0703020204020201" charset="-122"/>
              </a:rPr>
              <a:t>化学品从事生产的化工企业</a:t>
            </a:r>
            <a:r>
              <a:rPr sz="17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700" b="1" kern="0" spc="110" dirty="0">
                <a:solidFill>
                  <a:srgbClr val="FF0000">
                    <a:alpha val="100000"/>
                  </a:srgbClr>
                </a:solidFill>
                <a:latin typeface="微软雅黑" panose="020B0703020204020201" charset="-122"/>
                <a:ea typeface="微软雅黑" panose="020B0703020204020201" charset="-122"/>
                <a:cs typeface="微软雅黑" panose="020B0703020204020201" charset="-122"/>
              </a:rPr>
              <a:t>，</a:t>
            </a:r>
            <a:r>
              <a:rPr sz="1700" b="1" kern="0" spc="-3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7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以</a:t>
            </a:r>
            <a:r>
              <a:rPr sz="17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7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及</a:t>
            </a:r>
            <a:r>
              <a:rPr sz="17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储存危险化学品经营的企业</a:t>
            </a:r>
            <a:r>
              <a:rPr sz="17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700" dirty="0">
              <a:latin typeface="微软雅黑" panose="020B0703020204020201" charset="-122"/>
              <a:ea typeface="微软雅黑" panose="020B0703020204020201" charset="-122"/>
              <a:cs typeface="微软雅黑" panose="020B0703020204020201" charset="-122"/>
            </a:endParaRPr>
          </a:p>
        </p:txBody>
      </p:sp>
      <p:pic>
        <p:nvPicPr>
          <p:cNvPr id="216" name="picture 216"/>
          <p:cNvPicPr>
            <a:picLocks noChangeAspect="1"/>
          </p:cNvPicPr>
          <p:nvPr/>
        </p:nvPicPr>
        <p:blipFill>
          <a:blip r:embed="rId1"/>
          <a:stretch>
            <a:fillRect/>
          </a:stretch>
        </p:blipFill>
        <p:spPr>
          <a:xfrm rot="21600000">
            <a:off x="461797" y="2457272"/>
            <a:ext cx="162305" cy="253288"/>
          </a:xfrm>
          <a:prstGeom prst="rect">
            <a:avLst/>
          </a:prstGeom>
        </p:spPr>
      </p:pic>
      <p:pic>
        <p:nvPicPr>
          <p:cNvPr id="218" name="picture 218"/>
          <p:cNvPicPr>
            <a:picLocks noChangeAspect="1"/>
          </p:cNvPicPr>
          <p:nvPr/>
        </p:nvPicPr>
        <p:blipFill>
          <a:blip r:embed="rId2"/>
          <a:stretch>
            <a:fillRect/>
          </a:stretch>
        </p:blipFill>
        <p:spPr>
          <a:xfrm rot="21600000">
            <a:off x="461797" y="2045792"/>
            <a:ext cx="162305" cy="25328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path 224"/>
          <p:cNvSpPr/>
          <p:nvPr/>
        </p:nvSpPr>
        <p:spPr>
          <a:xfrm>
            <a:off x="6190488" y="2331720"/>
            <a:ext cx="972946" cy="897254"/>
          </a:xfrm>
          <a:custGeom>
            <a:avLst/>
            <a:gdLst/>
            <a:ahLst/>
            <a:cxnLst/>
            <a:rect l="0" t="0" r="0" b="0"/>
            <a:pathLst>
              <a:path w="1532" h="1412">
                <a:moveTo>
                  <a:pt x="0" y="705"/>
                </a:moveTo>
                <a:cubicBezTo>
                  <a:pt x="0" y="316"/>
                  <a:pt x="343" y="0"/>
                  <a:pt x="766" y="0"/>
                </a:cubicBezTo>
                <a:cubicBezTo>
                  <a:pt x="1189" y="0"/>
                  <a:pt x="1532" y="316"/>
                  <a:pt x="1532" y="706"/>
                </a:cubicBezTo>
                <a:cubicBezTo>
                  <a:pt x="1532" y="1096"/>
                  <a:pt x="1189" y="1412"/>
                  <a:pt x="766" y="1412"/>
                </a:cubicBezTo>
                <a:cubicBezTo>
                  <a:pt x="343" y="1412"/>
                  <a:pt x="0" y="1096"/>
                  <a:pt x="0" y="705"/>
                </a:cubicBezTo>
              </a:path>
            </a:pathLst>
          </a:custGeom>
          <a:solidFill>
            <a:srgbClr val="C04F15">
              <a:alpha val="100000"/>
            </a:srgbClr>
          </a:solidFill>
          <a:ln w="0" cap="flat">
            <a:noFill/>
            <a:prstDash val="solid"/>
            <a:miter lim="0"/>
          </a:ln>
        </p:spPr>
        <p:txBody>
          <a:bodyPr rtlCol="0"/>
          <a:lstStyle/>
          <a:p>
            <a:pPr algn="ctr"/>
            <a:endParaRPr lang="zh-CN" altLang="en-US"/>
          </a:p>
        </p:txBody>
      </p:sp>
      <p:sp>
        <p:nvSpPr>
          <p:cNvPr id="226" name="path 226"/>
          <p:cNvSpPr/>
          <p:nvPr/>
        </p:nvSpPr>
        <p:spPr>
          <a:xfrm>
            <a:off x="7700644" y="2536825"/>
            <a:ext cx="708025" cy="632459"/>
          </a:xfrm>
          <a:custGeom>
            <a:avLst/>
            <a:gdLst/>
            <a:ahLst/>
            <a:cxnLst/>
            <a:rect l="0" t="0" r="0" b="0"/>
            <a:pathLst>
              <a:path w="1115" h="995">
                <a:moveTo>
                  <a:pt x="0" y="497"/>
                </a:moveTo>
                <a:cubicBezTo>
                  <a:pt x="0" y="222"/>
                  <a:pt x="249" y="0"/>
                  <a:pt x="557" y="0"/>
                </a:cubicBezTo>
                <a:cubicBezTo>
                  <a:pt x="865" y="0"/>
                  <a:pt x="1115" y="222"/>
                  <a:pt x="1115" y="498"/>
                </a:cubicBezTo>
                <a:cubicBezTo>
                  <a:pt x="1115" y="773"/>
                  <a:pt x="865" y="995"/>
                  <a:pt x="557" y="995"/>
                </a:cubicBezTo>
                <a:cubicBezTo>
                  <a:pt x="249" y="995"/>
                  <a:pt x="0" y="773"/>
                  <a:pt x="0" y="497"/>
                </a:cubicBezTo>
              </a:path>
            </a:pathLst>
          </a:custGeom>
          <a:solidFill>
            <a:srgbClr val="C04F15">
              <a:alpha val="100000"/>
            </a:srgbClr>
          </a:solidFill>
          <a:ln w="0" cap="flat">
            <a:noFill/>
            <a:prstDash val="solid"/>
            <a:miter lim="0"/>
          </a:ln>
        </p:spPr>
        <p:txBody>
          <a:bodyPr rtlCol="0"/>
          <a:lstStyle/>
          <a:p>
            <a:pPr algn="ctr"/>
            <a:endParaRPr lang="zh-CN" altLang="en-US"/>
          </a:p>
        </p:txBody>
      </p:sp>
      <p:sp>
        <p:nvSpPr>
          <p:cNvPr id="228" name="path 228"/>
          <p:cNvSpPr/>
          <p:nvPr/>
        </p:nvSpPr>
        <p:spPr>
          <a:xfrm>
            <a:off x="7740015" y="3575684"/>
            <a:ext cx="726439" cy="716279"/>
          </a:xfrm>
          <a:custGeom>
            <a:avLst/>
            <a:gdLst/>
            <a:ahLst/>
            <a:cxnLst/>
            <a:rect l="0" t="0" r="0" b="0"/>
            <a:pathLst>
              <a:path w="1143" h="1127">
                <a:moveTo>
                  <a:pt x="0" y="563"/>
                </a:moveTo>
                <a:cubicBezTo>
                  <a:pt x="0" y="252"/>
                  <a:pt x="256" y="0"/>
                  <a:pt x="571" y="0"/>
                </a:cubicBezTo>
                <a:cubicBezTo>
                  <a:pt x="887" y="0"/>
                  <a:pt x="1143" y="252"/>
                  <a:pt x="1143" y="564"/>
                </a:cubicBezTo>
                <a:cubicBezTo>
                  <a:pt x="1143" y="875"/>
                  <a:pt x="887" y="1127"/>
                  <a:pt x="571" y="1127"/>
                </a:cubicBezTo>
                <a:cubicBezTo>
                  <a:pt x="256" y="1127"/>
                  <a:pt x="0" y="875"/>
                  <a:pt x="0" y="563"/>
                </a:cubicBezTo>
              </a:path>
            </a:pathLst>
          </a:custGeom>
          <a:solidFill>
            <a:srgbClr val="104862">
              <a:alpha val="100000"/>
            </a:srgbClr>
          </a:solidFill>
          <a:ln w="0" cap="flat">
            <a:noFill/>
            <a:prstDash val="solid"/>
            <a:miter lim="0"/>
          </a:ln>
        </p:spPr>
        <p:txBody>
          <a:bodyPr rtlCol="0"/>
          <a:lstStyle/>
          <a:p>
            <a:pPr algn="ctr"/>
            <a:endParaRPr lang="zh-CN" altLang="en-US"/>
          </a:p>
        </p:txBody>
      </p:sp>
      <p:sp>
        <p:nvSpPr>
          <p:cNvPr id="230" name="path 230"/>
          <p:cNvSpPr/>
          <p:nvPr/>
        </p:nvSpPr>
        <p:spPr>
          <a:xfrm>
            <a:off x="6221729" y="3515994"/>
            <a:ext cx="942974" cy="853440"/>
          </a:xfrm>
          <a:custGeom>
            <a:avLst/>
            <a:gdLst/>
            <a:ahLst/>
            <a:cxnLst/>
            <a:rect l="0" t="0" r="0" b="0"/>
            <a:pathLst>
              <a:path w="1484" h="1344">
                <a:moveTo>
                  <a:pt x="1" y="671"/>
                </a:moveTo>
                <a:cubicBezTo>
                  <a:pt x="0" y="300"/>
                  <a:pt x="332" y="0"/>
                  <a:pt x="742" y="0"/>
                </a:cubicBezTo>
                <a:cubicBezTo>
                  <a:pt x="1152" y="0"/>
                  <a:pt x="1484" y="300"/>
                  <a:pt x="1484" y="672"/>
                </a:cubicBezTo>
                <a:cubicBezTo>
                  <a:pt x="1484" y="1043"/>
                  <a:pt x="1152" y="1344"/>
                  <a:pt x="742" y="1344"/>
                </a:cubicBezTo>
                <a:cubicBezTo>
                  <a:pt x="332" y="1344"/>
                  <a:pt x="0" y="1043"/>
                  <a:pt x="1" y="671"/>
                </a:cubicBezTo>
              </a:path>
            </a:pathLst>
          </a:custGeom>
          <a:solidFill>
            <a:srgbClr val="104862">
              <a:alpha val="100000"/>
            </a:srgbClr>
          </a:solidFill>
          <a:ln w="0" cap="flat">
            <a:noFill/>
            <a:prstDash val="solid"/>
            <a:miter lim="0"/>
          </a:ln>
        </p:spPr>
        <p:txBody>
          <a:bodyPr rtlCol="0"/>
          <a:lstStyle/>
          <a:p>
            <a:pPr algn="ctr"/>
            <a:endParaRPr lang="zh-CN" altLang="en-US"/>
          </a:p>
        </p:txBody>
      </p:sp>
      <p:graphicFrame>
        <p:nvGraphicFramePr>
          <p:cNvPr id="232" name="table 232"/>
          <p:cNvGraphicFramePr>
            <a:graphicFrameLocks noGrp="1"/>
          </p:cNvGraphicFramePr>
          <p:nvPr/>
        </p:nvGraphicFramePr>
        <p:xfrm>
          <a:off x="4491990" y="2273300"/>
          <a:ext cx="4311650" cy="2223770"/>
        </p:xfrm>
        <a:graphic>
          <a:graphicData uri="http://schemas.openxmlformats.org/drawingml/2006/table">
            <a:tbl>
              <a:tblPr/>
              <a:tblGrid>
                <a:gridCol w="1729739"/>
                <a:gridCol w="942340"/>
                <a:gridCol w="1639570"/>
              </a:tblGrid>
              <a:tr h="1068070">
                <a:tc>
                  <a:txBody>
                    <a:bodyPr/>
                    <a:lstStyle/>
                    <a:p>
                      <a:pPr algn="l" rtl="0" eaLnBrk="0">
                        <a:lnSpc>
                          <a:spcPct val="114000"/>
                        </a:lnSpc>
                      </a:pPr>
                      <a:endParaRPr sz="1000" dirty="0">
                        <a:latin typeface="微软雅黑" panose="020B0703020204020201" charset="-122"/>
                        <a:ea typeface="微软雅黑" panose="020B0703020204020201" charset="-122"/>
                        <a:cs typeface="Arial" panose="020B0704020202090204"/>
                      </a:endParaRPr>
                    </a:p>
                    <a:p>
                      <a:pPr algn="l" rtl="0" eaLnBrk="0">
                        <a:lnSpc>
                          <a:spcPct val="114000"/>
                        </a:lnSpc>
                      </a:pPr>
                      <a:endParaRPr sz="1000" dirty="0">
                        <a:latin typeface="微软雅黑" panose="020B0703020204020201" charset="-122"/>
                        <a:ea typeface="微软雅黑" panose="020B0703020204020201" charset="-122"/>
                        <a:cs typeface="Arial" panose="020B0704020202090204"/>
                      </a:endParaRPr>
                    </a:p>
                    <a:p>
                      <a:pPr algn="l" rtl="0" eaLnBrk="0">
                        <a:lnSpc>
                          <a:spcPct val="115000"/>
                        </a:lnSpc>
                      </a:pPr>
                      <a:endParaRPr sz="1000" dirty="0">
                        <a:latin typeface="微软雅黑" panose="020B0703020204020201" charset="-122"/>
                        <a:ea typeface="微软雅黑" panose="020B0703020204020201" charset="-122"/>
                        <a:cs typeface="Arial" panose="020B0704020202090204"/>
                      </a:endParaRPr>
                    </a:p>
                    <a:p>
                      <a:pPr marL="171450" algn="l" rtl="0" eaLnBrk="0">
                        <a:lnSpc>
                          <a:spcPct val="87000"/>
                        </a:lnSpc>
                      </a:pPr>
                      <a:r>
                        <a:rPr sz="15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企业规模</a:t>
                      </a:r>
                      <a:endParaRPr sz="1500" dirty="0">
                        <a:latin typeface="微软雅黑" panose="020B0703020204020201" charset="-122"/>
                        <a:ea typeface="微软雅黑" panose="020B0703020204020201" charset="-122"/>
                        <a:cs typeface="微软雅黑" panose="020B0703020204020201" charset="-122"/>
                      </a:endParaRPr>
                    </a:p>
                  </a:txBody>
                  <a:tcPr marL="0" marR="0" marT="0" marB="0">
                    <a:lnL>
                      <a:noFill/>
                    </a:lnL>
                    <a:lnR>
                      <a:noFill/>
                    </a:lnR>
                    <a:lnT w="19050" cap="flat" cmpd="sng" algn="ctr">
                      <a:solidFill>
                        <a:srgbClr val="156082"/>
                      </a:solidFill>
                      <a:prstDash val="solid"/>
                      <a:round/>
                      <a:headEnd type="none" w="med" len="med"/>
                      <a:tailEnd type="none" w="med" len="med"/>
                    </a:lnT>
                    <a:lnB w="19050" cap="flat" cmpd="sng" algn="ctr">
                      <a:solidFill>
                        <a:srgbClr val="156082"/>
                      </a:solidFill>
                      <a:prstDash val="solid"/>
                      <a:round/>
                      <a:headEnd type="none" w="med" len="med"/>
                      <a:tailEnd type="none" w="med" len="med"/>
                    </a:lnB>
                  </a:tcPr>
                </a:tc>
                <a:tc>
                  <a:txBody>
                    <a:bodyPr/>
                    <a:lstStyle/>
                    <a:p>
                      <a:pPr algn="l" rtl="0" eaLnBrk="0">
                        <a:lnSpc>
                          <a:spcPct val="111000"/>
                        </a:lnSpc>
                      </a:pPr>
                      <a:endParaRPr sz="1000" dirty="0">
                        <a:latin typeface="微软雅黑" panose="020B0703020204020201" charset="-122"/>
                        <a:ea typeface="微软雅黑" panose="020B0703020204020201" charset="-122"/>
                        <a:cs typeface="Arial" panose="020B0704020202090204"/>
                      </a:endParaRPr>
                    </a:p>
                    <a:p>
                      <a:pPr algn="l" rtl="0" eaLnBrk="0">
                        <a:lnSpc>
                          <a:spcPct val="111000"/>
                        </a:lnSpc>
                      </a:pPr>
                      <a:endParaRPr sz="1000" dirty="0">
                        <a:latin typeface="微软雅黑" panose="020B0703020204020201" charset="-122"/>
                        <a:ea typeface="微软雅黑" panose="020B0703020204020201" charset="-122"/>
                        <a:cs typeface="Arial" panose="020B0704020202090204"/>
                      </a:endParaRPr>
                    </a:p>
                    <a:p>
                      <a:pPr marL="304800" algn="l" rtl="0" eaLnBrk="0">
                        <a:lnSpc>
                          <a:spcPct val="87000"/>
                        </a:lnSpc>
                      </a:pPr>
                      <a:r>
                        <a:rPr sz="1200" b="1" kern="0" spc="-20" dirty="0">
                          <a:solidFill>
                            <a:srgbClr val="FFFFFF">
                              <a:alpha val="100000"/>
                            </a:srgbClr>
                          </a:solidFill>
                          <a:latin typeface="微软雅黑" panose="020B0703020204020201" charset="-122"/>
                          <a:ea typeface="微软雅黑" panose="020B0703020204020201" charset="-122"/>
                          <a:cs typeface="微软雅黑" panose="020B0703020204020201" charset="-122"/>
                        </a:rPr>
                        <a:t>大型</a:t>
                      </a:r>
                      <a:endParaRPr sz="1200" dirty="0">
                        <a:latin typeface="微软雅黑" panose="020B0703020204020201" charset="-122"/>
                        <a:ea typeface="微软雅黑" panose="020B0703020204020201" charset="-122"/>
                        <a:cs typeface="微软雅黑" panose="020B0703020204020201" charset="-122"/>
                      </a:endParaRPr>
                    </a:p>
                    <a:p>
                      <a:pPr marL="304165" algn="l" rtl="0" eaLnBrk="0">
                        <a:lnSpc>
                          <a:spcPct val="87000"/>
                        </a:lnSpc>
                        <a:spcBef>
                          <a:spcPts val="195"/>
                        </a:spcBef>
                      </a:pPr>
                      <a:r>
                        <a:rPr sz="1200" b="1" kern="0" spc="-20" dirty="0">
                          <a:solidFill>
                            <a:srgbClr val="FFFFFF">
                              <a:alpha val="100000"/>
                            </a:srgbClr>
                          </a:solidFill>
                          <a:latin typeface="微软雅黑" panose="020B0703020204020201" charset="-122"/>
                          <a:ea typeface="微软雅黑" panose="020B0703020204020201" charset="-122"/>
                          <a:cs typeface="微软雅黑" panose="020B0703020204020201" charset="-122"/>
                        </a:rPr>
                        <a:t>企业</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a:noFill/>
                    </a:lnL>
                    <a:lnR>
                      <a:noFill/>
                    </a:lnR>
                    <a:lnT w="19050" cap="flat" cmpd="sng" algn="ctr">
                      <a:solidFill>
                        <a:srgbClr val="156082"/>
                      </a:solidFill>
                      <a:prstDash val="solid"/>
                      <a:round/>
                      <a:headEnd type="none" w="med" len="med"/>
                      <a:tailEnd type="none" w="med" len="med"/>
                    </a:lnT>
                    <a:lnB w="19050" cap="flat" cmpd="sng" algn="ctr">
                      <a:solidFill>
                        <a:srgbClr val="156082"/>
                      </a:solidFill>
                      <a:prstDash val="solid"/>
                      <a:round/>
                      <a:headEnd type="none" w="med" len="med"/>
                      <a:tailEnd type="none" w="med" len="med"/>
                    </a:lnB>
                  </a:tcPr>
                </a:tc>
                <a:tc>
                  <a:txBody>
                    <a:bodyPr/>
                    <a:lstStyle/>
                    <a:p>
                      <a:pPr algn="l" rtl="0" eaLnBrk="0">
                        <a:lnSpc>
                          <a:spcPct val="135000"/>
                        </a:lnSpc>
                      </a:pPr>
                      <a:endParaRPr sz="1000" dirty="0">
                        <a:latin typeface="微软雅黑" panose="020B0703020204020201" charset="-122"/>
                        <a:ea typeface="微软雅黑" panose="020B0703020204020201" charset="-122"/>
                        <a:cs typeface="Arial" panose="020B0704020202090204"/>
                      </a:endParaRPr>
                    </a:p>
                    <a:p>
                      <a:pPr algn="l" rtl="0" eaLnBrk="0">
                        <a:lnSpc>
                          <a:spcPct val="135000"/>
                        </a:lnSpc>
                      </a:pPr>
                      <a:endParaRPr sz="1000" dirty="0">
                        <a:latin typeface="微软雅黑" panose="020B0703020204020201" charset="-122"/>
                        <a:ea typeface="微软雅黑" panose="020B0703020204020201" charset="-122"/>
                        <a:cs typeface="Arial" panose="020B0704020202090204"/>
                      </a:endParaRPr>
                    </a:p>
                    <a:p>
                      <a:pPr marL="740410" algn="l" rtl="0" eaLnBrk="0">
                        <a:lnSpc>
                          <a:spcPct val="87000"/>
                        </a:lnSpc>
                        <a:spcBef>
                          <a:spcPts val="5"/>
                        </a:spcBef>
                      </a:pPr>
                      <a:r>
                        <a:rPr sz="1200" b="1" kern="0" spc="-20" dirty="0">
                          <a:solidFill>
                            <a:srgbClr val="FFFFFF">
                              <a:alpha val="100000"/>
                            </a:srgbClr>
                          </a:solidFill>
                          <a:latin typeface="微软雅黑" panose="020B0703020204020201" charset="-122"/>
                          <a:ea typeface="微软雅黑" panose="020B0703020204020201" charset="-122"/>
                          <a:cs typeface="微软雅黑" panose="020B0703020204020201" charset="-122"/>
                        </a:rPr>
                        <a:t>小微</a:t>
                      </a:r>
                      <a:endParaRPr sz="1200" dirty="0">
                        <a:latin typeface="微软雅黑" panose="020B0703020204020201" charset="-122"/>
                        <a:ea typeface="微软雅黑" panose="020B0703020204020201" charset="-122"/>
                        <a:cs typeface="微软雅黑" panose="020B0703020204020201" charset="-122"/>
                      </a:endParaRPr>
                    </a:p>
                    <a:p>
                      <a:pPr marL="739775" algn="l" rtl="0" eaLnBrk="0">
                        <a:lnSpc>
                          <a:spcPct val="87000"/>
                        </a:lnSpc>
                        <a:spcBef>
                          <a:spcPts val="195"/>
                        </a:spcBef>
                      </a:pPr>
                      <a:r>
                        <a:rPr sz="1200" b="1" kern="0" spc="-20" dirty="0">
                          <a:solidFill>
                            <a:srgbClr val="FFFFFF">
                              <a:alpha val="100000"/>
                            </a:srgbClr>
                          </a:solidFill>
                          <a:latin typeface="微软雅黑" panose="020B0703020204020201" charset="-122"/>
                          <a:ea typeface="微软雅黑" panose="020B0703020204020201" charset="-122"/>
                          <a:cs typeface="微软雅黑" panose="020B0703020204020201" charset="-122"/>
                        </a:rPr>
                        <a:t>企业</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a:noFill/>
                    </a:lnL>
                    <a:lnR>
                      <a:noFill/>
                    </a:lnR>
                    <a:lnT w="19050" cap="flat" cmpd="sng" algn="ctr">
                      <a:solidFill>
                        <a:srgbClr val="156082"/>
                      </a:solidFill>
                      <a:prstDash val="solid"/>
                      <a:round/>
                      <a:headEnd type="none" w="med" len="med"/>
                      <a:tailEnd type="none" w="med" len="med"/>
                    </a:lnT>
                    <a:lnB w="19050" cap="flat" cmpd="sng" algn="ctr">
                      <a:solidFill>
                        <a:srgbClr val="156082"/>
                      </a:solidFill>
                      <a:prstDash val="solid"/>
                      <a:round/>
                      <a:headEnd type="none" w="med" len="med"/>
                      <a:tailEnd type="none" w="med" len="med"/>
                    </a:lnB>
                  </a:tcPr>
                </a:tc>
              </a:tr>
              <a:tr h="1155700">
                <a:tc>
                  <a:txBody>
                    <a:bodyPr/>
                    <a:lstStyle/>
                    <a:p>
                      <a:pPr algn="l" rtl="0" eaLnBrk="0">
                        <a:lnSpc>
                          <a:spcPct val="101000"/>
                        </a:lnSpc>
                      </a:pPr>
                      <a:endParaRPr sz="1000" dirty="0">
                        <a:latin typeface="微软雅黑" panose="020B0703020204020201" charset="-122"/>
                        <a:ea typeface="微软雅黑" panose="020B0703020204020201" charset="-122"/>
                        <a:cs typeface="Arial" panose="020B0704020202090204"/>
                      </a:endParaRPr>
                    </a:p>
                    <a:p>
                      <a:pPr algn="l" rtl="0" eaLnBrk="0">
                        <a:lnSpc>
                          <a:spcPct val="101000"/>
                        </a:lnSpc>
                      </a:pPr>
                      <a:endParaRPr sz="1000" dirty="0">
                        <a:latin typeface="微软雅黑" panose="020B0703020204020201" charset="-122"/>
                        <a:ea typeface="微软雅黑" panose="020B0703020204020201" charset="-122"/>
                        <a:cs typeface="Arial" panose="020B0704020202090204"/>
                      </a:endParaRPr>
                    </a:p>
                    <a:p>
                      <a:pPr algn="l" rtl="0" eaLnBrk="0">
                        <a:lnSpc>
                          <a:spcPct val="101000"/>
                        </a:lnSpc>
                      </a:pPr>
                      <a:endParaRPr sz="1000" dirty="0">
                        <a:latin typeface="微软雅黑" panose="020B0703020204020201" charset="-122"/>
                        <a:ea typeface="微软雅黑" panose="020B0703020204020201" charset="-122"/>
                        <a:cs typeface="Arial" panose="020B0704020202090204"/>
                      </a:endParaRPr>
                    </a:p>
                    <a:p>
                      <a:pPr algn="l" rtl="0" eaLnBrk="0">
                        <a:lnSpc>
                          <a:spcPct val="101000"/>
                        </a:lnSpc>
                      </a:pPr>
                      <a:endParaRPr sz="1000" dirty="0">
                        <a:latin typeface="微软雅黑" panose="020B0703020204020201" charset="-122"/>
                        <a:ea typeface="微软雅黑" panose="020B0703020204020201" charset="-122"/>
                        <a:cs typeface="Arial" panose="020B0704020202090204"/>
                      </a:endParaRPr>
                    </a:p>
                    <a:p>
                      <a:pPr marL="208280" algn="l" rtl="0" eaLnBrk="0">
                        <a:lnSpc>
                          <a:spcPct val="88000"/>
                        </a:lnSpc>
                        <a:spcBef>
                          <a:spcPts val="0"/>
                        </a:spcBef>
                      </a:pPr>
                      <a:r>
                        <a:rPr sz="15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管理要求</a:t>
                      </a:r>
                      <a:endParaRPr sz="1500" dirty="0">
                        <a:latin typeface="微软雅黑" panose="020B0703020204020201" charset="-122"/>
                        <a:ea typeface="微软雅黑" panose="020B0703020204020201" charset="-122"/>
                        <a:cs typeface="微软雅黑" panose="020B0703020204020201" charset="-122"/>
                      </a:endParaRPr>
                    </a:p>
                  </a:txBody>
                  <a:tcPr marL="0" marR="0" marT="0" marB="0">
                    <a:lnL>
                      <a:noFill/>
                    </a:lnL>
                    <a:lnR>
                      <a:noFill/>
                    </a:lnR>
                    <a:lnT w="19050" cap="flat" cmpd="sng" algn="ctr">
                      <a:solidFill>
                        <a:srgbClr val="156082"/>
                      </a:solidFill>
                      <a:prstDash val="solid"/>
                      <a:round/>
                      <a:headEnd type="none" w="med" len="med"/>
                      <a:tailEnd type="none" w="med" len="med"/>
                    </a:lnT>
                    <a:lnB w="19050" cap="flat" cmpd="sng" algn="ctr">
                      <a:solidFill>
                        <a:srgbClr val="156082"/>
                      </a:solidFill>
                      <a:prstDash val="solid"/>
                      <a:round/>
                      <a:headEnd type="none" w="med" len="med"/>
                      <a:tailEnd type="none" w="med" len="med"/>
                    </a:lnB>
                  </a:tcPr>
                </a:tc>
                <a:tc>
                  <a:txBody>
                    <a:bodyPr/>
                    <a:lstStyle/>
                    <a:p>
                      <a:pPr algn="l" rtl="0" eaLnBrk="0">
                        <a:lnSpc>
                          <a:spcPct val="142000"/>
                        </a:lnSpc>
                      </a:pPr>
                      <a:endParaRPr sz="1000" dirty="0">
                        <a:latin typeface="微软雅黑" panose="020B0703020204020201" charset="-122"/>
                        <a:ea typeface="微软雅黑" panose="020B0703020204020201" charset="-122"/>
                        <a:cs typeface="Arial" panose="020B0704020202090204"/>
                      </a:endParaRPr>
                    </a:p>
                    <a:p>
                      <a:pPr algn="l" rtl="0" eaLnBrk="0">
                        <a:lnSpc>
                          <a:spcPct val="143000"/>
                        </a:lnSpc>
                      </a:pPr>
                      <a:endParaRPr sz="1000" dirty="0">
                        <a:latin typeface="微软雅黑" panose="020B0703020204020201" charset="-122"/>
                        <a:ea typeface="微软雅黑" panose="020B0703020204020201" charset="-122"/>
                        <a:cs typeface="Arial" panose="020B0704020202090204"/>
                      </a:endParaRPr>
                    </a:p>
                    <a:p>
                      <a:pPr marL="323850" algn="l" rtl="0" eaLnBrk="0">
                        <a:lnSpc>
                          <a:spcPct val="86000"/>
                        </a:lnSpc>
                        <a:spcBef>
                          <a:spcPts val="5"/>
                        </a:spcBef>
                      </a:pPr>
                      <a:r>
                        <a:rPr sz="1200" b="1" kern="0" spc="-30" dirty="0">
                          <a:solidFill>
                            <a:srgbClr val="FFFFFF">
                              <a:alpha val="100000"/>
                            </a:srgbClr>
                          </a:solidFill>
                          <a:latin typeface="微软雅黑" panose="020B0703020204020201" charset="-122"/>
                          <a:ea typeface="微软雅黑" panose="020B0703020204020201" charset="-122"/>
                          <a:cs typeface="微软雅黑" panose="020B0703020204020201" charset="-122"/>
                        </a:rPr>
                        <a:t>石油</a:t>
                      </a:r>
                      <a:endParaRPr sz="1200" dirty="0">
                        <a:latin typeface="微软雅黑" panose="020B0703020204020201" charset="-122"/>
                        <a:ea typeface="微软雅黑" panose="020B0703020204020201" charset="-122"/>
                        <a:cs typeface="微软雅黑" panose="020B0703020204020201" charset="-122"/>
                      </a:endParaRPr>
                    </a:p>
                    <a:p>
                      <a:pPr marL="320675" algn="l" rtl="0" eaLnBrk="0">
                        <a:lnSpc>
                          <a:spcPct val="87000"/>
                        </a:lnSpc>
                        <a:spcBef>
                          <a:spcPts val="190"/>
                        </a:spcBef>
                      </a:pPr>
                      <a:r>
                        <a:rPr sz="1200" b="1" kern="0" spc="-20" dirty="0">
                          <a:solidFill>
                            <a:srgbClr val="FFFFFF">
                              <a:alpha val="100000"/>
                            </a:srgbClr>
                          </a:solidFill>
                          <a:latin typeface="微软雅黑" panose="020B0703020204020201" charset="-122"/>
                          <a:ea typeface="微软雅黑" panose="020B0703020204020201" charset="-122"/>
                          <a:cs typeface="微软雅黑" panose="020B0703020204020201" charset="-122"/>
                        </a:rPr>
                        <a:t>化工</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a:noFill/>
                    </a:lnL>
                    <a:lnR>
                      <a:noFill/>
                    </a:lnR>
                    <a:lnT w="19050" cap="flat" cmpd="sng" algn="ctr">
                      <a:solidFill>
                        <a:srgbClr val="156082"/>
                      </a:solidFill>
                      <a:prstDash val="solid"/>
                      <a:round/>
                      <a:headEnd type="none" w="med" len="med"/>
                      <a:tailEnd type="none" w="med" len="med"/>
                    </a:lnT>
                    <a:lnB w="19050" cap="flat" cmpd="sng" algn="ctr">
                      <a:solidFill>
                        <a:srgbClr val="156082"/>
                      </a:solidFill>
                      <a:prstDash val="solid"/>
                      <a:round/>
                      <a:headEnd type="none" w="med" len="med"/>
                      <a:tailEnd type="none" w="med" len="med"/>
                    </a:lnB>
                  </a:tcPr>
                </a:tc>
                <a:tc>
                  <a:txBody>
                    <a:bodyPr/>
                    <a:lstStyle/>
                    <a:p>
                      <a:pPr algn="l" rtl="0" eaLnBrk="0">
                        <a:lnSpc>
                          <a:spcPct val="138000"/>
                        </a:lnSpc>
                      </a:pPr>
                      <a:endParaRPr sz="1000" dirty="0">
                        <a:latin typeface="微软雅黑" panose="020B0703020204020201" charset="-122"/>
                        <a:ea typeface="微软雅黑" panose="020B0703020204020201" charset="-122"/>
                        <a:cs typeface="Arial" panose="020B0704020202090204"/>
                      </a:endParaRPr>
                    </a:p>
                    <a:p>
                      <a:pPr algn="l" rtl="0" eaLnBrk="0">
                        <a:lnSpc>
                          <a:spcPct val="139000"/>
                        </a:lnSpc>
                      </a:pPr>
                      <a:endParaRPr sz="1000" dirty="0">
                        <a:latin typeface="微软雅黑" panose="020B0703020204020201" charset="-122"/>
                        <a:ea typeface="微软雅黑" panose="020B0703020204020201" charset="-122"/>
                        <a:cs typeface="Arial" panose="020B0704020202090204"/>
                      </a:endParaRPr>
                    </a:p>
                    <a:p>
                      <a:pPr marL="786765" algn="l" rtl="0" eaLnBrk="0">
                        <a:lnSpc>
                          <a:spcPct val="87000"/>
                        </a:lnSpc>
                        <a:spcBef>
                          <a:spcPts val="5"/>
                        </a:spcBef>
                      </a:pPr>
                      <a:r>
                        <a:rPr sz="1200" b="1" kern="0" spc="-10" dirty="0">
                          <a:solidFill>
                            <a:srgbClr val="FFFFFF">
                              <a:alpha val="100000"/>
                            </a:srgbClr>
                          </a:solidFill>
                          <a:latin typeface="微软雅黑" panose="020B0703020204020201" charset="-122"/>
                          <a:ea typeface="微软雅黑" panose="020B0703020204020201" charset="-122"/>
                          <a:cs typeface="微软雅黑" panose="020B0703020204020201" charset="-122"/>
                        </a:rPr>
                        <a:t>精细</a:t>
                      </a:r>
                      <a:endParaRPr sz="1200" dirty="0">
                        <a:latin typeface="微软雅黑" panose="020B0703020204020201" charset="-122"/>
                        <a:ea typeface="微软雅黑" panose="020B0703020204020201" charset="-122"/>
                        <a:cs typeface="微软雅黑" panose="020B0703020204020201" charset="-122"/>
                      </a:endParaRPr>
                    </a:p>
                    <a:p>
                      <a:pPr marL="788035" algn="l" rtl="0" eaLnBrk="0">
                        <a:lnSpc>
                          <a:spcPct val="87000"/>
                        </a:lnSpc>
                        <a:spcBef>
                          <a:spcPts val="195"/>
                        </a:spcBef>
                      </a:pPr>
                      <a:r>
                        <a:rPr sz="1200" b="1" kern="0" spc="-20" dirty="0">
                          <a:solidFill>
                            <a:srgbClr val="FFFFFF">
                              <a:alpha val="100000"/>
                            </a:srgbClr>
                          </a:solidFill>
                          <a:latin typeface="微软雅黑" panose="020B0703020204020201" charset="-122"/>
                          <a:ea typeface="微软雅黑" panose="020B0703020204020201" charset="-122"/>
                          <a:cs typeface="微软雅黑" panose="020B0703020204020201" charset="-122"/>
                        </a:rPr>
                        <a:t>化工</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a:noFill/>
                    </a:lnL>
                    <a:lnR>
                      <a:noFill/>
                    </a:lnR>
                    <a:lnT w="19050" cap="flat" cmpd="sng" algn="ctr">
                      <a:solidFill>
                        <a:srgbClr val="156082"/>
                      </a:solidFill>
                      <a:prstDash val="solid"/>
                      <a:round/>
                      <a:headEnd type="none" w="med" len="med"/>
                      <a:tailEnd type="none" w="med" len="med"/>
                    </a:lnT>
                    <a:lnB w="19050" cap="flat" cmpd="sng" algn="ctr">
                      <a:solidFill>
                        <a:srgbClr val="156082"/>
                      </a:solidFill>
                      <a:prstDash val="solid"/>
                      <a:round/>
                      <a:headEnd type="none" w="med" len="med"/>
                      <a:tailEnd type="none" w="med" len="med"/>
                    </a:lnB>
                  </a:tcPr>
                </a:tc>
              </a:tr>
            </a:tbl>
          </a:graphicData>
        </a:graphic>
      </p:graphicFrame>
      <p:sp>
        <p:nvSpPr>
          <p:cNvPr id="234" name="textbox 234"/>
          <p:cNvSpPr/>
          <p:nvPr/>
        </p:nvSpPr>
        <p:spPr>
          <a:xfrm>
            <a:off x="432325" y="984403"/>
            <a:ext cx="3225164" cy="232346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93345"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4. 基本要求</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18000"/>
              </a:lnSpc>
            </a:pPr>
            <a:endParaRPr sz="1000" dirty="0">
              <a:latin typeface="微软雅黑" panose="020B0703020204020201" charset="-122"/>
              <a:ea typeface="微软雅黑" panose="020B0703020204020201" charset="-122"/>
              <a:cs typeface="Arial" panose="020B0704020202090204"/>
            </a:endParaRPr>
          </a:p>
          <a:p>
            <a:pPr algn="r" rtl="0" eaLnBrk="0">
              <a:lnSpc>
                <a:spcPts val="2105"/>
              </a:lnSpc>
              <a:spcBef>
                <a:spcPts val="455"/>
              </a:spcBef>
            </a:pPr>
            <a:r>
              <a:rPr sz="15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4.1 企业应根据</a:t>
            </a:r>
            <a:r>
              <a:rPr sz="15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自身生产经营特点、</a:t>
            </a:r>
            <a:endParaRPr sz="1500" dirty="0">
              <a:latin typeface="微软雅黑" panose="020B0703020204020201" charset="-122"/>
              <a:ea typeface="微软雅黑" panose="020B0703020204020201" charset="-122"/>
              <a:cs typeface="微软雅黑" panose="020B0703020204020201" charset="-122"/>
            </a:endParaRPr>
          </a:p>
          <a:p>
            <a:pPr marL="12700" indent="-635" algn="l" rtl="0" eaLnBrk="0">
              <a:lnSpc>
                <a:spcPct val="159000"/>
              </a:lnSpc>
              <a:spcBef>
                <a:spcPts val="30"/>
              </a:spcBef>
            </a:pPr>
            <a:r>
              <a:rPr sz="1500" b="1" kern="0" spc="140" dirty="0">
                <a:solidFill>
                  <a:srgbClr val="FF0000">
                    <a:alpha val="100000"/>
                  </a:srgbClr>
                </a:solidFill>
                <a:latin typeface="微软雅黑" panose="020B0703020204020201" charset="-122"/>
                <a:ea typeface="微软雅黑" panose="020B0703020204020201" charset="-122"/>
                <a:cs typeface="微软雅黑" panose="020B0703020204020201" charset="-122"/>
              </a:rPr>
              <a:t>规模以及管理需求</a:t>
            </a:r>
            <a:r>
              <a:rPr sz="1500" b="1" kern="0" spc="-11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5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融合化工过程</a:t>
            </a:r>
            <a:r>
              <a:rPr sz="15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安全管理理念和方法</a:t>
            </a:r>
            <a:r>
              <a:rPr sz="1500" b="1" kern="0" spc="-1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500" b="1" kern="0" spc="-2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确定各管理</a:t>
            </a:r>
            <a:r>
              <a:rPr sz="15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要素中</a:t>
            </a:r>
            <a:r>
              <a:rPr sz="1500" b="1" kern="0" spc="130" dirty="0">
                <a:solidFill>
                  <a:srgbClr val="FF0000">
                    <a:alpha val="100000"/>
                  </a:srgbClr>
                </a:solidFill>
                <a:latin typeface="微软雅黑" panose="020B0703020204020201" charset="-122"/>
                <a:ea typeface="微软雅黑" panose="020B0703020204020201" charset="-122"/>
                <a:cs typeface="微软雅黑" panose="020B0703020204020201" charset="-122"/>
              </a:rPr>
              <a:t>适用的要求</a:t>
            </a:r>
            <a:r>
              <a:rPr sz="15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5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130" dirty="0">
                <a:solidFill>
                  <a:srgbClr val="FF0000">
                    <a:alpha val="100000"/>
                  </a:srgbClr>
                </a:solidFill>
                <a:latin typeface="微软雅黑" panose="020B0703020204020201" charset="-122"/>
                <a:ea typeface="微软雅黑" panose="020B0703020204020201" charset="-122"/>
                <a:cs typeface="微软雅黑" panose="020B0703020204020201" charset="-122"/>
              </a:rPr>
              <a:t>自主开展</a:t>
            </a:r>
            <a:r>
              <a:rPr sz="15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安全</a:t>
            </a:r>
            <a:r>
              <a:rPr sz="15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生产标准化建设。</a:t>
            </a:r>
            <a:endParaRPr sz="1500" dirty="0">
              <a:latin typeface="微软雅黑" panose="020B0703020204020201" charset="-122"/>
              <a:ea typeface="微软雅黑" panose="020B0703020204020201" charset="-122"/>
              <a:cs typeface="微软雅黑" panose="020B0703020204020201" charset="-122"/>
            </a:endParaRPr>
          </a:p>
        </p:txBody>
      </p:sp>
      <p:grpSp>
        <p:nvGrpSpPr>
          <p:cNvPr id="20" name="group 20"/>
          <p:cNvGrpSpPr/>
          <p:nvPr/>
        </p:nvGrpSpPr>
        <p:grpSpPr>
          <a:xfrm rot="21600000">
            <a:off x="6155435" y="1362075"/>
            <a:ext cx="952118" cy="871220"/>
            <a:chOff x="0" y="0"/>
            <a:chExt cx="952118" cy="871220"/>
          </a:xfrm>
        </p:grpSpPr>
        <p:sp>
          <p:nvSpPr>
            <p:cNvPr id="236" name="path 236"/>
            <p:cNvSpPr/>
            <p:nvPr/>
          </p:nvSpPr>
          <p:spPr>
            <a:xfrm>
              <a:off x="0" y="0"/>
              <a:ext cx="952118" cy="871220"/>
            </a:xfrm>
            <a:custGeom>
              <a:avLst/>
              <a:gdLst/>
              <a:ahLst/>
              <a:cxnLst/>
              <a:rect l="0" t="0" r="0" b="0"/>
              <a:pathLst>
                <a:path w="1499" h="1372">
                  <a:moveTo>
                    <a:pt x="0" y="687"/>
                  </a:moveTo>
                  <a:cubicBezTo>
                    <a:pt x="0" y="307"/>
                    <a:pt x="335" y="0"/>
                    <a:pt x="749" y="0"/>
                  </a:cubicBezTo>
                  <a:cubicBezTo>
                    <a:pt x="1163" y="0"/>
                    <a:pt x="1499" y="307"/>
                    <a:pt x="1499" y="686"/>
                  </a:cubicBezTo>
                  <a:cubicBezTo>
                    <a:pt x="1499" y="1064"/>
                    <a:pt x="1163" y="1372"/>
                    <a:pt x="749" y="1372"/>
                  </a:cubicBezTo>
                  <a:cubicBezTo>
                    <a:pt x="335" y="1372"/>
                    <a:pt x="0" y="1064"/>
                    <a:pt x="0" y="687"/>
                  </a:cubicBezTo>
                </a:path>
              </a:pathLst>
            </a:custGeom>
            <a:solidFill>
              <a:srgbClr val="215F9A">
                <a:alpha val="100000"/>
              </a:srgbClr>
            </a:solidFill>
            <a:ln w="0" cap="flat">
              <a:noFill/>
              <a:prstDash val="solid"/>
              <a:miter lim="0"/>
            </a:ln>
          </p:spPr>
          <p:txBody>
            <a:bodyPr rtlCol="0"/>
            <a:lstStyle/>
            <a:p>
              <a:pPr algn="ctr"/>
              <a:endParaRPr lang="zh-CN" altLang="en-US"/>
            </a:p>
          </p:txBody>
        </p:sp>
        <p:sp>
          <p:nvSpPr>
            <p:cNvPr id="238" name="textbox 238"/>
            <p:cNvSpPr/>
            <p:nvPr/>
          </p:nvSpPr>
          <p:spPr>
            <a:xfrm>
              <a:off x="-12700" y="-12700"/>
              <a:ext cx="977900" cy="915035"/>
            </a:xfrm>
            <a:prstGeom prst="rect">
              <a:avLst/>
            </a:prstGeom>
            <a:noFill/>
            <a:ln w="0" cap="flat">
              <a:noFill/>
              <a:prstDash val="solid"/>
              <a:miter lim="0"/>
            </a:ln>
          </p:spPr>
          <p:txBody>
            <a:bodyPr vert="horz" wrap="square" lIns="0" tIns="0" rIns="0" bIns="0"/>
            <a:lstStyle/>
            <a:p>
              <a:pPr algn="l" rtl="0" eaLnBrk="0">
                <a:lnSpc>
                  <a:spcPct val="182000"/>
                </a:lnSpc>
              </a:pPr>
              <a:endParaRPr sz="1000" dirty="0">
                <a:latin typeface="微软雅黑" panose="020B0703020204020201" charset="-122"/>
                <a:ea typeface="微软雅黑" panose="020B0703020204020201" charset="-122"/>
                <a:cs typeface="Arial" panose="020B0704020202090204"/>
              </a:endParaRPr>
            </a:p>
            <a:p>
              <a:pPr algn="l" rtl="0" eaLnBrk="0">
                <a:lnSpc>
                  <a:spcPct val="10000"/>
                </a:lnSpc>
              </a:pPr>
              <a:endParaRPr sz="100" dirty="0">
                <a:latin typeface="微软雅黑" panose="020B0703020204020201" charset="-122"/>
                <a:ea typeface="微软雅黑" panose="020B0703020204020201" charset="-122"/>
                <a:cs typeface="Arial" panose="020B0704020202090204"/>
              </a:endParaRPr>
            </a:p>
            <a:p>
              <a:pPr marL="338455" algn="l" rtl="0" eaLnBrk="0">
                <a:lnSpc>
                  <a:spcPct val="88000"/>
                </a:lnSpc>
              </a:pPr>
              <a:r>
                <a:rPr sz="1200" b="1" kern="0" spc="-20" dirty="0">
                  <a:solidFill>
                    <a:srgbClr val="FFFFFF">
                      <a:alpha val="100000"/>
                    </a:srgbClr>
                  </a:solidFill>
                  <a:latin typeface="微软雅黑" panose="020B0703020204020201" charset="-122"/>
                  <a:ea typeface="微软雅黑" panose="020B0703020204020201" charset="-122"/>
                  <a:cs typeface="微软雅黑" panose="020B0703020204020201" charset="-122"/>
                </a:rPr>
                <a:t>生产</a:t>
              </a:r>
              <a:endParaRPr sz="1200" dirty="0">
                <a:latin typeface="微软雅黑" panose="020B0703020204020201" charset="-122"/>
                <a:ea typeface="微软雅黑" panose="020B0703020204020201" charset="-122"/>
                <a:cs typeface="微软雅黑" panose="020B0703020204020201" charset="-122"/>
              </a:endParaRPr>
            </a:p>
            <a:p>
              <a:pPr marL="337820" algn="l" rtl="0" eaLnBrk="0">
                <a:lnSpc>
                  <a:spcPct val="87000"/>
                </a:lnSpc>
                <a:spcBef>
                  <a:spcPts val="185"/>
                </a:spcBef>
              </a:pPr>
              <a:r>
                <a:rPr sz="1200" b="1" kern="0" spc="-20" dirty="0">
                  <a:solidFill>
                    <a:srgbClr val="FFFFFF">
                      <a:alpha val="100000"/>
                    </a:srgbClr>
                  </a:solidFill>
                  <a:latin typeface="微软雅黑" panose="020B0703020204020201" charset="-122"/>
                  <a:ea typeface="微软雅黑" panose="020B0703020204020201" charset="-122"/>
                  <a:cs typeface="微软雅黑" panose="020B0703020204020201" charset="-122"/>
                </a:rPr>
                <a:t>企业</a:t>
              </a:r>
              <a:endParaRPr sz="1200" dirty="0">
                <a:latin typeface="微软雅黑" panose="020B0703020204020201" charset="-122"/>
                <a:ea typeface="微软雅黑" panose="020B0703020204020201" charset="-122"/>
                <a:cs typeface="微软雅黑" panose="020B0703020204020201" charset="-122"/>
              </a:endParaRPr>
            </a:p>
          </p:txBody>
        </p:sp>
      </p:grpSp>
      <p:grpSp>
        <p:nvGrpSpPr>
          <p:cNvPr id="22" name="group 22"/>
          <p:cNvGrpSpPr/>
          <p:nvPr/>
        </p:nvGrpSpPr>
        <p:grpSpPr>
          <a:xfrm rot="21600000">
            <a:off x="7654290" y="1427479"/>
            <a:ext cx="736600" cy="663575"/>
            <a:chOff x="0" y="0"/>
            <a:chExt cx="736600" cy="663575"/>
          </a:xfrm>
        </p:grpSpPr>
        <p:sp>
          <p:nvSpPr>
            <p:cNvPr id="240" name="path 240"/>
            <p:cNvSpPr/>
            <p:nvPr/>
          </p:nvSpPr>
          <p:spPr>
            <a:xfrm>
              <a:off x="0" y="0"/>
              <a:ext cx="736600" cy="663575"/>
            </a:xfrm>
            <a:custGeom>
              <a:avLst/>
              <a:gdLst/>
              <a:ahLst/>
              <a:cxnLst/>
              <a:rect l="0" t="0" r="0" b="0"/>
              <a:pathLst>
                <a:path w="1160" h="1045">
                  <a:moveTo>
                    <a:pt x="1" y="521"/>
                  </a:moveTo>
                  <a:cubicBezTo>
                    <a:pt x="0" y="233"/>
                    <a:pt x="259" y="0"/>
                    <a:pt x="580" y="0"/>
                  </a:cubicBezTo>
                  <a:cubicBezTo>
                    <a:pt x="900" y="0"/>
                    <a:pt x="1160" y="233"/>
                    <a:pt x="1160" y="522"/>
                  </a:cubicBezTo>
                  <a:cubicBezTo>
                    <a:pt x="1160" y="811"/>
                    <a:pt x="900" y="1045"/>
                    <a:pt x="580" y="1045"/>
                  </a:cubicBezTo>
                  <a:cubicBezTo>
                    <a:pt x="259" y="1045"/>
                    <a:pt x="0" y="811"/>
                    <a:pt x="1" y="521"/>
                  </a:cubicBezTo>
                </a:path>
              </a:pathLst>
            </a:custGeom>
            <a:solidFill>
              <a:srgbClr val="215F9A">
                <a:alpha val="100000"/>
              </a:srgbClr>
            </a:solidFill>
            <a:ln w="0" cap="flat">
              <a:noFill/>
              <a:prstDash val="solid"/>
              <a:miter lim="0"/>
            </a:ln>
          </p:spPr>
          <p:txBody>
            <a:bodyPr rtlCol="0"/>
            <a:lstStyle/>
            <a:p>
              <a:pPr algn="ctr"/>
              <a:endParaRPr lang="zh-CN" altLang="en-US"/>
            </a:p>
          </p:txBody>
        </p:sp>
        <p:sp>
          <p:nvSpPr>
            <p:cNvPr id="242" name="textbox 242"/>
            <p:cNvSpPr/>
            <p:nvPr/>
          </p:nvSpPr>
          <p:spPr>
            <a:xfrm>
              <a:off x="-12700" y="-12700"/>
              <a:ext cx="762000" cy="707390"/>
            </a:xfrm>
            <a:prstGeom prst="rect">
              <a:avLst/>
            </a:prstGeom>
            <a:noFill/>
            <a:ln w="0" cap="flat">
              <a:noFill/>
              <a:prstDash val="solid"/>
              <a:miter lim="0"/>
            </a:ln>
          </p:spPr>
          <p:txBody>
            <a:bodyPr vert="horz" wrap="square" lIns="0" tIns="0" rIns="0" bIns="0"/>
            <a:lstStyle/>
            <a:p>
              <a:pPr algn="l" rtl="0" eaLnBrk="0">
                <a:lnSpc>
                  <a:spcPct val="114000"/>
                </a:lnSpc>
              </a:pPr>
              <a:endParaRPr sz="1000" dirty="0">
                <a:latin typeface="微软雅黑" panose="020B0703020204020201" charset="-122"/>
                <a:ea typeface="微软雅黑" panose="020B0703020204020201" charset="-122"/>
                <a:cs typeface="Arial" panose="020B0704020202090204"/>
              </a:endParaRPr>
            </a:p>
            <a:p>
              <a:pPr algn="l" rtl="0" eaLnBrk="0">
                <a:lnSpc>
                  <a:spcPct val="10000"/>
                </a:lnSpc>
              </a:pPr>
              <a:endParaRPr sz="100" dirty="0">
                <a:latin typeface="微软雅黑" panose="020B0703020204020201" charset="-122"/>
                <a:ea typeface="微软雅黑" panose="020B0703020204020201" charset="-122"/>
                <a:cs typeface="Arial" panose="020B0704020202090204"/>
              </a:endParaRPr>
            </a:p>
            <a:p>
              <a:pPr marL="229235" algn="l" rtl="0" eaLnBrk="0">
                <a:lnSpc>
                  <a:spcPct val="88000"/>
                </a:lnSpc>
              </a:pPr>
              <a:r>
                <a:rPr sz="1200" b="1" kern="0" spc="-10" dirty="0">
                  <a:solidFill>
                    <a:srgbClr val="FFFFFF">
                      <a:alpha val="100000"/>
                    </a:srgbClr>
                  </a:solidFill>
                  <a:latin typeface="微软雅黑" panose="020B0703020204020201" charset="-122"/>
                  <a:ea typeface="微软雅黑" panose="020B0703020204020201" charset="-122"/>
                  <a:cs typeface="微软雅黑" panose="020B0703020204020201" charset="-122"/>
                </a:rPr>
                <a:t>经营</a:t>
              </a:r>
              <a:endParaRPr sz="1200" dirty="0">
                <a:latin typeface="微软雅黑" panose="020B0703020204020201" charset="-122"/>
                <a:ea typeface="微软雅黑" panose="020B0703020204020201" charset="-122"/>
                <a:cs typeface="微软雅黑" panose="020B0703020204020201" charset="-122"/>
              </a:endParaRPr>
            </a:p>
            <a:p>
              <a:pPr marL="230505" algn="l" rtl="0" eaLnBrk="0">
                <a:lnSpc>
                  <a:spcPct val="87000"/>
                </a:lnSpc>
                <a:spcBef>
                  <a:spcPts val="190"/>
                </a:spcBef>
              </a:pPr>
              <a:r>
                <a:rPr sz="1200" b="1" kern="0" spc="-20" dirty="0">
                  <a:solidFill>
                    <a:srgbClr val="FFFFFF">
                      <a:alpha val="100000"/>
                    </a:srgbClr>
                  </a:solidFill>
                  <a:latin typeface="微软雅黑" panose="020B0703020204020201" charset="-122"/>
                  <a:ea typeface="微软雅黑" panose="020B0703020204020201" charset="-122"/>
                  <a:cs typeface="微软雅黑" panose="020B0703020204020201" charset="-122"/>
                </a:rPr>
                <a:t>企业</a:t>
              </a:r>
              <a:endParaRPr sz="1200" dirty="0">
                <a:latin typeface="微软雅黑" panose="020B0703020204020201" charset="-122"/>
                <a:ea typeface="微软雅黑" panose="020B0703020204020201" charset="-122"/>
                <a:cs typeface="微软雅黑" panose="020B0703020204020201" charset="-122"/>
              </a:endParaRPr>
            </a:p>
          </p:txBody>
        </p:sp>
      </p:grpSp>
      <p:sp>
        <p:nvSpPr>
          <p:cNvPr id="244" name="textbox 244"/>
          <p:cNvSpPr/>
          <p:nvPr/>
        </p:nvSpPr>
        <p:spPr>
          <a:xfrm>
            <a:off x="4652251" y="1769447"/>
            <a:ext cx="833755" cy="227965"/>
          </a:xfrm>
          <a:prstGeom prst="rect">
            <a:avLst/>
          </a:prstGeom>
          <a:noFill/>
          <a:ln w="0" cap="flat">
            <a:noFill/>
            <a:prstDash val="solid"/>
            <a:miter lim="0"/>
          </a:ln>
        </p:spPr>
        <p:txBody>
          <a:bodyPr vert="horz" wrap="square" lIns="0" tIns="0" rIns="0" bIns="0"/>
          <a:lstStyle/>
          <a:p>
            <a:pPr algn="l" rtl="0" eaLnBrk="0">
              <a:lnSpc>
                <a:spcPct val="88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ct val="88000"/>
              </a:lnSpc>
            </a:pPr>
            <a:r>
              <a:rPr sz="15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生产经营</a:t>
            </a:r>
            <a:endParaRPr sz="1500" dirty="0">
              <a:latin typeface="微软雅黑" panose="020B0703020204020201" charset="-122"/>
              <a:ea typeface="微软雅黑" panose="020B0703020204020201" charset="-122"/>
              <a:cs typeface="微软雅黑" panose="020B0703020204020201" charset="-122"/>
            </a:endParaRPr>
          </a:p>
        </p:txBody>
      </p:sp>
      <p:sp>
        <p:nvSpPr>
          <p:cNvPr id="246" name="textbox 246"/>
          <p:cNvSpPr/>
          <p:nvPr/>
        </p:nvSpPr>
        <p:spPr>
          <a:xfrm>
            <a:off x="6887626" y="1035359"/>
            <a:ext cx="833119" cy="226059"/>
          </a:xfrm>
          <a:prstGeom prst="rect">
            <a:avLst/>
          </a:prstGeom>
          <a:noFill/>
          <a:ln w="0" cap="flat">
            <a:noFill/>
            <a:prstDash val="solid"/>
            <a:miter lim="0"/>
          </a:ln>
        </p:spPr>
        <p:txBody>
          <a:bodyPr vert="horz" wrap="square" lIns="0" tIns="0" rIns="0" bIns="0"/>
          <a:lstStyle/>
          <a:p>
            <a:pPr algn="l" rtl="0" eaLnBrk="0">
              <a:lnSpc>
                <a:spcPct val="80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ct val="88000"/>
              </a:lnSpc>
            </a:pPr>
            <a:r>
              <a:rPr sz="15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适用要求</a:t>
            </a:r>
            <a:endParaRPr sz="15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textbox 248"/>
          <p:cNvSpPr/>
          <p:nvPr/>
        </p:nvSpPr>
        <p:spPr>
          <a:xfrm>
            <a:off x="432214" y="882803"/>
            <a:ext cx="8343265" cy="133159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93345"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4. 基本要求</a:t>
            </a:r>
            <a:endParaRPr sz="2000" dirty="0">
              <a:latin typeface="微软雅黑" panose="020B0703020204020201" charset="-122"/>
              <a:ea typeface="微软雅黑" panose="020B0703020204020201" charset="-122"/>
              <a:cs typeface="微软雅黑" panose="020B0703020204020201" charset="-122"/>
            </a:endParaRPr>
          </a:p>
          <a:p>
            <a:pPr algn="r" rtl="0" eaLnBrk="0">
              <a:lnSpc>
                <a:spcPts val="1855"/>
              </a:lnSpc>
              <a:spcBef>
                <a:spcPts val="650"/>
              </a:spcBef>
            </a:pP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4.2 企业应采用国内外先</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进的工艺技术装备</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，遵循最小化、替代、缓和、简化的原则</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，提高</a:t>
            </a:r>
            <a:r>
              <a:rPr sz="14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本质安全水平，</a:t>
            </a:r>
            <a:endParaRPr sz="1400" dirty="0">
              <a:latin typeface="微软雅黑" panose="020B0703020204020201" charset="-122"/>
              <a:ea typeface="微软雅黑" panose="020B0703020204020201" charset="-122"/>
              <a:cs typeface="微软雅黑" panose="020B0703020204020201" charset="-122"/>
            </a:endParaRPr>
          </a:p>
          <a:p>
            <a:pPr marL="12700" algn="l" rtl="0" eaLnBrk="0">
              <a:lnSpc>
                <a:spcPct val="152000"/>
              </a:lnSpc>
              <a:spcBef>
                <a:spcPts val="30"/>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不应使用淘汰落后的工艺设备。涉及</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硝化、氯化、氟化、重氮化、过氧化</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等</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高危工艺</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装置的上下游</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配套装</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置应实现原料处理、反应工序、精馏精制和产品储存（包装）等</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全流程自</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动化</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p:txBody>
      </p:sp>
      <p:pic>
        <p:nvPicPr>
          <p:cNvPr id="252" name="picture 252"/>
          <p:cNvPicPr>
            <a:picLocks noChangeAspect="1"/>
          </p:cNvPicPr>
          <p:nvPr/>
        </p:nvPicPr>
        <p:blipFill>
          <a:blip r:embed="rId1"/>
          <a:stretch>
            <a:fillRect/>
          </a:stretch>
        </p:blipFill>
        <p:spPr>
          <a:xfrm rot="21600000">
            <a:off x="394715" y="2457195"/>
            <a:ext cx="4386071" cy="2072503"/>
          </a:xfrm>
          <a:prstGeom prst="rect">
            <a:avLst/>
          </a:prstGeom>
        </p:spPr>
      </p:pic>
      <p:sp>
        <p:nvSpPr>
          <p:cNvPr id="254" name="textbox 254"/>
          <p:cNvSpPr/>
          <p:nvPr/>
        </p:nvSpPr>
        <p:spPr>
          <a:xfrm>
            <a:off x="4894833" y="2630855"/>
            <a:ext cx="4072890" cy="1620519"/>
          </a:xfrm>
          <a:prstGeom prst="rect">
            <a:avLst/>
          </a:prstGeom>
          <a:noFill/>
          <a:ln w="0" cap="flat">
            <a:noFill/>
            <a:prstDash val="solid"/>
            <a:miter lim="0"/>
          </a:ln>
        </p:spPr>
        <p:txBody>
          <a:bodyPr vert="horz" wrap="square" lIns="0" tIns="0" rIns="0" bIns="0"/>
          <a:lstStyle/>
          <a:p>
            <a:pPr algn="l" rtl="0" eaLnBrk="0">
              <a:lnSpc>
                <a:spcPct val="18000"/>
              </a:lnSpc>
            </a:pPr>
            <a:endParaRPr sz="100" dirty="0">
              <a:latin typeface="微软雅黑" panose="020B0703020204020201" charset="-122"/>
              <a:ea typeface="微软雅黑" panose="020B0703020204020201" charset="-122"/>
              <a:cs typeface="Arial" panose="020B0704020202090204"/>
            </a:endParaRPr>
          </a:p>
          <a:p>
            <a:pPr marL="107950" indent="-22225" algn="l" rtl="0" eaLnBrk="0">
              <a:lnSpc>
                <a:spcPct val="137000"/>
              </a:lnSpc>
            </a:pPr>
            <a:r>
              <a:rPr sz="12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200" b="1" kern="0" spc="-17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化工和危险化学品安全生产治本攻坚三年行</a:t>
            </a:r>
            <a:r>
              <a:rPr sz="12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动方案</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（2024—2026年）》（安委〔2</a:t>
            </a:r>
            <a:r>
              <a:rPr sz="12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024〕2号</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200" dirty="0">
              <a:latin typeface="微软雅黑" panose="020B0703020204020201" charset="-122"/>
              <a:ea typeface="微软雅黑" panose="020B0703020204020201" charset="-122"/>
              <a:cs typeface="微软雅黑" panose="020B0703020204020201" charset="-122"/>
            </a:endParaRPr>
          </a:p>
          <a:p>
            <a:pPr marL="24130" algn="l" rtl="0" eaLnBrk="0">
              <a:lnSpc>
                <a:spcPts val="1550"/>
              </a:lnSpc>
              <a:spcBef>
                <a:spcPts val="560"/>
              </a:spcBef>
              <a:tabLst>
                <a:tab pos="132080" algn="l"/>
              </a:tabLst>
            </a:pPr>
            <a:r>
              <a:rPr sz="12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2024 年底前硝化工</a:t>
            </a:r>
            <a:r>
              <a:rPr sz="12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艺率先完成改造；</a:t>
            </a:r>
            <a:endParaRPr sz="1200" dirty="0">
              <a:latin typeface="微软雅黑" panose="020B0703020204020201" charset="-122"/>
              <a:ea typeface="微软雅黑" panose="020B0703020204020201" charset="-122"/>
              <a:cs typeface="微软雅黑" panose="020B0703020204020201" charset="-122"/>
            </a:endParaRPr>
          </a:p>
          <a:p>
            <a:pPr marL="24130" algn="l" rtl="0" eaLnBrk="0">
              <a:lnSpc>
                <a:spcPts val="1550"/>
              </a:lnSpc>
              <a:spcBef>
                <a:spcPts val="650"/>
              </a:spcBef>
              <a:tabLst>
                <a:tab pos="132080" algn="l"/>
              </a:tabLst>
            </a:pPr>
            <a:r>
              <a:rPr sz="12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2026 年底前重氮化、过氧化、氟化、氯化</a:t>
            </a:r>
            <a:r>
              <a:rPr sz="1200"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工艺完成改造；</a:t>
            </a:r>
            <a:endParaRPr sz="1200" dirty="0">
              <a:latin typeface="微软雅黑" panose="020B0703020204020201" charset="-122"/>
              <a:ea typeface="微软雅黑" panose="020B0703020204020201" charset="-122"/>
              <a:cs typeface="微软雅黑" panose="020B0703020204020201" charset="-122"/>
            </a:endParaRPr>
          </a:p>
          <a:p>
            <a:pPr algn="l" rtl="0" eaLnBrk="0">
              <a:lnSpc>
                <a:spcPct val="106000"/>
              </a:lnSpc>
            </a:pPr>
            <a:endParaRPr sz="500" dirty="0">
              <a:latin typeface="微软雅黑" panose="020B0703020204020201" charset="-122"/>
              <a:ea typeface="微软雅黑" panose="020B0703020204020201" charset="-122"/>
              <a:cs typeface="Arial" panose="020B0704020202090204"/>
            </a:endParaRPr>
          </a:p>
          <a:p>
            <a:pPr marL="185420" indent="-161290" algn="l" rtl="0" eaLnBrk="0">
              <a:lnSpc>
                <a:spcPct val="130000"/>
              </a:lnSpc>
              <a:spcBef>
                <a:spcPts val="0"/>
              </a:spcBef>
              <a:tabLst>
                <a:tab pos="132080" algn="l"/>
              </a:tabLst>
            </a:pPr>
            <a:r>
              <a:rPr sz="12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持续推动反应安全风险评估工艺危险3级及</a:t>
            </a:r>
            <a:r>
              <a:rPr sz="1200"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以上的高危工</a:t>
            </a:r>
            <a:r>
              <a:rPr sz="12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艺企业应用</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微通道、管式反应器等新装备、</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新技术。</a:t>
            </a:r>
            <a:endParaRPr sz="1200" dirty="0">
              <a:latin typeface="微软雅黑" panose="020B0703020204020201" charset="-122"/>
              <a:ea typeface="微软雅黑" panose="020B0703020204020201" charset="-122"/>
              <a:cs typeface="微软雅黑" panose="020B0703020204020201" charset="-122"/>
            </a:endParaRPr>
          </a:p>
        </p:txBody>
      </p:sp>
      <p:pic>
        <p:nvPicPr>
          <p:cNvPr id="256" name="picture 256"/>
          <p:cNvPicPr>
            <a:picLocks noChangeAspect="1"/>
          </p:cNvPicPr>
          <p:nvPr/>
        </p:nvPicPr>
        <p:blipFill>
          <a:blip r:embed="rId2"/>
          <a:stretch>
            <a:fillRect/>
          </a:stretch>
        </p:blipFill>
        <p:spPr>
          <a:xfrm rot="21600000">
            <a:off x="4919446" y="3785539"/>
            <a:ext cx="108203" cy="168859"/>
          </a:xfrm>
          <a:prstGeom prst="rect">
            <a:avLst/>
          </a:prstGeom>
        </p:spPr>
      </p:pic>
      <p:pic>
        <p:nvPicPr>
          <p:cNvPr id="258" name="picture 258"/>
          <p:cNvPicPr>
            <a:picLocks noChangeAspect="1"/>
          </p:cNvPicPr>
          <p:nvPr/>
        </p:nvPicPr>
        <p:blipFill>
          <a:blip r:embed="rId3"/>
          <a:stretch>
            <a:fillRect/>
          </a:stretch>
        </p:blipFill>
        <p:spPr>
          <a:xfrm rot="21600000">
            <a:off x="4919446" y="3506139"/>
            <a:ext cx="108203" cy="168859"/>
          </a:xfrm>
          <a:prstGeom prst="rect">
            <a:avLst/>
          </a:prstGeom>
        </p:spPr>
      </p:pic>
      <p:pic>
        <p:nvPicPr>
          <p:cNvPr id="260" name="picture 260"/>
          <p:cNvPicPr>
            <a:picLocks noChangeAspect="1"/>
          </p:cNvPicPr>
          <p:nvPr/>
        </p:nvPicPr>
        <p:blipFill>
          <a:blip r:embed="rId3"/>
          <a:stretch>
            <a:fillRect/>
          </a:stretch>
        </p:blipFill>
        <p:spPr>
          <a:xfrm rot="21600000">
            <a:off x="4919446" y="3226739"/>
            <a:ext cx="108203" cy="16885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 name="picture 262"/>
          <p:cNvPicPr>
            <a:picLocks noChangeAspect="1"/>
          </p:cNvPicPr>
          <p:nvPr/>
        </p:nvPicPr>
        <p:blipFill>
          <a:blip r:embed="rId1"/>
          <a:stretch>
            <a:fillRect/>
          </a:stretch>
        </p:blipFill>
        <p:spPr>
          <a:xfrm rot="21600000">
            <a:off x="1454273" y="1871472"/>
            <a:ext cx="6080382" cy="2833116"/>
          </a:xfrm>
          <a:prstGeom prst="rect">
            <a:avLst/>
          </a:prstGeom>
        </p:spPr>
      </p:pic>
      <p:sp>
        <p:nvSpPr>
          <p:cNvPr id="266" name="textbox 266"/>
          <p:cNvSpPr/>
          <p:nvPr/>
        </p:nvSpPr>
        <p:spPr>
          <a:xfrm>
            <a:off x="432393" y="832003"/>
            <a:ext cx="8159115" cy="101155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93345"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4. 基本要求</a:t>
            </a:r>
            <a:endParaRPr sz="2000" dirty="0">
              <a:latin typeface="微软雅黑" panose="020B0703020204020201" charset="-122"/>
              <a:ea typeface="微软雅黑" panose="020B0703020204020201" charset="-122"/>
              <a:cs typeface="微软雅黑" panose="020B0703020204020201" charset="-122"/>
            </a:endParaRPr>
          </a:p>
          <a:p>
            <a:pPr marL="12700" indent="26670" algn="l" rtl="0" eaLnBrk="0">
              <a:lnSpc>
                <a:spcPct val="144000"/>
              </a:lnSpc>
              <a:spcBef>
                <a:spcPts val="280"/>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4.3 企业</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安全生产管理体系应满足安全生产标准化管理要求</a:t>
            </a:r>
            <a:r>
              <a:rPr sz="14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，并按照“策划（</a:t>
            </a:r>
            <a:r>
              <a:rPr sz="1400" b="1" kern="0" spc="-2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P</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lan）—实施（</a:t>
            </a:r>
            <a:r>
              <a:rPr sz="1400" b="1" kern="0" spc="-2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Do）—检</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查（Check）—改进（Act）”模式持续</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改进。</a:t>
            </a:r>
            <a:endParaRPr sz="14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1"/>
          <a:stretch>
            <a:fillRect/>
          </a:stretch>
        </p:blipFill>
        <p:spPr>
          <a:xfrm rot="21600000">
            <a:off x="3365523" y="1856802"/>
            <a:ext cx="731797" cy="659884"/>
          </a:xfrm>
          <a:prstGeom prst="rect">
            <a:avLst/>
          </a:prstGeom>
        </p:spPr>
      </p:pic>
      <p:pic>
        <p:nvPicPr>
          <p:cNvPr id="10" name="picture 10"/>
          <p:cNvPicPr>
            <a:picLocks noChangeAspect="1"/>
          </p:cNvPicPr>
          <p:nvPr/>
        </p:nvPicPr>
        <p:blipFill>
          <a:blip r:embed="rId2"/>
          <a:stretch>
            <a:fillRect/>
          </a:stretch>
        </p:blipFill>
        <p:spPr>
          <a:xfrm rot="21600000">
            <a:off x="3386689" y="2627793"/>
            <a:ext cx="703860" cy="611556"/>
          </a:xfrm>
          <a:prstGeom prst="rect">
            <a:avLst/>
          </a:prstGeom>
        </p:spPr>
      </p:pic>
      <p:pic>
        <p:nvPicPr>
          <p:cNvPr id="12" name="picture 12"/>
          <p:cNvPicPr>
            <a:picLocks noChangeAspect="1"/>
          </p:cNvPicPr>
          <p:nvPr/>
        </p:nvPicPr>
        <p:blipFill>
          <a:blip r:embed="rId3"/>
          <a:stretch>
            <a:fillRect/>
          </a:stretch>
        </p:blipFill>
        <p:spPr>
          <a:xfrm rot="21600000">
            <a:off x="3373015" y="3361853"/>
            <a:ext cx="701489" cy="611556"/>
          </a:xfrm>
          <a:prstGeom prst="rect">
            <a:avLst/>
          </a:prstGeom>
        </p:spPr>
      </p:pic>
      <p:sp>
        <p:nvSpPr>
          <p:cNvPr id="14" name="textbox 14"/>
          <p:cNvSpPr/>
          <p:nvPr/>
        </p:nvSpPr>
        <p:spPr>
          <a:xfrm>
            <a:off x="3537268" y="1942465"/>
            <a:ext cx="1891029" cy="1814195"/>
          </a:xfrm>
          <a:prstGeom prst="rect">
            <a:avLst/>
          </a:prstGeom>
          <a:noFill/>
          <a:ln w="0" cap="flat">
            <a:noFill/>
            <a:prstDash val="solid"/>
            <a:miter lim="0"/>
          </a:ln>
        </p:spPr>
        <p:txBody>
          <a:bodyPr vert="horz" wrap="square" lIns="0" tIns="0" rIns="0" bIns="0"/>
          <a:lstStyle/>
          <a:p>
            <a:pPr algn="l" rtl="0" eaLnBrk="0">
              <a:lnSpc>
                <a:spcPct val="87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ct val="88000"/>
              </a:lnSpc>
            </a:pPr>
            <a:r>
              <a:rPr sz="2000" b="1" kern="0" spc="40" dirty="0">
                <a:solidFill>
                  <a:srgbClr val="5979AC">
                    <a:alpha val="100000"/>
                  </a:srgbClr>
                </a:solidFill>
                <a:latin typeface="微软雅黑" panose="020B0703020204020201" charset="-122"/>
                <a:ea typeface="微软雅黑" panose="020B0703020204020201" charset="-122"/>
                <a:cs typeface="微软雅黑" panose="020B0703020204020201" charset="-122"/>
              </a:rPr>
              <a:t>二     </a:t>
            </a:r>
            <a:r>
              <a:rPr sz="23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编制思路</a:t>
            </a:r>
            <a:endParaRPr sz="2300" dirty="0">
              <a:latin typeface="微软雅黑" panose="020B0703020204020201" charset="-122"/>
              <a:ea typeface="微软雅黑" panose="020B0703020204020201" charset="-122"/>
              <a:cs typeface="微软雅黑" panose="020B0703020204020201" charset="-122"/>
            </a:endParaRPr>
          </a:p>
          <a:p>
            <a:pPr algn="l" rtl="0" eaLnBrk="0">
              <a:lnSpc>
                <a:spcPct val="115000"/>
              </a:lnSpc>
            </a:pPr>
            <a:endParaRPr sz="1000" dirty="0">
              <a:latin typeface="微软雅黑" panose="020B0703020204020201" charset="-122"/>
              <a:ea typeface="微软雅黑" panose="020B0703020204020201" charset="-122"/>
              <a:cs typeface="Arial" panose="020B0704020202090204"/>
            </a:endParaRPr>
          </a:p>
          <a:p>
            <a:pPr algn="l" rtl="0" eaLnBrk="0">
              <a:lnSpc>
                <a:spcPct val="115000"/>
              </a:lnSpc>
            </a:pPr>
            <a:endParaRPr sz="1000" dirty="0">
              <a:latin typeface="微软雅黑" panose="020B0703020204020201" charset="-122"/>
              <a:ea typeface="微软雅黑" panose="020B0703020204020201" charset="-122"/>
              <a:cs typeface="Arial" panose="020B0704020202090204"/>
            </a:endParaRPr>
          </a:p>
          <a:p>
            <a:pPr marL="19050" algn="l" rtl="0" eaLnBrk="0">
              <a:lnSpc>
                <a:spcPct val="88000"/>
              </a:lnSpc>
              <a:spcBef>
                <a:spcPts val="690"/>
              </a:spcBef>
            </a:pPr>
            <a:r>
              <a:rPr sz="2000" b="1" kern="0" spc="40" dirty="0">
                <a:solidFill>
                  <a:srgbClr val="5979AC">
                    <a:alpha val="100000"/>
                  </a:srgbClr>
                </a:solidFill>
                <a:latin typeface="微软雅黑" panose="020B0703020204020201" charset="-122"/>
                <a:ea typeface="微软雅黑" panose="020B0703020204020201" charset="-122"/>
                <a:cs typeface="微软雅黑" panose="020B0703020204020201" charset="-122"/>
              </a:rPr>
              <a:t>三     </a:t>
            </a:r>
            <a:r>
              <a:rPr sz="23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主要内容</a:t>
            </a:r>
            <a:endParaRPr sz="2300" dirty="0">
              <a:latin typeface="微软雅黑" panose="020B0703020204020201" charset="-122"/>
              <a:ea typeface="微软雅黑" panose="020B0703020204020201" charset="-122"/>
              <a:cs typeface="微软雅黑" panose="020B0703020204020201" charset="-122"/>
            </a:endParaRPr>
          </a:p>
          <a:p>
            <a:pPr algn="l" rtl="0" eaLnBrk="0">
              <a:lnSpc>
                <a:spcPct val="111000"/>
              </a:lnSpc>
            </a:pPr>
            <a:endParaRPr sz="1000" dirty="0">
              <a:latin typeface="微软雅黑" panose="020B0703020204020201" charset="-122"/>
              <a:ea typeface="微软雅黑" panose="020B0703020204020201" charset="-122"/>
              <a:cs typeface="Arial" panose="020B0704020202090204"/>
            </a:endParaRPr>
          </a:p>
          <a:p>
            <a:pPr algn="l" rtl="0" eaLnBrk="0">
              <a:lnSpc>
                <a:spcPct val="112000"/>
              </a:lnSpc>
            </a:pPr>
            <a:endParaRPr sz="1000" dirty="0">
              <a:latin typeface="微软雅黑" panose="020B0703020204020201" charset="-122"/>
              <a:ea typeface="微软雅黑" panose="020B0703020204020201" charset="-122"/>
              <a:cs typeface="Arial" panose="020B0704020202090204"/>
            </a:endParaRPr>
          </a:p>
          <a:p>
            <a:pPr algn="l" rtl="0" eaLnBrk="0">
              <a:lnSpc>
                <a:spcPct val="115000"/>
              </a:lnSpc>
            </a:pPr>
            <a:endParaRPr sz="500" dirty="0">
              <a:latin typeface="微软雅黑" panose="020B0703020204020201" charset="-122"/>
              <a:ea typeface="微软雅黑" panose="020B0703020204020201" charset="-122"/>
              <a:cs typeface="Arial" panose="020B0704020202090204"/>
            </a:endParaRPr>
          </a:p>
          <a:p>
            <a:pPr marL="12700" algn="l" rtl="0" eaLnBrk="0">
              <a:lnSpc>
                <a:spcPct val="87000"/>
              </a:lnSpc>
              <a:spcBef>
                <a:spcPts val="5"/>
              </a:spcBef>
            </a:pPr>
            <a:r>
              <a:rPr sz="2000" b="1" kern="0" spc="40" dirty="0">
                <a:solidFill>
                  <a:srgbClr val="5979AC">
                    <a:alpha val="100000"/>
                  </a:srgbClr>
                </a:solidFill>
                <a:latin typeface="微软雅黑" panose="020B0703020204020201" charset="-122"/>
                <a:ea typeface="微软雅黑" panose="020B0703020204020201" charset="-122"/>
                <a:cs typeface="微软雅黑" panose="020B0703020204020201" charset="-122"/>
              </a:rPr>
              <a:t>四</a:t>
            </a:r>
            <a:r>
              <a:rPr sz="2000" b="1" kern="0" spc="50" dirty="0">
                <a:solidFill>
                  <a:srgbClr val="5979AC">
                    <a:alpha val="100000"/>
                  </a:srgbClr>
                </a:solidFill>
                <a:latin typeface="微软雅黑" panose="020B0703020204020201" charset="-122"/>
                <a:ea typeface="微软雅黑" panose="020B0703020204020201" charset="-122"/>
                <a:cs typeface="微软雅黑" panose="020B0703020204020201" charset="-122"/>
              </a:rPr>
              <a:t>     </a:t>
            </a:r>
            <a:r>
              <a:rPr sz="23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工作建议</a:t>
            </a:r>
            <a:endParaRPr sz="2300" dirty="0">
              <a:latin typeface="微软雅黑" panose="020B0703020204020201" charset="-122"/>
              <a:ea typeface="微软雅黑" panose="020B0703020204020201" charset="-122"/>
              <a:cs typeface="微软雅黑" panose="020B0703020204020201" charset="-122"/>
            </a:endParaRPr>
          </a:p>
        </p:txBody>
      </p:sp>
      <p:sp>
        <p:nvSpPr>
          <p:cNvPr id="16" name="textbox 16"/>
          <p:cNvSpPr/>
          <p:nvPr/>
        </p:nvSpPr>
        <p:spPr>
          <a:xfrm>
            <a:off x="4188535" y="1180134"/>
            <a:ext cx="1863725" cy="347345"/>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ct val="88000"/>
              </a:lnSpc>
              <a:tabLst>
                <a:tab pos="1849755" algn="l"/>
              </a:tabLst>
            </a:pPr>
            <a:r>
              <a:rPr sz="2300" b="1" kern="0" spc="80" dirty="0">
                <a:solidFill>
                  <a:srgbClr val="000000">
                    <a:alpha val="100000"/>
                  </a:srgbClr>
                </a:solidFill>
                <a:uFill>
                  <a:solidFill>
                    <a:srgbClr val="404040"/>
                  </a:solidFill>
                </a:uFill>
                <a:latin typeface="微软雅黑" panose="020B0703020204020201" charset="-122"/>
                <a:ea typeface="微软雅黑" panose="020B0703020204020201" charset="-122"/>
                <a:cs typeface="微软雅黑" panose="020B0703020204020201" charset="-122"/>
              </a:rPr>
              <a:t>制定背景</a:t>
            </a:r>
            <a:r>
              <a:rPr sz="2300" b="1" kern="0" spc="0" dirty="0">
                <a:solidFill>
                  <a:srgbClr val="000000">
                    <a:alpha val="100000"/>
                  </a:srgbClr>
                </a:solidFill>
                <a:uFill>
                  <a:solidFill>
                    <a:srgbClr val="404040"/>
                  </a:solidFill>
                </a:uFill>
                <a:latin typeface="微软雅黑" panose="020B0703020204020201" charset="-122"/>
                <a:ea typeface="微软雅黑" panose="020B0703020204020201" charset="-122"/>
                <a:cs typeface="微软雅黑" panose="020B0703020204020201" charset="-122"/>
              </a:rPr>
              <a:t>	</a:t>
            </a:r>
            <a:endParaRPr sz="2300" dirty="0">
              <a:latin typeface="微软雅黑" panose="020B0703020204020201" charset="-122"/>
              <a:ea typeface="微软雅黑" panose="020B0703020204020201" charset="-122"/>
              <a:cs typeface="微软雅黑" panose="020B0703020204020201" charset="-122"/>
            </a:endParaRPr>
          </a:p>
        </p:txBody>
      </p:sp>
      <p:sp>
        <p:nvSpPr>
          <p:cNvPr id="18" name="textbox 18"/>
          <p:cNvSpPr/>
          <p:nvPr/>
        </p:nvSpPr>
        <p:spPr>
          <a:xfrm>
            <a:off x="2256335" y="1733362"/>
            <a:ext cx="412750" cy="1331594"/>
          </a:xfrm>
          <a:prstGeom prst="rect">
            <a:avLst/>
          </a:prstGeom>
          <a:noFill/>
          <a:ln w="0" cap="flat">
            <a:noFill/>
            <a:prstDash val="solid"/>
            <a:miter lim="0"/>
          </a:ln>
        </p:spPr>
        <p:txBody>
          <a:bodyPr vert="eaVert" wrap="square" lIns="0" tIns="0" rIns="0" bIns="0"/>
          <a:lstStyle/>
          <a:p>
            <a:pPr algn="l" rtl="0" eaLnBrk="0">
              <a:lnSpc>
                <a:spcPct val="88000"/>
              </a:lnSpc>
            </a:pPr>
            <a:endParaRPr sz="100" dirty="0">
              <a:latin typeface="微软雅黑" panose="020B0703020204020201" charset="-122"/>
              <a:ea typeface="微软雅黑" panose="020B0703020204020201" charset="-122"/>
              <a:cs typeface="Arial" panose="020B0704020202090204"/>
            </a:endParaRPr>
          </a:p>
          <a:p>
            <a:pPr algn="r" rtl="0" eaLnBrk="0">
              <a:lnSpc>
                <a:spcPct val="83000"/>
              </a:lnSpc>
            </a:pPr>
            <a:r>
              <a:rPr sz="3000" b="1" kern="0" spc="-100" dirty="0">
                <a:solidFill>
                  <a:srgbClr val="2464CB">
                    <a:alpha val="100000"/>
                  </a:srgbClr>
                </a:solidFill>
                <a:latin typeface="微软雅黑" panose="020B0703020204020201" charset="-122"/>
                <a:ea typeface="微软雅黑" panose="020B0703020204020201" charset="-122"/>
                <a:cs typeface="微软雅黑" panose="020B0703020204020201" charset="-122"/>
              </a:rPr>
              <a:t>目</a:t>
            </a:r>
            <a:r>
              <a:rPr sz="3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3000" b="1" kern="0" spc="-100" dirty="0">
                <a:solidFill>
                  <a:srgbClr val="2464CB">
                    <a:alpha val="100000"/>
                  </a:srgbClr>
                </a:solidFill>
                <a:latin typeface="微软雅黑" panose="020B0703020204020201" charset="-122"/>
                <a:ea typeface="微软雅黑" panose="020B0703020204020201" charset="-122"/>
                <a:cs typeface="微软雅黑" panose="020B0703020204020201" charset="-122"/>
              </a:rPr>
              <a:t>录</a:t>
            </a:r>
            <a:endParaRPr sz="3000" dirty="0">
              <a:latin typeface="微软雅黑" panose="020B0703020204020201" charset="-122"/>
              <a:ea typeface="微软雅黑" panose="020B0703020204020201" charset="-122"/>
              <a:cs typeface="微软雅黑" panose="020B0703020204020201" charset="-122"/>
            </a:endParaRPr>
          </a:p>
        </p:txBody>
      </p:sp>
      <p:grpSp>
        <p:nvGrpSpPr>
          <p:cNvPr id="2" name="group 2"/>
          <p:cNvGrpSpPr/>
          <p:nvPr/>
        </p:nvGrpSpPr>
        <p:grpSpPr>
          <a:xfrm rot="21600000">
            <a:off x="3365523" y="1057536"/>
            <a:ext cx="731797" cy="661956"/>
            <a:chOff x="0" y="0"/>
            <a:chExt cx="731797" cy="661956"/>
          </a:xfrm>
        </p:grpSpPr>
        <p:pic>
          <p:nvPicPr>
            <p:cNvPr id="20" name="picture 20"/>
            <p:cNvPicPr>
              <a:picLocks noChangeAspect="1"/>
            </p:cNvPicPr>
            <p:nvPr/>
          </p:nvPicPr>
          <p:blipFill>
            <a:blip r:embed="rId4"/>
            <a:stretch>
              <a:fillRect/>
            </a:stretch>
          </p:blipFill>
          <p:spPr>
            <a:xfrm rot="21600000">
              <a:off x="0" y="0"/>
              <a:ext cx="731797" cy="661956"/>
            </a:xfrm>
            <a:prstGeom prst="rect">
              <a:avLst/>
            </a:prstGeom>
          </p:spPr>
        </p:pic>
        <p:sp>
          <p:nvSpPr>
            <p:cNvPr id="22" name="textbox 22"/>
            <p:cNvSpPr/>
            <p:nvPr/>
          </p:nvSpPr>
          <p:spPr>
            <a:xfrm>
              <a:off x="-12700" y="-12700"/>
              <a:ext cx="757555" cy="789940"/>
            </a:xfrm>
            <a:prstGeom prst="rect">
              <a:avLst/>
            </a:prstGeom>
            <a:noFill/>
            <a:ln w="0" cap="flat">
              <a:noFill/>
              <a:prstDash val="solid"/>
              <a:miter lim="0"/>
            </a:ln>
          </p:spPr>
          <p:txBody>
            <a:bodyPr vert="horz" wrap="square" lIns="0" tIns="0" rIns="0" bIns="0"/>
            <a:lstStyle/>
            <a:p>
              <a:pPr algn="l" rtl="0" eaLnBrk="0">
                <a:lnSpc>
                  <a:spcPct val="168000"/>
                </a:lnSpc>
              </a:pPr>
              <a:endParaRPr sz="1000" dirty="0">
                <a:latin typeface="微软雅黑" panose="020B0703020204020201" charset="-122"/>
                <a:ea typeface="微软雅黑" panose="020B0703020204020201" charset="-122"/>
                <a:cs typeface="Arial" panose="020B0704020202090204"/>
              </a:endParaRPr>
            </a:p>
            <a:p>
              <a:pPr marL="196850" algn="l" rtl="0" eaLnBrk="0">
                <a:lnSpc>
                  <a:spcPts val="1105"/>
                </a:lnSpc>
                <a:spcBef>
                  <a:spcPts val="5"/>
                </a:spcBef>
              </a:pPr>
              <a:r>
                <a:rPr sz="2000" b="1" kern="0" spc="-10" dirty="0">
                  <a:solidFill>
                    <a:srgbClr val="FFFFFF">
                      <a:alpha val="100000"/>
                    </a:srgbClr>
                  </a:solidFill>
                  <a:latin typeface="微软雅黑" panose="020B0703020204020201" charset="-122"/>
                  <a:ea typeface="微软雅黑" panose="020B0703020204020201" charset="-122"/>
                  <a:cs typeface="微软雅黑" panose="020B0703020204020201" charset="-122"/>
                </a:rPr>
                <a:t>一</a:t>
              </a:r>
              <a:endParaRPr sz="2000" dirty="0">
                <a:latin typeface="微软雅黑" panose="020B0703020204020201" charset="-122"/>
                <a:ea typeface="微软雅黑" panose="020B0703020204020201" charset="-122"/>
                <a:cs typeface="微软雅黑" panose="020B0703020204020201" charset="-122"/>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4"/>
          <p:cNvGrpSpPr/>
          <p:nvPr/>
        </p:nvGrpSpPr>
        <p:grpSpPr>
          <a:xfrm rot="21600000">
            <a:off x="432752" y="783907"/>
            <a:ext cx="8319134" cy="605155"/>
            <a:chOff x="0" y="0"/>
            <a:chExt cx="8319134" cy="605155"/>
          </a:xfrm>
        </p:grpSpPr>
        <p:pic>
          <p:nvPicPr>
            <p:cNvPr id="270" name="picture 270"/>
            <p:cNvPicPr>
              <a:picLocks noChangeAspect="1"/>
            </p:cNvPicPr>
            <p:nvPr/>
          </p:nvPicPr>
          <p:blipFill>
            <a:blip r:embed="rId1"/>
            <a:stretch>
              <a:fillRect/>
            </a:stretch>
          </p:blipFill>
          <p:spPr>
            <a:xfrm rot="21600000">
              <a:off x="0" y="0"/>
              <a:ext cx="8319134" cy="605155"/>
            </a:xfrm>
            <a:prstGeom prst="rect">
              <a:avLst/>
            </a:prstGeom>
          </p:spPr>
        </p:pic>
        <p:sp>
          <p:nvSpPr>
            <p:cNvPr id="272" name="textbox 272"/>
            <p:cNvSpPr/>
            <p:nvPr/>
          </p:nvSpPr>
          <p:spPr>
            <a:xfrm>
              <a:off x="-12700" y="-12700"/>
              <a:ext cx="8344534" cy="631190"/>
            </a:xfrm>
            <a:prstGeom prst="rect">
              <a:avLst/>
            </a:prstGeom>
            <a:noFill/>
            <a:ln w="0" cap="flat">
              <a:noFill/>
              <a:prstDash val="solid"/>
              <a:miter lim="0"/>
            </a:ln>
          </p:spPr>
          <p:txBody>
            <a:bodyPr vert="horz" wrap="square" lIns="0" tIns="0" rIns="0" bIns="0"/>
            <a:lstStyle/>
            <a:p>
              <a:pPr algn="l" rtl="0" eaLnBrk="0">
                <a:lnSpc>
                  <a:spcPct val="127000"/>
                </a:lnSpc>
              </a:pPr>
              <a:endParaRPr sz="1000" dirty="0">
                <a:latin typeface="微软雅黑" panose="020B0703020204020201" charset="-122"/>
                <a:ea typeface="微软雅黑" panose="020B0703020204020201" charset="-122"/>
                <a:cs typeface="Arial" panose="020B0704020202090204"/>
              </a:endParaRPr>
            </a:p>
            <a:p>
              <a:pPr marL="133985" algn="l" rtl="0" eaLnBrk="0">
                <a:lnSpc>
                  <a:spcPts val="2105"/>
                </a:lnSpc>
                <a:spcBef>
                  <a:spcPts val="5"/>
                </a:spcBef>
              </a:pPr>
              <a:r>
                <a:rPr sz="15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由</a:t>
              </a:r>
              <a:r>
                <a:rPr sz="15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AQ</a:t>
              </a:r>
              <a:r>
                <a:rPr sz="15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 3013“10个一级要素、</a:t>
              </a:r>
              <a:r>
                <a:rPr sz="1500" b="1" kern="0" spc="-2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53个二级要素”调整</a:t>
              </a:r>
              <a:r>
                <a:rPr sz="15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为“</a:t>
              </a:r>
              <a:r>
                <a:rPr sz="15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14个一级要素、</a:t>
              </a:r>
              <a:r>
                <a:rPr sz="1500" b="1" kern="0" spc="-26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62个二级要素</a:t>
              </a:r>
              <a:r>
                <a:rPr sz="15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500" dirty="0">
                <a:latin typeface="微软雅黑" panose="020B0703020204020201" charset="-122"/>
                <a:ea typeface="微软雅黑" panose="020B0703020204020201" charset="-122"/>
                <a:cs typeface="微软雅黑" panose="020B0703020204020201" charset="-122"/>
              </a:endParaRPr>
            </a:p>
          </p:txBody>
        </p:sp>
      </p:grpSp>
      <p:sp>
        <p:nvSpPr>
          <p:cNvPr id="274" name="textbox 274"/>
          <p:cNvSpPr/>
          <p:nvPr/>
        </p:nvSpPr>
        <p:spPr>
          <a:xfrm>
            <a:off x="4552441" y="1562112"/>
            <a:ext cx="2037079" cy="2381885"/>
          </a:xfrm>
          <a:prstGeom prst="rect">
            <a:avLst/>
          </a:prstGeom>
          <a:solidFill>
            <a:srgbClr val="92D050">
              <a:alpha val="100000"/>
            </a:srgbClr>
          </a:solidFill>
          <a:ln w="0" cap="flat">
            <a:noFill/>
            <a:prstDash val="solid"/>
            <a:miter lim="0"/>
          </a:ln>
        </p:spPr>
        <p:txBody>
          <a:bodyPr vert="horz" wrap="square" lIns="0" tIns="0" rIns="0" bIns="0"/>
          <a:lstStyle/>
          <a:p>
            <a:pPr algn="l" rtl="0" eaLnBrk="0">
              <a:lnSpc>
                <a:spcPct val="120000"/>
              </a:lnSpc>
            </a:pPr>
            <a:endParaRPr sz="400" dirty="0">
              <a:latin typeface="微软雅黑" panose="020B0703020204020201" charset="-122"/>
              <a:ea typeface="微软雅黑" panose="020B0703020204020201" charset="-122"/>
              <a:cs typeface="Arial" panose="020B0704020202090204"/>
            </a:endParaRPr>
          </a:p>
          <a:p>
            <a:pPr marL="608330" algn="l" rtl="0" eaLnBrk="0">
              <a:lnSpc>
                <a:spcPct val="89000"/>
              </a:lnSpc>
              <a:spcBef>
                <a:spcPts val="5"/>
              </a:spcBef>
            </a:pPr>
            <a:r>
              <a:rPr sz="12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安全领导力</a:t>
            </a:r>
            <a:endParaRPr sz="1200" dirty="0">
              <a:latin typeface="微软雅黑" panose="020B0703020204020201" charset="-122"/>
              <a:ea typeface="微软雅黑" panose="020B0703020204020201" charset="-122"/>
              <a:cs typeface="微软雅黑" panose="020B0703020204020201" charset="-122"/>
            </a:endParaRPr>
          </a:p>
          <a:p>
            <a:pPr marL="181610" algn="l" rtl="0" eaLnBrk="0">
              <a:lnSpc>
                <a:spcPct val="88000"/>
              </a:lnSpc>
              <a:spcBef>
                <a:spcPts val="1440"/>
              </a:spcBef>
            </a:pPr>
            <a:r>
              <a:rPr sz="1200" b="1" kern="0" spc="-10" dirty="0">
                <a:solidFill>
                  <a:srgbClr val="FFFFFF">
                    <a:alpha val="100000"/>
                  </a:srgbClr>
                </a:solidFill>
                <a:latin typeface="微软雅黑" panose="020B0703020204020201" charset="-122"/>
                <a:ea typeface="微软雅黑" panose="020B0703020204020201" charset="-122"/>
                <a:cs typeface="微软雅黑" panose="020B0703020204020201" charset="-122"/>
              </a:rPr>
              <a:t>安全生产信息与合规审核</a:t>
            </a:r>
            <a:endParaRPr sz="1200" dirty="0">
              <a:latin typeface="微软雅黑" panose="020B0703020204020201" charset="-122"/>
              <a:ea typeface="微软雅黑" panose="020B0703020204020201" charset="-122"/>
              <a:cs typeface="微软雅黑" panose="020B0703020204020201" charset="-122"/>
            </a:endParaRPr>
          </a:p>
          <a:p>
            <a:pPr marL="182245" algn="l" rtl="0" eaLnBrk="0">
              <a:lnSpc>
                <a:spcPct val="87000"/>
              </a:lnSpc>
              <a:spcBef>
                <a:spcPts val="770"/>
              </a:spcBef>
            </a:pPr>
            <a:r>
              <a:rPr sz="1200" b="1" kern="0" spc="-10" dirty="0">
                <a:solidFill>
                  <a:srgbClr val="FFFFFF">
                    <a:alpha val="100000"/>
                  </a:srgbClr>
                </a:solidFill>
                <a:latin typeface="微软雅黑" panose="020B0703020204020201" charset="-122"/>
                <a:ea typeface="微软雅黑" panose="020B0703020204020201" charset="-122"/>
                <a:cs typeface="微软雅黑" panose="020B0703020204020201" charset="-122"/>
              </a:rPr>
              <a:t>安全风险管理和</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双重预防</a:t>
            </a:r>
            <a:endParaRPr sz="1200" dirty="0">
              <a:latin typeface="微软雅黑" panose="020B0703020204020201" charset="-122"/>
              <a:ea typeface="微软雅黑" panose="020B0703020204020201" charset="-122"/>
              <a:cs typeface="微软雅黑" panose="020B0703020204020201" charset="-122"/>
            </a:endParaRPr>
          </a:p>
          <a:p>
            <a:pPr marL="715010" algn="l" rtl="0" eaLnBrk="0">
              <a:lnSpc>
                <a:spcPct val="87000"/>
              </a:lnSpc>
              <a:spcBef>
                <a:spcPts val="190"/>
              </a:spcBef>
            </a:pP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机制建设</a:t>
            </a:r>
            <a:endParaRPr sz="1200" dirty="0">
              <a:latin typeface="微软雅黑" panose="020B0703020204020201" charset="-122"/>
              <a:ea typeface="微软雅黑" panose="020B0703020204020201" charset="-122"/>
              <a:cs typeface="微软雅黑" panose="020B0703020204020201" charset="-122"/>
            </a:endParaRPr>
          </a:p>
          <a:p>
            <a:pPr marL="689610" algn="l" rtl="0" eaLnBrk="0">
              <a:lnSpc>
                <a:spcPct val="88000"/>
              </a:lnSpc>
              <a:spcBef>
                <a:spcPts val="535"/>
              </a:spcBef>
            </a:pPr>
            <a:r>
              <a:rPr sz="12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操作安全</a:t>
            </a:r>
            <a:endParaRPr sz="1200" dirty="0">
              <a:latin typeface="微软雅黑" panose="020B0703020204020201" charset="-122"/>
              <a:ea typeface="微软雅黑" panose="020B0703020204020201" charset="-122"/>
              <a:cs typeface="微软雅黑" panose="020B0703020204020201" charset="-122"/>
            </a:endParaRPr>
          </a:p>
          <a:p>
            <a:pPr marL="772160" algn="l" rtl="0" eaLnBrk="0">
              <a:lnSpc>
                <a:spcPct val="88000"/>
              </a:lnSpc>
              <a:spcBef>
                <a:spcPts val="1300"/>
              </a:spcBef>
            </a:pPr>
            <a:r>
              <a:rPr sz="12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相关方</a:t>
            </a:r>
            <a:endParaRPr sz="1200" dirty="0">
              <a:latin typeface="微软雅黑" panose="020B0703020204020201" charset="-122"/>
              <a:ea typeface="微软雅黑" panose="020B0703020204020201" charset="-122"/>
              <a:cs typeface="微软雅黑" panose="020B0703020204020201" charset="-122"/>
            </a:endParaRPr>
          </a:p>
          <a:p>
            <a:pPr marL="690245" algn="l" rtl="0" eaLnBrk="0">
              <a:lnSpc>
                <a:spcPct val="89000"/>
              </a:lnSpc>
              <a:spcBef>
                <a:spcPts val="1390"/>
              </a:spcBef>
            </a:pPr>
            <a:r>
              <a:rPr sz="12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变更管理</a:t>
            </a:r>
            <a:endParaRPr sz="1200" dirty="0">
              <a:latin typeface="微软雅黑" panose="020B0703020204020201" charset="-122"/>
              <a:ea typeface="微软雅黑" panose="020B0703020204020201" charset="-122"/>
              <a:cs typeface="微软雅黑" panose="020B0703020204020201" charset="-122"/>
            </a:endParaRPr>
          </a:p>
          <a:p>
            <a:pPr algn="l" rtl="0" eaLnBrk="0">
              <a:lnSpc>
                <a:spcPct val="104000"/>
              </a:lnSpc>
            </a:pPr>
            <a:endParaRPr sz="1000" dirty="0">
              <a:latin typeface="微软雅黑" panose="020B0703020204020201" charset="-122"/>
              <a:ea typeface="微软雅黑" panose="020B0703020204020201" charset="-122"/>
              <a:cs typeface="Arial" panose="020B0704020202090204"/>
            </a:endParaRPr>
          </a:p>
          <a:p>
            <a:pPr algn="l" rtl="0" eaLnBrk="0">
              <a:lnSpc>
                <a:spcPct val="102000"/>
              </a:lnSpc>
            </a:pPr>
            <a:endParaRPr sz="300" dirty="0">
              <a:latin typeface="微软雅黑" panose="020B0703020204020201" charset="-122"/>
              <a:ea typeface="微软雅黑" panose="020B0703020204020201" charset="-122"/>
              <a:cs typeface="Arial" panose="020B0704020202090204"/>
            </a:endParaRPr>
          </a:p>
          <a:p>
            <a:pPr marL="608330" algn="l" rtl="0" eaLnBrk="0">
              <a:lnSpc>
                <a:spcPct val="88000"/>
              </a:lnSpc>
              <a:spcBef>
                <a:spcPts val="5"/>
              </a:spcBef>
            </a:pPr>
            <a:r>
              <a:rPr sz="1200" b="1" kern="0" spc="90" dirty="0">
                <a:solidFill>
                  <a:srgbClr val="FFFFFF">
                    <a:alpha val="100000"/>
                  </a:srgbClr>
                </a:solidFill>
                <a:latin typeface="微软雅黑" panose="020B0703020204020201" charset="-122"/>
                <a:ea typeface="微软雅黑" panose="020B0703020204020201" charset="-122"/>
                <a:cs typeface="微软雅黑" panose="020B0703020204020201" charset="-122"/>
              </a:rPr>
              <a:t>事故和事件</a:t>
            </a:r>
            <a:endParaRPr sz="1200" dirty="0">
              <a:latin typeface="微软雅黑" panose="020B0703020204020201" charset="-122"/>
              <a:ea typeface="微软雅黑" panose="020B0703020204020201" charset="-122"/>
              <a:cs typeface="微软雅黑" panose="020B0703020204020201" charset="-122"/>
            </a:endParaRPr>
          </a:p>
        </p:txBody>
      </p:sp>
      <p:sp>
        <p:nvSpPr>
          <p:cNvPr id="276" name="textbox 276"/>
          <p:cNvSpPr/>
          <p:nvPr/>
        </p:nvSpPr>
        <p:spPr>
          <a:xfrm>
            <a:off x="1100124" y="4111244"/>
            <a:ext cx="6820534" cy="42925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617220" algn="l" rtl="0" eaLnBrk="0">
              <a:lnSpc>
                <a:spcPts val="1590"/>
              </a:lnSpc>
            </a:pPr>
            <a:r>
              <a:rPr sz="1800" b="1" kern="0" spc="0" baseline="5000" dirty="0">
                <a:solidFill>
                  <a:srgbClr val="000000">
                    <a:alpha val="100000"/>
                  </a:srgbClr>
                </a:solidFill>
                <a:latin typeface="微软雅黑" panose="020B0703020204020201" charset="-122"/>
                <a:ea typeface="微软雅黑" panose="020B0703020204020201" charset="-122"/>
                <a:cs typeface="微软雅黑" panose="020B0703020204020201" charset="-122"/>
              </a:rPr>
              <a:t>AQ</a:t>
            </a:r>
            <a:r>
              <a:rPr sz="11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800" b="1" kern="0" spc="10" baseline="5000" dirty="0">
                <a:solidFill>
                  <a:srgbClr val="000000">
                    <a:alpha val="100000"/>
                  </a:srgbClr>
                </a:solidFill>
                <a:latin typeface="微软雅黑" panose="020B0703020204020201" charset="-122"/>
                <a:ea typeface="微软雅黑" panose="020B0703020204020201" charset="-122"/>
                <a:cs typeface="微软雅黑" panose="020B0703020204020201" charset="-122"/>
              </a:rPr>
              <a:t>3013-2008</a:t>
            </a:r>
            <a:r>
              <a:rPr sz="11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1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800" b="1" kern="0" spc="0" baseline="-1000" dirty="0">
                <a:solidFill>
                  <a:srgbClr val="FF0000">
                    <a:alpha val="100000"/>
                  </a:srgbClr>
                </a:solidFill>
                <a:latin typeface="微软雅黑" panose="020B0703020204020201" charset="-122"/>
                <a:ea typeface="微软雅黑" panose="020B0703020204020201" charset="-122"/>
                <a:cs typeface="微软雅黑" panose="020B0703020204020201" charset="-122"/>
              </a:rPr>
              <a:t>GB</a:t>
            </a:r>
            <a:r>
              <a:rPr sz="11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800" b="1" kern="0" spc="0" baseline="-1000" dirty="0">
                <a:solidFill>
                  <a:srgbClr val="FF0000">
                    <a:alpha val="100000"/>
                  </a:srgbClr>
                </a:solidFill>
                <a:latin typeface="微软雅黑" panose="020B0703020204020201" charset="-122"/>
                <a:ea typeface="微软雅黑" panose="020B0703020204020201" charset="-122"/>
                <a:cs typeface="微软雅黑" panose="020B0703020204020201" charset="-122"/>
              </a:rPr>
              <a:t>45673-2025</a:t>
            </a:r>
            <a:endParaRPr sz="1800" baseline="-1000" dirty="0">
              <a:latin typeface="微软雅黑" panose="020B0703020204020201" charset="-122"/>
              <a:ea typeface="微软雅黑" panose="020B0703020204020201" charset="-122"/>
              <a:cs typeface="微软雅黑" panose="020B0703020204020201" charset="-122"/>
            </a:endParaRPr>
          </a:p>
          <a:p>
            <a:pPr algn="r" rtl="0" eaLnBrk="0">
              <a:lnSpc>
                <a:spcPts val="1590"/>
              </a:lnSpc>
            </a:pPr>
            <a:r>
              <a:rPr sz="1800" b="1" kern="0" spc="-30" baseline="8000" dirty="0">
                <a:solidFill>
                  <a:srgbClr val="000000">
                    <a:alpha val="100000"/>
                  </a:srgbClr>
                </a:solidFill>
                <a:latin typeface="微软雅黑" panose="020B0703020204020201" charset="-122"/>
                <a:ea typeface="微软雅黑" panose="020B0703020204020201" charset="-122"/>
                <a:cs typeface="微软雅黑" panose="020B0703020204020201" charset="-122"/>
              </a:rPr>
              <a:t>（10个一级要素、</a:t>
            </a:r>
            <a:r>
              <a:rPr sz="1100" b="1" kern="0" spc="-1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800" b="1" kern="0" spc="-30" baseline="8000" dirty="0">
                <a:solidFill>
                  <a:srgbClr val="000000">
                    <a:alpha val="100000"/>
                  </a:srgbClr>
                </a:solidFill>
                <a:latin typeface="微软雅黑" panose="020B0703020204020201" charset="-122"/>
                <a:ea typeface="微软雅黑" panose="020B0703020204020201" charset="-122"/>
                <a:cs typeface="微软雅黑" panose="020B0703020204020201" charset="-122"/>
              </a:rPr>
              <a:t>53个二级要素</a:t>
            </a:r>
            <a:r>
              <a:rPr sz="1800" b="1" kern="0" spc="0" baseline="800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1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1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800" b="1" kern="0" spc="0" baseline="200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800" b="1" kern="0" spc="-30" baseline="2000" dirty="0">
                <a:solidFill>
                  <a:srgbClr val="000000">
                    <a:alpha val="100000"/>
                  </a:srgbClr>
                </a:solidFill>
                <a:latin typeface="微软雅黑" panose="020B0703020204020201" charset="-122"/>
                <a:ea typeface="微软雅黑" panose="020B0703020204020201" charset="-122"/>
                <a:cs typeface="微软雅黑" panose="020B0703020204020201" charset="-122"/>
              </a:rPr>
              <a:t>14个一级要素、62个二级要素）</a:t>
            </a:r>
            <a:endParaRPr sz="1800" baseline="2000" dirty="0">
              <a:latin typeface="微软雅黑" panose="020B0703020204020201" charset="-122"/>
              <a:ea typeface="微软雅黑" panose="020B0703020204020201" charset="-122"/>
              <a:cs typeface="微软雅黑" panose="020B0703020204020201" charset="-122"/>
            </a:endParaRPr>
          </a:p>
        </p:txBody>
      </p:sp>
      <p:sp>
        <p:nvSpPr>
          <p:cNvPr id="278" name="textbox 278"/>
          <p:cNvSpPr/>
          <p:nvPr/>
        </p:nvSpPr>
        <p:spPr>
          <a:xfrm>
            <a:off x="6786333" y="2240495"/>
            <a:ext cx="1852929" cy="1315719"/>
          </a:xfrm>
          <a:prstGeom prst="rect">
            <a:avLst/>
          </a:prstGeom>
          <a:solidFill>
            <a:srgbClr val="92D050">
              <a:alpha val="100000"/>
            </a:srgbClr>
          </a:solidFill>
          <a:ln w="0" cap="flat">
            <a:noFill/>
            <a:prstDash val="solid"/>
            <a:miter lim="0"/>
          </a:ln>
        </p:spPr>
        <p:txBody>
          <a:bodyPr vert="horz" wrap="square" lIns="0" tIns="0" rIns="0" bIns="0"/>
          <a:lstStyle/>
          <a:p>
            <a:pPr algn="l" rtl="0" eaLnBrk="0">
              <a:lnSpc>
                <a:spcPct val="109000"/>
              </a:lnSpc>
            </a:pPr>
            <a:endParaRPr sz="500" dirty="0">
              <a:latin typeface="微软雅黑" panose="020B0703020204020201" charset="-122"/>
              <a:ea typeface="微软雅黑" panose="020B0703020204020201" charset="-122"/>
              <a:cs typeface="Arial" panose="020B0704020202090204"/>
            </a:endParaRPr>
          </a:p>
          <a:p>
            <a:pPr marL="514985" algn="l" rtl="0" eaLnBrk="0">
              <a:lnSpc>
                <a:spcPct val="89000"/>
              </a:lnSpc>
              <a:spcBef>
                <a:spcPts val="0"/>
              </a:spcBef>
            </a:pPr>
            <a:r>
              <a:rPr sz="12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设备完整性</a:t>
            </a:r>
            <a:endParaRPr sz="1200" dirty="0">
              <a:latin typeface="微软雅黑" panose="020B0703020204020201" charset="-122"/>
              <a:ea typeface="微软雅黑" panose="020B0703020204020201" charset="-122"/>
              <a:cs typeface="微软雅黑" panose="020B0703020204020201" charset="-122"/>
            </a:endParaRPr>
          </a:p>
          <a:p>
            <a:pPr marL="598170" algn="l" rtl="0" eaLnBrk="0">
              <a:lnSpc>
                <a:spcPct val="88000"/>
              </a:lnSpc>
              <a:spcBef>
                <a:spcPts val="1215"/>
              </a:spcBef>
            </a:pPr>
            <a:r>
              <a:rPr sz="1200" b="1" kern="0" spc="90" dirty="0">
                <a:solidFill>
                  <a:srgbClr val="FFFFFF">
                    <a:alpha val="100000"/>
                  </a:srgbClr>
                </a:solidFill>
                <a:latin typeface="微软雅黑" panose="020B0703020204020201" charset="-122"/>
                <a:ea typeface="微软雅黑" panose="020B0703020204020201" charset="-122"/>
                <a:cs typeface="微软雅黑" panose="020B0703020204020201" charset="-122"/>
              </a:rPr>
              <a:t>作业安全</a:t>
            </a:r>
            <a:endParaRPr sz="1200" dirty="0">
              <a:latin typeface="微软雅黑" panose="020B0703020204020201" charset="-122"/>
              <a:ea typeface="微软雅黑" panose="020B0703020204020201" charset="-122"/>
              <a:cs typeface="微软雅黑" panose="020B0703020204020201" charset="-122"/>
            </a:endParaRPr>
          </a:p>
          <a:p>
            <a:pPr marL="476885" indent="-311150" algn="l" rtl="0" eaLnBrk="0">
              <a:lnSpc>
                <a:spcPct val="94000"/>
              </a:lnSpc>
              <a:spcBef>
                <a:spcPts val="505"/>
              </a:spcBef>
            </a:pPr>
            <a:r>
              <a:rPr sz="1200" b="1" kern="0" spc="-10" dirty="0">
                <a:solidFill>
                  <a:srgbClr val="FFFFFF">
                    <a:alpha val="100000"/>
                  </a:srgbClr>
                </a:solidFill>
                <a:latin typeface="微软雅黑" panose="020B0703020204020201" charset="-122"/>
                <a:ea typeface="微软雅黑" panose="020B0703020204020201" charset="-122"/>
                <a:cs typeface="微软雅黑" panose="020B0703020204020201" charset="-122"/>
              </a:rPr>
              <a:t>化学品安全和危险化学</a:t>
            </a:r>
            <a:r>
              <a:rPr sz="1200" b="1" kern="0" spc="10" dirty="0">
                <a:solidFill>
                  <a:srgbClr val="FFFFFF">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FFFFFF">
                    <a:alpha val="100000"/>
                  </a:srgbClr>
                </a:solidFill>
                <a:latin typeface="微软雅黑" panose="020B0703020204020201" charset="-122"/>
                <a:ea typeface="微软雅黑" panose="020B0703020204020201" charset="-122"/>
                <a:cs typeface="微软雅黑" panose="020B0703020204020201" charset="-122"/>
              </a:rPr>
              <a:t>品重大危险源</a:t>
            </a:r>
            <a:endParaRPr sz="1200" dirty="0">
              <a:latin typeface="微软雅黑" panose="020B0703020204020201" charset="-122"/>
              <a:ea typeface="微软雅黑" panose="020B0703020204020201" charset="-122"/>
              <a:cs typeface="微软雅黑" panose="020B0703020204020201" charset="-122"/>
            </a:endParaRPr>
          </a:p>
          <a:p>
            <a:pPr algn="l" rtl="0" eaLnBrk="0">
              <a:lnSpc>
                <a:spcPct val="112000"/>
              </a:lnSpc>
            </a:pPr>
            <a:endParaRPr sz="600" dirty="0">
              <a:latin typeface="微软雅黑" panose="020B0703020204020201" charset="-122"/>
              <a:ea typeface="微软雅黑" panose="020B0703020204020201" charset="-122"/>
              <a:cs typeface="Arial" panose="020B0704020202090204"/>
            </a:endParaRPr>
          </a:p>
          <a:p>
            <a:pPr marL="349885" algn="l" rtl="0" eaLnBrk="0">
              <a:lnSpc>
                <a:spcPct val="89000"/>
              </a:lnSpc>
            </a:pPr>
            <a:r>
              <a:rPr sz="1200" b="1" kern="0" spc="90" dirty="0">
                <a:solidFill>
                  <a:srgbClr val="FFFFFF">
                    <a:alpha val="100000"/>
                  </a:srgbClr>
                </a:solidFill>
                <a:latin typeface="微软雅黑" panose="020B0703020204020201" charset="-122"/>
                <a:ea typeface="微软雅黑" panose="020B0703020204020201" charset="-122"/>
                <a:cs typeface="微软雅黑" panose="020B0703020204020201" charset="-122"/>
              </a:rPr>
              <a:t>应急准备与响应</a:t>
            </a:r>
            <a:endParaRPr sz="1200" dirty="0">
              <a:latin typeface="微软雅黑" panose="020B0703020204020201" charset="-122"/>
              <a:ea typeface="微软雅黑" panose="020B0703020204020201" charset="-122"/>
              <a:cs typeface="微软雅黑" panose="020B0703020204020201" charset="-122"/>
            </a:endParaRPr>
          </a:p>
        </p:txBody>
      </p:sp>
      <p:graphicFrame>
        <p:nvGraphicFramePr>
          <p:cNvPr id="280" name="table 280"/>
          <p:cNvGraphicFramePr>
            <a:graphicFrameLocks noGrp="1"/>
          </p:cNvGraphicFramePr>
          <p:nvPr/>
        </p:nvGraphicFramePr>
        <p:xfrm>
          <a:off x="6786333" y="3587191"/>
          <a:ext cx="1851659" cy="356235"/>
        </p:xfrm>
        <a:graphic>
          <a:graphicData uri="http://schemas.openxmlformats.org/drawingml/2006/table">
            <a:tbl>
              <a:tblPr>
                <a:solidFill>
                  <a:srgbClr val="92D050"/>
                </a:solidFill>
              </a:tblPr>
              <a:tblGrid>
                <a:gridCol w="1851659"/>
              </a:tblGrid>
              <a:tr h="330835">
                <a:tc>
                  <a:txBody>
                    <a:bodyPr/>
                    <a:lstStyle/>
                    <a:p>
                      <a:pPr algn="l" rtl="0" eaLnBrk="0">
                        <a:lnSpc>
                          <a:spcPct val="102000"/>
                        </a:lnSpc>
                      </a:pPr>
                      <a:endParaRPr sz="600" dirty="0">
                        <a:latin typeface="微软雅黑" panose="020B0703020204020201" charset="-122"/>
                        <a:ea typeface="微软雅黑" panose="020B0703020204020201" charset="-122"/>
                        <a:cs typeface="Arial" panose="020B0704020202090204"/>
                      </a:endParaRPr>
                    </a:p>
                    <a:p>
                      <a:pPr marL="184150" algn="l" rtl="0" eaLnBrk="0">
                        <a:lnSpc>
                          <a:spcPct val="89000"/>
                        </a:lnSpc>
                        <a:spcBef>
                          <a:spcPts val="0"/>
                        </a:spcBef>
                      </a:pPr>
                      <a:r>
                        <a:rPr sz="1200" b="1" kern="0" spc="90" dirty="0">
                          <a:solidFill>
                            <a:srgbClr val="FFFFFF">
                              <a:alpha val="100000"/>
                            </a:srgbClr>
                          </a:solidFill>
                          <a:latin typeface="微软雅黑" panose="020B0703020204020201" charset="-122"/>
                          <a:ea typeface="微软雅黑" panose="020B0703020204020201" charset="-122"/>
                          <a:cs typeface="微软雅黑" panose="020B0703020204020201" charset="-122"/>
                        </a:rPr>
                        <a:t>绩效评估与持续改进</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25400" cap="flat" cmpd="sng" algn="ctr">
                      <a:solidFill>
                        <a:srgbClr val="92D050"/>
                      </a:solidFill>
                      <a:prstDash val="solid"/>
                      <a:round/>
                      <a:headEnd type="none" w="med" len="med"/>
                      <a:tailEnd type="none" w="med" len="med"/>
                    </a:lnL>
                    <a:lnR w="25400" cap="flat" cmpd="sng" algn="ctr">
                      <a:solidFill>
                        <a:srgbClr val="92D050"/>
                      </a:solidFill>
                      <a:prstDash val="solid"/>
                      <a:round/>
                      <a:headEnd type="none" w="med" len="med"/>
                      <a:tailEnd type="none" w="med" len="med"/>
                    </a:lnR>
                    <a:lnT w="25400" cap="flat" cmpd="sng" algn="ctr">
                      <a:solidFill>
                        <a:srgbClr val="92D050"/>
                      </a:solidFill>
                      <a:prstDash val="solid"/>
                      <a:round/>
                      <a:headEnd type="none" w="med" len="med"/>
                      <a:tailEnd type="none" w="med" len="med"/>
                    </a:lnT>
                    <a:lnB w="25400" cap="flat" cmpd="sng" algn="ctr">
                      <a:solidFill>
                        <a:srgbClr val="92D050"/>
                      </a:solidFill>
                      <a:prstDash val="solid"/>
                      <a:round/>
                      <a:headEnd type="none" w="med" len="med"/>
                      <a:tailEnd type="none" w="med" len="med"/>
                    </a:lnB>
                    <a:solidFill>
                      <a:srgbClr val="92D050"/>
                    </a:solidFill>
                  </a:tcPr>
                </a:tc>
              </a:tr>
            </a:tbl>
          </a:graphicData>
        </a:graphic>
      </p:graphicFrame>
      <p:graphicFrame>
        <p:nvGraphicFramePr>
          <p:cNvPr id="282" name="table 282"/>
          <p:cNvGraphicFramePr>
            <a:graphicFrameLocks noGrp="1"/>
          </p:cNvGraphicFramePr>
          <p:nvPr/>
        </p:nvGraphicFramePr>
        <p:xfrm>
          <a:off x="6786333" y="1552016"/>
          <a:ext cx="1852294" cy="325754"/>
        </p:xfrm>
        <a:graphic>
          <a:graphicData uri="http://schemas.openxmlformats.org/drawingml/2006/table">
            <a:tbl>
              <a:tblPr>
                <a:solidFill>
                  <a:srgbClr val="92D050"/>
                </a:solidFill>
              </a:tblPr>
              <a:tblGrid>
                <a:gridCol w="1852294"/>
              </a:tblGrid>
              <a:tr h="300354">
                <a:tc>
                  <a:txBody>
                    <a:bodyPr/>
                    <a:lstStyle/>
                    <a:p>
                      <a:pPr algn="l" rtl="0" eaLnBrk="0">
                        <a:lnSpc>
                          <a:spcPct val="102000"/>
                        </a:lnSpc>
                      </a:pPr>
                      <a:endParaRPr sz="500" dirty="0">
                        <a:latin typeface="微软雅黑" panose="020B0703020204020201" charset="-122"/>
                        <a:ea typeface="微软雅黑" panose="020B0703020204020201" charset="-122"/>
                        <a:cs typeface="Arial" panose="020B0704020202090204"/>
                      </a:endParaRPr>
                    </a:p>
                    <a:p>
                      <a:pPr marL="350520" algn="l" rtl="0" eaLnBrk="0">
                        <a:lnSpc>
                          <a:spcPct val="89000"/>
                        </a:lnSpc>
                        <a:spcBef>
                          <a:spcPts val="5"/>
                        </a:spcBef>
                      </a:pPr>
                      <a:r>
                        <a:rPr sz="1200" b="1" kern="0" spc="90" dirty="0">
                          <a:solidFill>
                            <a:srgbClr val="FFFFFF">
                              <a:alpha val="100000"/>
                            </a:srgbClr>
                          </a:solidFill>
                          <a:latin typeface="微软雅黑" panose="020B0703020204020201" charset="-122"/>
                          <a:ea typeface="微软雅黑" panose="020B0703020204020201" charset="-122"/>
                          <a:cs typeface="微软雅黑" panose="020B0703020204020201" charset="-122"/>
                        </a:rPr>
                        <a:t>安全生产责任制</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25400" cap="flat" cmpd="sng" algn="ctr">
                      <a:solidFill>
                        <a:srgbClr val="92D050"/>
                      </a:solidFill>
                      <a:prstDash val="solid"/>
                      <a:round/>
                      <a:headEnd type="none" w="med" len="med"/>
                      <a:tailEnd type="none" w="med" len="med"/>
                    </a:lnL>
                    <a:lnR w="25400" cap="flat" cmpd="sng" algn="ctr">
                      <a:solidFill>
                        <a:srgbClr val="92D050"/>
                      </a:solidFill>
                      <a:prstDash val="solid"/>
                      <a:round/>
                      <a:headEnd type="none" w="med" len="med"/>
                      <a:tailEnd type="none" w="med" len="med"/>
                    </a:lnR>
                    <a:lnT w="25400" cap="flat" cmpd="sng" algn="ctr">
                      <a:solidFill>
                        <a:srgbClr val="92D050"/>
                      </a:solidFill>
                      <a:prstDash val="solid"/>
                      <a:round/>
                      <a:headEnd type="none" w="med" len="med"/>
                      <a:tailEnd type="none" w="med" len="med"/>
                    </a:lnT>
                    <a:lnB w="25400" cap="flat" cmpd="sng" algn="ctr">
                      <a:solidFill>
                        <a:srgbClr val="92D050"/>
                      </a:solidFill>
                      <a:prstDash val="solid"/>
                      <a:round/>
                      <a:headEnd type="none" w="med" len="med"/>
                      <a:tailEnd type="none" w="med" len="med"/>
                    </a:lnB>
                    <a:solidFill>
                      <a:srgbClr val="92D050"/>
                    </a:solidFill>
                  </a:tcPr>
                </a:tc>
              </a:tr>
            </a:tbl>
          </a:graphicData>
        </a:graphic>
      </p:graphicFrame>
      <p:sp>
        <p:nvSpPr>
          <p:cNvPr id="284" name="textbox 284"/>
          <p:cNvSpPr/>
          <p:nvPr/>
        </p:nvSpPr>
        <p:spPr>
          <a:xfrm>
            <a:off x="6785800" y="1915172"/>
            <a:ext cx="1852929" cy="292100"/>
          </a:xfrm>
          <a:prstGeom prst="rect">
            <a:avLst/>
          </a:prstGeom>
          <a:solidFill>
            <a:srgbClr val="92D050">
              <a:alpha val="100000"/>
            </a:srgbClr>
          </a:solidFill>
          <a:ln w="0" cap="flat">
            <a:noFill/>
            <a:prstDash val="solid"/>
            <a:miter lim="0"/>
          </a:ln>
        </p:spPr>
        <p:txBody>
          <a:bodyPr vert="horz" wrap="square" lIns="0" tIns="0" rIns="0" bIns="0"/>
          <a:lstStyle/>
          <a:p>
            <a:pPr algn="l" rtl="0" eaLnBrk="0">
              <a:lnSpc>
                <a:spcPct val="101000"/>
              </a:lnSpc>
            </a:pPr>
            <a:endParaRPr sz="400" dirty="0">
              <a:latin typeface="微软雅黑" panose="020B0703020204020201" charset="-122"/>
              <a:ea typeface="微软雅黑" panose="020B0703020204020201" charset="-122"/>
              <a:cs typeface="Arial" panose="020B0704020202090204"/>
            </a:endParaRPr>
          </a:p>
          <a:p>
            <a:pPr marL="350520" algn="l" rtl="0" eaLnBrk="0">
              <a:lnSpc>
                <a:spcPct val="89000"/>
              </a:lnSpc>
              <a:spcBef>
                <a:spcPts val="5"/>
              </a:spcBef>
            </a:pPr>
            <a:r>
              <a:rPr sz="1200" b="1" kern="0" spc="90" dirty="0">
                <a:solidFill>
                  <a:srgbClr val="FFFFFF">
                    <a:alpha val="100000"/>
                  </a:srgbClr>
                </a:solidFill>
                <a:latin typeface="微软雅黑" panose="020B0703020204020201" charset="-122"/>
                <a:ea typeface="微软雅黑" panose="020B0703020204020201" charset="-122"/>
                <a:cs typeface="微软雅黑" panose="020B0703020204020201" charset="-122"/>
              </a:rPr>
              <a:t>安全教育和培训</a:t>
            </a:r>
            <a:endParaRPr sz="1200" dirty="0">
              <a:latin typeface="微软雅黑" panose="020B0703020204020201" charset="-122"/>
              <a:ea typeface="微软雅黑" panose="020B0703020204020201" charset="-122"/>
              <a:cs typeface="微软雅黑" panose="020B0703020204020201" charset="-122"/>
            </a:endParaRPr>
          </a:p>
        </p:txBody>
      </p:sp>
      <p:graphicFrame>
        <p:nvGraphicFramePr>
          <p:cNvPr id="286" name="table 286"/>
          <p:cNvGraphicFramePr>
            <a:graphicFrameLocks noGrp="1"/>
          </p:cNvGraphicFramePr>
          <p:nvPr/>
        </p:nvGraphicFramePr>
        <p:xfrm>
          <a:off x="617854" y="2983864"/>
          <a:ext cx="1706880" cy="306705"/>
        </p:xfrm>
        <a:graphic>
          <a:graphicData uri="http://schemas.openxmlformats.org/drawingml/2006/table">
            <a:tbl>
              <a:tblPr>
                <a:solidFill>
                  <a:srgbClr val="00B0F0"/>
                </a:solidFill>
              </a:tblPr>
              <a:tblGrid>
                <a:gridCol w="1706880"/>
              </a:tblGrid>
              <a:tr h="281305">
                <a:tc>
                  <a:txBody>
                    <a:bodyPr/>
                    <a:lstStyle/>
                    <a:p>
                      <a:pPr algn="l" rtl="0" eaLnBrk="0">
                        <a:lnSpc>
                          <a:spcPct val="112000"/>
                        </a:lnSpc>
                      </a:pPr>
                      <a:endParaRPr sz="400" dirty="0">
                        <a:latin typeface="微软雅黑" panose="020B0703020204020201" charset="-122"/>
                        <a:ea typeface="微软雅黑" panose="020B0703020204020201" charset="-122"/>
                        <a:cs typeface="Arial" panose="020B0704020202090204"/>
                      </a:endParaRPr>
                    </a:p>
                    <a:p>
                      <a:pPr marL="111760" algn="l" rtl="0" eaLnBrk="0">
                        <a:lnSpc>
                          <a:spcPct val="89000"/>
                        </a:lnSpc>
                        <a:spcBef>
                          <a:spcPts val="0"/>
                        </a:spcBef>
                      </a:pPr>
                      <a:r>
                        <a:rPr sz="1200" b="1" kern="0" spc="90" dirty="0">
                          <a:solidFill>
                            <a:srgbClr val="FFFFFF">
                              <a:alpha val="100000"/>
                            </a:srgbClr>
                          </a:solidFill>
                          <a:latin typeface="微软雅黑" panose="020B0703020204020201" charset="-122"/>
                          <a:ea typeface="微软雅黑" panose="020B0703020204020201" charset="-122"/>
                          <a:cs typeface="微软雅黑" panose="020B0703020204020201" charset="-122"/>
                        </a:rPr>
                        <a:t>产品安全与危害告知</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25400" cap="flat" cmpd="sng" algn="ctr">
                      <a:solidFill>
                        <a:srgbClr val="00B0F0"/>
                      </a:solidFill>
                      <a:prstDash val="solid"/>
                      <a:round/>
                      <a:headEnd type="none" w="med" len="med"/>
                      <a:tailEnd type="none" w="med" len="med"/>
                    </a:lnL>
                    <a:lnR w="25400" cap="flat" cmpd="sng" algn="ctr">
                      <a:solidFill>
                        <a:srgbClr val="00B0F0"/>
                      </a:solidFill>
                      <a:prstDash val="solid"/>
                      <a:round/>
                      <a:headEnd type="none" w="med" len="med"/>
                      <a:tailEnd type="none" w="med" len="med"/>
                    </a:lnR>
                    <a:lnT w="25400" cap="flat" cmpd="sng" algn="ctr">
                      <a:solidFill>
                        <a:srgbClr val="00B0F0"/>
                      </a:solidFill>
                      <a:prstDash val="solid"/>
                      <a:round/>
                      <a:headEnd type="none" w="med" len="med"/>
                      <a:tailEnd type="none" w="med" len="med"/>
                    </a:lnT>
                    <a:lnB w="25400" cap="flat" cmpd="sng" algn="ctr">
                      <a:solidFill>
                        <a:srgbClr val="00B0F0"/>
                      </a:solidFill>
                      <a:prstDash val="solid"/>
                      <a:round/>
                      <a:headEnd type="none" w="med" len="med"/>
                      <a:tailEnd type="none" w="med" len="med"/>
                    </a:lnB>
                    <a:solidFill>
                      <a:srgbClr val="00B0F0"/>
                    </a:solidFill>
                  </a:tcPr>
                </a:tc>
              </a:tr>
            </a:tbl>
          </a:graphicData>
        </a:graphic>
      </p:graphicFrame>
      <p:graphicFrame>
        <p:nvGraphicFramePr>
          <p:cNvPr id="288" name="table 288"/>
          <p:cNvGraphicFramePr>
            <a:graphicFrameLocks noGrp="1"/>
          </p:cNvGraphicFramePr>
          <p:nvPr/>
        </p:nvGraphicFramePr>
        <p:xfrm>
          <a:off x="2426335" y="2983864"/>
          <a:ext cx="1706244" cy="306705"/>
        </p:xfrm>
        <a:graphic>
          <a:graphicData uri="http://schemas.openxmlformats.org/drawingml/2006/table">
            <a:tbl>
              <a:tblPr>
                <a:solidFill>
                  <a:srgbClr val="00B0F0"/>
                </a:solidFill>
              </a:tblPr>
              <a:tblGrid>
                <a:gridCol w="1706244"/>
              </a:tblGrid>
              <a:tr h="281305">
                <a:tc>
                  <a:txBody>
                    <a:bodyPr/>
                    <a:lstStyle/>
                    <a:p>
                      <a:pPr algn="l" rtl="0" eaLnBrk="0">
                        <a:lnSpc>
                          <a:spcPct val="114000"/>
                        </a:lnSpc>
                      </a:pPr>
                      <a:endParaRPr sz="400" dirty="0">
                        <a:latin typeface="微软雅黑" panose="020B0703020204020201" charset="-122"/>
                        <a:ea typeface="微软雅黑" panose="020B0703020204020201" charset="-122"/>
                        <a:cs typeface="Arial" panose="020B0704020202090204"/>
                      </a:endParaRPr>
                    </a:p>
                    <a:p>
                      <a:pPr marL="525145" algn="l" rtl="0" eaLnBrk="0">
                        <a:lnSpc>
                          <a:spcPct val="88000"/>
                        </a:lnSpc>
                        <a:spcBef>
                          <a:spcPts val="5"/>
                        </a:spcBef>
                      </a:pPr>
                      <a:r>
                        <a:rPr sz="12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职业危害</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25400" cap="flat" cmpd="sng" algn="ctr">
                      <a:solidFill>
                        <a:srgbClr val="00B0F0"/>
                      </a:solidFill>
                      <a:prstDash val="solid"/>
                      <a:round/>
                      <a:headEnd type="none" w="med" len="med"/>
                      <a:tailEnd type="none" w="med" len="med"/>
                    </a:lnL>
                    <a:lnR w="25400" cap="flat" cmpd="sng" algn="ctr">
                      <a:solidFill>
                        <a:srgbClr val="00B0F0"/>
                      </a:solidFill>
                      <a:prstDash val="solid"/>
                      <a:round/>
                      <a:headEnd type="none" w="med" len="med"/>
                      <a:tailEnd type="none" w="med" len="med"/>
                    </a:lnR>
                    <a:lnT w="25400" cap="flat" cmpd="sng" algn="ctr">
                      <a:solidFill>
                        <a:srgbClr val="00B0F0"/>
                      </a:solidFill>
                      <a:prstDash val="solid"/>
                      <a:round/>
                      <a:headEnd type="none" w="med" len="med"/>
                      <a:tailEnd type="none" w="med" len="med"/>
                    </a:lnT>
                    <a:lnB w="25400" cap="flat" cmpd="sng" algn="ctr">
                      <a:solidFill>
                        <a:srgbClr val="00B0F0"/>
                      </a:solidFill>
                      <a:prstDash val="solid"/>
                      <a:round/>
                      <a:headEnd type="none" w="med" len="med"/>
                      <a:tailEnd type="none" w="med" len="med"/>
                    </a:lnB>
                    <a:solidFill>
                      <a:srgbClr val="00B0F0"/>
                    </a:solidFill>
                  </a:tcPr>
                </a:tc>
              </a:tr>
            </a:tbl>
          </a:graphicData>
        </a:graphic>
      </p:graphicFrame>
      <p:sp>
        <p:nvSpPr>
          <p:cNvPr id="290" name="textbox 290"/>
          <p:cNvSpPr/>
          <p:nvPr/>
        </p:nvSpPr>
        <p:spPr>
          <a:xfrm>
            <a:off x="617854" y="1732914"/>
            <a:ext cx="1707514" cy="307340"/>
          </a:xfrm>
          <a:prstGeom prst="rect">
            <a:avLst/>
          </a:prstGeom>
          <a:solidFill>
            <a:srgbClr val="00B0F0">
              <a:alpha val="100000"/>
            </a:srgbClr>
          </a:solidFill>
          <a:ln w="0" cap="flat">
            <a:noFill/>
            <a:prstDash val="solid"/>
            <a:miter lim="0"/>
          </a:ln>
        </p:spPr>
        <p:txBody>
          <a:bodyPr vert="horz" wrap="square" lIns="0" tIns="0" rIns="0" bIns="0"/>
          <a:lstStyle/>
          <a:p>
            <a:pPr algn="l" rtl="0" eaLnBrk="0">
              <a:lnSpc>
                <a:spcPct val="112000"/>
              </a:lnSpc>
            </a:pPr>
            <a:endParaRPr sz="400" dirty="0">
              <a:latin typeface="微软雅黑" panose="020B0703020204020201" charset="-122"/>
              <a:ea typeface="微软雅黑" panose="020B0703020204020201" charset="-122"/>
              <a:cs typeface="Arial" panose="020B0704020202090204"/>
            </a:endParaRPr>
          </a:p>
          <a:p>
            <a:pPr marL="360045" algn="l" rtl="0" eaLnBrk="0">
              <a:lnSpc>
                <a:spcPct val="89000"/>
              </a:lnSpc>
              <a:spcBef>
                <a:spcPts val="0"/>
              </a:spcBef>
            </a:pPr>
            <a:r>
              <a:rPr sz="1200" b="1" kern="0" spc="90" dirty="0">
                <a:solidFill>
                  <a:srgbClr val="FFFFFF">
                    <a:alpha val="100000"/>
                  </a:srgbClr>
                </a:solidFill>
                <a:latin typeface="微软雅黑" panose="020B0703020204020201" charset="-122"/>
                <a:ea typeface="微软雅黑" panose="020B0703020204020201" charset="-122"/>
                <a:cs typeface="微软雅黑" panose="020B0703020204020201" charset="-122"/>
              </a:rPr>
              <a:t>负责人与职责</a:t>
            </a:r>
            <a:endParaRPr sz="1200" dirty="0">
              <a:latin typeface="微软雅黑" panose="020B0703020204020201" charset="-122"/>
              <a:ea typeface="微软雅黑" panose="020B0703020204020201" charset="-122"/>
              <a:cs typeface="微软雅黑" panose="020B0703020204020201" charset="-122"/>
            </a:endParaRPr>
          </a:p>
        </p:txBody>
      </p:sp>
      <p:sp>
        <p:nvSpPr>
          <p:cNvPr id="292" name="textbox 292"/>
          <p:cNvSpPr/>
          <p:nvPr/>
        </p:nvSpPr>
        <p:spPr>
          <a:xfrm>
            <a:off x="2426335" y="1732914"/>
            <a:ext cx="1706879" cy="307340"/>
          </a:xfrm>
          <a:prstGeom prst="rect">
            <a:avLst/>
          </a:prstGeom>
          <a:solidFill>
            <a:srgbClr val="00B0F0">
              <a:alpha val="100000"/>
            </a:srgbClr>
          </a:solidFill>
          <a:ln w="0" cap="flat">
            <a:noFill/>
            <a:prstDash val="solid"/>
            <a:miter lim="0"/>
          </a:ln>
        </p:spPr>
        <p:txBody>
          <a:bodyPr vert="horz" wrap="square" lIns="0" tIns="0" rIns="0" bIns="0"/>
          <a:lstStyle/>
          <a:p>
            <a:pPr algn="l" rtl="0" eaLnBrk="0">
              <a:lnSpc>
                <a:spcPct val="114000"/>
              </a:lnSpc>
            </a:pPr>
            <a:endParaRPr sz="400" dirty="0">
              <a:latin typeface="微软雅黑" panose="020B0703020204020201" charset="-122"/>
              <a:ea typeface="微软雅黑" panose="020B0703020204020201" charset="-122"/>
              <a:cs typeface="Arial" panose="020B0704020202090204"/>
            </a:endParaRPr>
          </a:p>
          <a:p>
            <a:pPr marL="523875" algn="l" rtl="0" eaLnBrk="0">
              <a:lnSpc>
                <a:spcPct val="89000"/>
              </a:lnSpc>
              <a:spcBef>
                <a:spcPts val="5"/>
              </a:spcBef>
            </a:pPr>
            <a:r>
              <a:rPr sz="1200" b="1" kern="0" spc="90" dirty="0">
                <a:solidFill>
                  <a:srgbClr val="FFFFFF">
                    <a:alpha val="100000"/>
                  </a:srgbClr>
                </a:solidFill>
                <a:latin typeface="微软雅黑" panose="020B0703020204020201" charset="-122"/>
                <a:ea typeface="微软雅黑" panose="020B0703020204020201" charset="-122"/>
                <a:cs typeface="微软雅黑" panose="020B0703020204020201" charset="-122"/>
              </a:rPr>
              <a:t>风险管理</a:t>
            </a:r>
            <a:endParaRPr sz="1200" dirty="0">
              <a:latin typeface="微软雅黑" panose="020B0703020204020201" charset="-122"/>
              <a:ea typeface="微软雅黑" panose="020B0703020204020201" charset="-122"/>
              <a:cs typeface="微软雅黑" panose="020B0703020204020201" charset="-122"/>
            </a:endParaRPr>
          </a:p>
        </p:txBody>
      </p:sp>
      <p:graphicFrame>
        <p:nvGraphicFramePr>
          <p:cNvPr id="294" name="table 294"/>
          <p:cNvGraphicFramePr>
            <a:graphicFrameLocks noGrp="1"/>
          </p:cNvGraphicFramePr>
          <p:nvPr/>
        </p:nvGraphicFramePr>
        <p:xfrm>
          <a:off x="617854" y="2141220"/>
          <a:ext cx="1706880" cy="306070"/>
        </p:xfrm>
        <a:graphic>
          <a:graphicData uri="http://schemas.openxmlformats.org/drawingml/2006/table">
            <a:tbl>
              <a:tblPr>
                <a:solidFill>
                  <a:srgbClr val="00B0F0"/>
                </a:solidFill>
              </a:tblPr>
              <a:tblGrid>
                <a:gridCol w="1706880"/>
              </a:tblGrid>
              <a:tr h="280670">
                <a:tc>
                  <a:txBody>
                    <a:bodyPr/>
                    <a:lstStyle/>
                    <a:p>
                      <a:pPr algn="l" rtl="0" eaLnBrk="0">
                        <a:lnSpc>
                          <a:spcPct val="113000"/>
                        </a:lnSpc>
                      </a:pPr>
                      <a:endParaRPr sz="400" dirty="0">
                        <a:latin typeface="微软雅黑" panose="020B0703020204020201" charset="-122"/>
                        <a:ea typeface="微软雅黑" panose="020B0703020204020201" charset="-122"/>
                        <a:cs typeface="Arial" panose="020B0704020202090204"/>
                      </a:endParaRPr>
                    </a:p>
                    <a:p>
                      <a:pPr marL="112395" algn="l" rtl="0" eaLnBrk="0">
                        <a:lnSpc>
                          <a:spcPct val="89000"/>
                        </a:lnSpc>
                        <a:spcBef>
                          <a:spcPts val="0"/>
                        </a:spcBef>
                      </a:pPr>
                      <a:r>
                        <a:rPr sz="1200" b="1" kern="0" spc="90" dirty="0">
                          <a:solidFill>
                            <a:srgbClr val="FFFFFF">
                              <a:alpha val="100000"/>
                            </a:srgbClr>
                          </a:solidFill>
                          <a:latin typeface="微软雅黑" panose="020B0703020204020201" charset="-122"/>
                          <a:ea typeface="微软雅黑" panose="020B0703020204020201" charset="-122"/>
                          <a:cs typeface="微软雅黑" panose="020B0703020204020201" charset="-122"/>
                        </a:rPr>
                        <a:t>法律法规与管理制度</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25400" cap="flat" cmpd="sng" algn="ctr">
                      <a:solidFill>
                        <a:srgbClr val="00B0F0"/>
                      </a:solidFill>
                      <a:prstDash val="solid"/>
                      <a:round/>
                      <a:headEnd type="none" w="med" len="med"/>
                      <a:tailEnd type="none" w="med" len="med"/>
                    </a:lnL>
                    <a:lnR w="25400" cap="flat" cmpd="sng" algn="ctr">
                      <a:solidFill>
                        <a:srgbClr val="00B0F0"/>
                      </a:solidFill>
                      <a:prstDash val="solid"/>
                      <a:round/>
                      <a:headEnd type="none" w="med" len="med"/>
                      <a:tailEnd type="none" w="med" len="med"/>
                    </a:lnR>
                    <a:lnT w="25400" cap="flat" cmpd="sng" algn="ctr">
                      <a:solidFill>
                        <a:srgbClr val="00B0F0"/>
                      </a:solidFill>
                      <a:prstDash val="solid"/>
                      <a:round/>
                      <a:headEnd type="none" w="med" len="med"/>
                      <a:tailEnd type="none" w="med" len="med"/>
                    </a:lnT>
                    <a:lnB w="25400" cap="flat" cmpd="sng" algn="ctr">
                      <a:solidFill>
                        <a:srgbClr val="00B0F0"/>
                      </a:solidFill>
                      <a:prstDash val="solid"/>
                      <a:round/>
                      <a:headEnd type="none" w="med" len="med"/>
                      <a:tailEnd type="none" w="med" len="med"/>
                    </a:lnB>
                    <a:solidFill>
                      <a:srgbClr val="00B0F0"/>
                    </a:solidFill>
                  </a:tcPr>
                </a:tc>
              </a:tr>
            </a:tbl>
          </a:graphicData>
        </a:graphic>
      </p:graphicFrame>
      <p:graphicFrame>
        <p:nvGraphicFramePr>
          <p:cNvPr id="296" name="table 296"/>
          <p:cNvGraphicFramePr>
            <a:graphicFrameLocks noGrp="1"/>
          </p:cNvGraphicFramePr>
          <p:nvPr/>
        </p:nvGraphicFramePr>
        <p:xfrm>
          <a:off x="617854" y="2549525"/>
          <a:ext cx="1706880" cy="306070"/>
        </p:xfrm>
        <a:graphic>
          <a:graphicData uri="http://schemas.openxmlformats.org/drawingml/2006/table">
            <a:tbl>
              <a:tblPr>
                <a:solidFill>
                  <a:srgbClr val="00B0F0"/>
                </a:solidFill>
              </a:tblPr>
              <a:tblGrid>
                <a:gridCol w="1706880"/>
              </a:tblGrid>
              <a:tr h="280670">
                <a:tc>
                  <a:txBody>
                    <a:bodyPr/>
                    <a:lstStyle/>
                    <a:p>
                      <a:pPr algn="l" rtl="0" eaLnBrk="0">
                        <a:lnSpc>
                          <a:spcPct val="114000"/>
                        </a:lnSpc>
                      </a:pPr>
                      <a:endParaRPr sz="400" dirty="0">
                        <a:latin typeface="微软雅黑" panose="020B0703020204020201" charset="-122"/>
                        <a:ea typeface="微软雅黑" panose="020B0703020204020201" charset="-122"/>
                        <a:cs typeface="Arial" panose="020B0704020202090204"/>
                      </a:endParaRPr>
                    </a:p>
                    <a:p>
                      <a:pPr marL="113665" algn="l" rtl="0" eaLnBrk="0">
                        <a:lnSpc>
                          <a:spcPct val="89000"/>
                        </a:lnSpc>
                        <a:spcBef>
                          <a:spcPts val="0"/>
                        </a:spcBef>
                      </a:pPr>
                      <a:r>
                        <a:rPr sz="1200" b="1" kern="0" spc="90" dirty="0">
                          <a:solidFill>
                            <a:srgbClr val="FFFFFF">
                              <a:alpha val="100000"/>
                            </a:srgbClr>
                          </a:solidFill>
                          <a:latin typeface="微软雅黑" panose="020B0703020204020201" charset="-122"/>
                          <a:ea typeface="微软雅黑" panose="020B0703020204020201" charset="-122"/>
                          <a:cs typeface="微软雅黑" panose="020B0703020204020201" charset="-122"/>
                        </a:rPr>
                        <a:t>生产设施及工艺安全</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25400" cap="flat" cmpd="sng" algn="ctr">
                      <a:solidFill>
                        <a:srgbClr val="00B0F0"/>
                      </a:solidFill>
                      <a:prstDash val="solid"/>
                      <a:round/>
                      <a:headEnd type="none" w="med" len="med"/>
                      <a:tailEnd type="none" w="med" len="med"/>
                    </a:lnL>
                    <a:lnR w="25400" cap="flat" cmpd="sng" algn="ctr">
                      <a:solidFill>
                        <a:srgbClr val="00B0F0"/>
                      </a:solidFill>
                      <a:prstDash val="solid"/>
                      <a:round/>
                      <a:headEnd type="none" w="med" len="med"/>
                      <a:tailEnd type="none" w="med" len="med"/>
                    </a:lnR>
                    <a:lnT w="25400" cap="flat" cmpd="sng" algn="ctr">
                      <a:solidFill>
                        <a:srgbClr val="00B0F0"/>
                      </a:solidFill>
                      <a:prstDash val="solid"/>
                      <a:round/>
                      <a:headEnd type="none" w="med" len="med"/>
                      <a:tailEnd type="none" w="med" len="med"/>
                    </a:lnT>
                    <a:lnB w="25400" cap="flat" cmpd="sng" algn="ctr">
                      <a:solidFill>
                        <a:srgbClr val="00B0F0"/>
                      </a:solidFill>
                      <a:prstDash val="solid"/>
                      <a:round/>
                      <a:headEnd type="none" w="med" len="med"/>
                      <a:tailEnd type="none" w="med" len="med"/>
                    </a:lnB>
                    <a:solidFill>
                      <a:srgbClr val="00B0F0"/>
                    </a:solidFill>
                  </a:tcPr>
                </a:tc>
              </a:tr>
            </a:tbl>
          </a:graphicData>
        </a:graphic>
      </p:graphicFrame>
      <p:graphicFrame>
        <p:nvGraphicFramePr>
          <p:cNvPr id="298" name="table 298"/>
          <p:cNvGraphicFramePr>
            <a:graphicFrameLocks noGrp="1"/>
          </p:cNvGraphicFramePr>
          <p:nvPr/>
        </p:nvGraphicFramePr>
        <p:xfrm>
          <a:off x="617854" y="3418204"/>
          <a:ext cx="1706880" cy="306069"/>
        </p:xfrm>
        <a:graphic>
          <a:graphicData uri="http://schemas.openxmlformats.org/drawingml/2006/table">
            <a:tbl>
              <a:tblPr>
                <a:solidFill>
                  <a:srgbClr val="00B0F0"/>
                </a:solidFill>
              </a:tblPr>
              <a:tblGrid>
                <a:gridCol w="1706880"/>
              </a:tblGrid>
              <a:tr h="280669">
                <a:tc>
                  <a:txBody>
                    <a:bodyPr/>
                    <a:lstStyle/>
                    <a:p>
                      <a:pPr algn="l" rtl="0" eaLnBrk="0">
                        <a:lnSpc>
                          <a:spcPct val="114000"/>
                        </a:lnSpc>
                      </a:pPr>
                      <a:endParaRPr sz="400" dirty="0">
                        <a:latin typeface="微软雅黑" panose="020B0703020204020201" charset="-122"/>
                        <a:ea typeface="微软雅黑" panose="020B0703020204020201" charset="-122"/>
                        <a:cs typeface="Arial" panose="020B0704020202090204"/>
                      </a:endParaRPr>
                    </a:p>
                    <a:p>
                      <a:pPr marL="443230" algn="l" rtl="0" eaLnBrk="0">
                        <a:lnSpc>
                          <a:spcPct val="88000"/>
                        </a:lnSpc>
                        <a:spcBef>
                          <a:spcPts val="5"/>
                        </a:spcBef>
                      </a:pPr>
                      <a:r>
                        <a:rPr sz="1200" b="1" kern="0" spc="90" dirty="0">
                          <a:solidFill>
                            <a:srgbClr val="FFFFFF">
                              <a:alpha val="100000"/>
                            </a:srgbClr>
                          </a:solidFill>
                          <a:latin typeface="微软雅黑" panose="020B0703020204020201" charset="-122"/>
                          <a:ea typeface="微软雅黑" panose="020B0703020204020201" charset="-122"/>
                          <a:cs typeface="微软雅黑" panose="020B0703020204020201" charset="-122"/>
                        </a:rPr>
                        <a:t>事故与应急</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25400" cap="flat" cmpd="sng" algn="ctr">
                      <a:solidFill>
                        <a:srgbClr val="00B0F0"/>
                      </a:solidFill>
                      <a:prstDash val="solid"/>
                      <a:round/>
                      <a:headEnd type="none" w="med" len="med"/>
                      <a:tailEnd type="none" w="med" len="med"/>
                    </a:lnL>
                    <a:lnR w="25400" cap="flat" cmpd="sng" algn="ctr">
                      <a:solidFill>
                        <a:srgbClr val="00B0F0"/>
                      </a:solidFill>
                      <a:prstDash val="solid"/>
                      <a:round/>
                      <a:headEnd type="none" w="med" len="med"/>
                      <a:tailEnd type="none" w="med" len="med"/>
                    </a:lnR>
                    <a:lnT w="25400" cap="flat" cmpd="sng" algn="ctr">
                      <a:solidFill>
                        <a:srgbClr val="00B0F0"/>
                      </a:solidFill>
                      <a:prstDash val="solid"/>
                      <a:round/>
                      <a:headEnd type="none" w="med" len="med"/>
                      <a:tailEnd type="none" w="med" len="med"/>
                    </a:lnT>
                    <a:lnB w="25400" cap="flat" cmpd="sng" algn="ctr">
                      <a:solidFill>
                        <a:srgbClr val="00B0F0"/>
                      </a:solidFill>
                      <a:prstDash val="solid"/>
                      <a:round/>
                      <a:headEnd type="none" w="med" len="med"/>
                      <a:tailEnd type="none" w="med" len="med"/>
                    </a:lnB>
                    <a:solidFill>
                      <a:srgbClr val="00B0F0"/>
                    </a:solidFill>
                  </a:tcPr>
                </a:tc>
              </a:tr>
            </a:tbl>
          </a:graphicData>
        </a:graphic>
      </p:graphicFrame>
      <p:graphicFrame>
        <p:nvGraphicFramePr>
          <p:cNvPr id="300" name="table 300"/>
          <p:cNvGraphicFramePr>
            <a:graphicFrameLocks noGrp="1"/>
          </p:cNvGraphicFramePr>
          <p:nvPr/>
        </p:nvGraphicFramePr>
        <p:xfrm>
          <a:off x="2426335" y="2141220"/>
          <a:ext cx="1706244" cy="306070"/>
        </p:xfrm>
        <a:graphic>
          <a:graphicData uri="http://schemas.openxmlformats.org/drawingml/2006/table">
            <a:tbl>
              <a:tblPr>
                <a:solidFill>
                  <a:srgbClr val="00B0F0"/>
                </a:solidFill>
              </a:tblPr>
              <a:tblGrid>
                <a:gridCol w="1706244"/>
              </a:tblGrid>
              <a:tr h="280670">
                <a:tc>
                  <a:txBody>
                    <a:bodyPr/>
                    <a:lstStyle/>
                    <a:p>
                      <a:pPr algn="l" rtl="0" eaLnBrk="0">
                        <a:lnSpc>
                          <a:spcPct val="114000"/>
                        </a:lnSpc>
                      </a:pPr>
                      <a:endParaRPr sz="400" dirty="0">
                        <a:latin typeface="微软雅黑" panose="020B0703020204020201" charset="-122"/>
                        <a:ea typeface="微软雅黑" panose="020B0703020204020201" charset="-122"/>
                        <a:cs typeface="Arial" panose="020B0704020202090204"/>
                      </a:endParaRPr>
                    </a:p>
                    <a:p>
                      <a:pPr marL="525145" algn="l" rtl="0" eaLnBrk="0">
                        <a:lnSpc>
                          <a:spcPct val="89000"/>
                        </a:lnSpc>
                        <a:spcBef>
                          <a:spcPts val="0"/>
                        </a:spcBef>
                      </a:pPr>
                      <a:r>
                        <a:rPr sz="1200" b="1" kern="0" spc="90" dirty="0">
                          <a:solidFill>
                            <a:srgbClr val="FFFFFF">
                              <a:alpha val="100000"/>
                            </a:srgbClr>
                          </a:solidFill>
                          <a:latin typeface="微软雅黑" panose="020B0703020204020201" charset="-122"/>
                          <a:ea typeface="微软雅黑" panose="020B0703020204020201" charset="-122"/>
                          <a:cs typeface="微软雅黑" panose="020B0703020204020201" charset="-122"/>
                        </a:rPr>
                        <a:t>培训教育</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25400" cap="flat" cmpd="sng" algn="ctr">
                      <a:solidFill>
                        <a:srgbClr val="00B0F0"/>
                      </a:solidFill>
                      <a:prstDash val="solid"/>
                      <a:round/>
                      <a:headEnd type="none" w="med" len="med"/>
                      <a:tailEnd type="none" w="med" len="med"/>
                    </a:lnL>
                    <a:lnR w="25400" cap="flat" cmpd="sng" algn="ctr">
                      <a:solidFill>
                        <a:srgbClr val="00B0F0"/>
                      </a:solidFill>
                      <a:prstDash val="solid"/>
                      <a:round/>
                      <a:headEnd type="none" w="med" len="med"/>
                      <a:tailEnd type="none" w="med" len="med"/>
                    </a:lnR>
                    <a:lnT w="25400" cap="flat" cmpd="sng" algn="ctr">
                      <a:solidFill>
                        <a:srgbClr val="00B0F0"/>
                      </a:solidFill>
                      <a:prstDash val="solid"/>
                      <a:round/>
                      <a:headEnd type="none" w="med" len="med"/>
                      <a:tailEnd type="none" w="med" len="med"/>
                    </a:lnT>
                    <a:lnB w="25400" cap="flat" cmpd="sng" algn="ctr">
                      <a:solidFill>
                        <a:srgbClr val="00B0F0"/>
                      </a:solidFill>
                      <a:prstDash val="solid"/>
                      <a:round/>
                      <a:headEnd type="none" w="med" len="med"/>
                      <a:tailEnd type="none" w="med" len="med"/>
                    </a:lnB>
                    <a:solidFill>
                      <a:srgbClr val="00B0F0"/>
                    </a:solidFill>
                  </a:tcPr>
                </a:tc>
              </a:tr>
            </a:tbl>
          </a:graphicData>
        </a:graphic>
      </p:graphicFrame>
      <p:graphicFrame>
        <p:nvGraphicFramePr>
          <p:cNvPr id="302" name="table 302"/>
          <p:cNvGraphicFramePr>
            <a:graphicFrameLocks noGrp="1"/>
          </p:cNvGraphicFramePr>
          <p:nvPr/>
        </p:nvGraphicFramePr>
        <p:xfrm>
          <a:off x="2426335" y="2549525"/>
          <a:ext cx="1706244" cy="306070"/>
        </p:xfrm>
        <a:graphic>
          <a:graphicData uri="http://schemas.openxmlformats.org/drawingml/2006/table">
            <a:tbl>
              <a:tblPr>
                <a:solidFill>
                  <a:srgbClr val="00B0F0"/>
                </a:solidFill>
              </a:tblPr>
              <a:tblGrid>
                <a:gridCol w="1706244"/>
              </a:tblGrid>
              <a:tr h="280670">
                <a:tc>
                  <a:txBody>
                    <a:bodyPr/>
                    <a:lstStyle/>
                    <a:p>
                      <a:pPr algn="l" rtl="0" eaLnBrk="0">
                        <a:lnSpc>
                          <a:spcPct val="115000"/>
                        </a:lnSpc>
                      </a:pPr>
                      <a:endParaRPr sz="400" dirty="0">
                        <a:latin typeface="微软雅黑" panose="020B0703020204020201" charset="-122"/>
                        <a:ea typeface="微软雅黑" panose="020B0703020204020201" charset="-122"/>
                        <a:cs typeface="Arial" panose="020B0704020202090204"/>
                      </a:endParaRPr>
                    </a:p>
                    <a:p>
                      <a:pPr marL="525780" algn="l" rtl="0" eaLnBrk="0">
                        <a:lnSpc>
                          <a:spcPct val="88000"/>
                        </a:lnSpc>
                        <a:spcBef>
                          <a:spcPts val="0"/>
                        </a:spcBef>
                      </a:pPr>
                      <a:r>
                        <a:rPr sz="1200" b="1" kern="0" spc="90" dirty="0">
                          <a:solidFill>
                            <a:srgbClr val="FFFFFF">
                              <a:alpha val="100000"/>
                            </a:srgbClr>
                          </a:solidFill>
                          <a:latin typeface="微软雅黑" panose="020B0703020204020201" charset="-122"/>
                          <a:ea typeface="微软雅黑" panose="020B0703020204020201" charset="-122"/>
                          <a:cs typeface="微软雅黑" panose="020B0703020204020201" charset="-122"/>
                        </a:rPr>
                        <a:t>作业安全</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25400" cap="flat" cmpd="sng" algn="ctr">
                      <a:solidFill>
                        <a:srgbClr val="00B0F0"/>
                      </a:solidFill>
                      <a:prstDash val="solid"/>
                      <a:round/>
                      <a:headEnd type="none" w="med" len="med"/>
                      <a:tailEnd type="none" w="med" len="med"/>
                    </a:lnL>
                    <a:lnR w="25400" cap="flat" cmpd="sng" algn="ctr">
                      <a:solidFill>
                        <a:srgbClr val="00B0F0"/>
                      </a:solidFill>
                      <a:prstDash val="solid"/>
                      <a:round/>
                      <a:headEnd type="none" w="med" len="med"/>
                      <a:tailEnd type="none" w="med" len="med"/>
                    </a:lnR>
                    <a:lnT w="25400" cap="flat" cmpd="sng" algn="ctr">
                      <a:solidFill>
                        <a:srgbClr val="00B0F0"/>
                      </a:solidFill>
                      <a:prstDash val="solid"/>
                      <a:round/>
                      <a:headEnd type="none" w="med" len="med"/>
                      <a:tailEnd type="none" w="med" len="med"/>
                    </a:lnT>
                    <a:lnB w="25400" cap="flat" cmpd="sng" algn="ctr">
                      <a:solidFill>
                        <a:srgbClr val="00B0F0"/>
                      </a:solidFill>
                      <a:prstDash val="solid"/>
                      <a:round/>
                      <a:headEnd type="none" w="med" len="med"/>
                      <a:tailEnd type="none" w="med" len="med"/>
                    </a:lnB>
                    <a:solidFill>
                      <a:srgbClr val="00B0F0"/>
                    </a:solidFill>
                  </a:tcPr>
                </a:tc>
              </a:tr>
            </a:tbl>
          </a:graphicData>
        </a:graphic>
      </p:graphicFrame>
      <p:graphicFrame>
        <p:nvGraphicFramePr>
          <p:cNvPr id="304" name="table 304"/>
          <p:cNvGraphicFramePr>
            <a:graphicFrameLocks noGrp="1"/>
          </p:cNvGraphicFramePr>
          <p:nvPr/>
        </p:nvGraphicFramePr>
        <p:xfrm>
          <a:off x="2426335" y="3418204"/>
          <a:ext cx="1706244" cy="306069"/>
        </p:xfrm>
        <a:graphic>
          <a:graphicData uri="http://schemas.openxmlformats.org/drawingml/2006/table">
            <a:tbl>
              <a:tblPr>
                <a:solidFill>
                  <a:srgbClr val="00B0F0"/>
                </a:solidFill>
              </a:tblPr>
              <a:tblGrid>
                <a:gridCol w="1706244"/>
              </a:tblGrid>
              <a:tr h="280669">
                <a:tc>
                  <a:txBody>
                    <a:bodyPr/>
                    <a:lstStyle/>
                    <a:p>
                      <a:pPr algn="l" rtl="0" eaLnBrk="0">
                        <a:lnSpc>
                          <a:spcPct val="114000"/>
                        </a:lnSpc>
                      </a:pPr>
                      <a:endParaRPr sz="400" dirty="0">
                        <a:latin typeface="微软雅黑" panose="020B0703020204020201" charset="-122"/>
                        <a:ea typeface="微软雅黑" panose="020B0703020204020201" charset="-122"/>
                        <a:cs typeface="Arial" panose="020B0704020202090204"/>
                      </a:endParaRPr>
                    </a:p>
                    <a:p>
                      <a:pPr marL="442595" algn="l" rtl="0" eaLnBrk="0">
                        <a:lnSpc>
                          <a:spcPct val="88000"/>
                        </a:lnSpc>
                        <a:spcBef>
                          <a:spcPts val="0"/>
                        </a:spcBef>
                      </a:pPr>
                      <a:r>
                        <a:rPr sz="1200" b="1" kern="0" spc="90" dirty="0">
                          <a:solidFill>
                            <a:srgbClr val="FFFFFF">
                              <a:alpha val="100000"/>
                            </a:srgbClr>
                          </a:solidFill>
                          <a:latin typeface="微软雅黑" panose="020B0703020204020201" charset="-122"/>
                          <a:ea typeface="微软雅黑" panose="020B0703020204020201" charset="-122"/>
                          <a:cs typeface="微软雅黑" panose="020B0703020204020201" charset="-122"/>
                        </a:rPr>
                        <a:t>检查与自评</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25400" cap="flat" cmpd="sng" algn="ctr">
                      <a:solidFill>
                        <a:srgbClr val="00B0F0"/>
                      </a:solidFill>
                      <a:prstDash val="solid"/>
                      <a:round/>
                      <a:headEnd type="none" w="med" len="med"/>
                      <a:tailEnd type="none" w="med" len="med"/>
                    </a:lnL>
                    <a:lnR w="25400" cap="flat" cmpd="sng" algn="ctr">
                      <a:solidFill>
                        <a:srgbClr val="00B0F0"/>
                      </a:solidFill>
                      <a:prstDash val="solid"/>
                      <a:round/>
                      <a:headEnd type="none" w="med" len="med"/>
                      <a:tailEnd type="none" w="med" len="med"/>
                    </a:lnR>
                    <a:lnT w="25400" cap="flat" cmpd="sng" algn="ctr">
                      <a:solidFill>
                        <a:srgbClr val="00B0F0"/>
                      </a:solidFill>
                      <a:prstDash val="solid"/>
                      <a:round/>
                      <a:headEnd type="none" w="med" len="med"/>
                      <a:tailEnd type="none" w="med" len="med"/>
                    </a:lnT>
                    <a:lnB w="25400" cap="flat" cmpd="sng" algn="ctr">
                      <a:solidFill>
                        <a:srgbClr val="00B0F0"/>
                      </a:solidFill>
                      <a:prstDash val="solid"/>
                      <a:round/>
                      <a:headEnd type="none" w="med" len="med"/>
                      <a:tailEnd type="none" w="med" len="med"/>
                    </a:lnB>
                    <a:solidFill>
                      <a:srgbClr val="00B0F0"/>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 name="picture 306"/>
          <p:cNvPicPr>
            <a:picLocks noChangeAspect="1"/>
          </p:cNvPicPr>
          <p:nvPr/>
        </p:nvPicPr>
        <p:blipFill>
          <a:blip r:embed="rId1"/>
          <a:stretch>
            <a:fillRect/>
          </a:stretch>
        </p:blipFill>
        <p:spPr>
          <a:xfrm rot="21600000">
            <a:off x="2627376" y="772160"/>
            <a:ext cx="6192011" cy="3828288"/>
          </a:xfrm>
          <a:prstGeom prst="rect">
            <a:avLst/>
          </a:prstGeom>
        </p:spPr>
      </p:pic>
      <p:sp>
        <p:nvSpPr>
          <p:cNvPr id="310" name="textbox 310"/>
          <p:cNvSpPr/>
          <p:nvPr/>
        </p:nvSpPr>
        <p:spPr>
          <a:xfrm>
            <a:off x="199537" y="761783"/>
            <a:ext cx="2282189" cy="2186304"/>
          </a:xfrm>
          <a:prstGeom prst="rect">
            <a:avLst/>
          </a:prstGeom>
          <a:noFill/>
          <a:ln w="0" cap="flat">
            <a:noFill/>
            <a:prstDash val="solid"/>
            <a:miter lim="0"/>
          </a:ln>
        </p:spPr>
        <p:txBody>
          <a:bodyPr vert="horz" wrap="square" lIns="0" tIns="0" rIns="0" bIns="0"/>
          <a:lstStyle/>
          <a:p>
            <a:pPr algn="l" rtl="0" eaLnBrk="0">
              <a:lnSpc>
                <a:spcPct val="78000"/>
              </a:lnSpc>
            </a:pPr>
            <a:endParaRPr sz="100" dirty="0">
              <a:latin typeface="微软雅黑" panose="020B0703020204020201" charset="-122"/>
              <a:ea typeface="微软雅黑" panose="020B0703020204020201" charset="-122"/>
              <a:cs typeface="Arial" panose="020B0704020202090204"/>
            </a:endParaRPr>
          </a:p>
          <a:p>
            <a:pPr marL="286385" algn="l" rtl="0" eaLnBrk="0">
              <a:lnSpc>
                <a:spcPct val="88000"/>
              </a:lnSpc>
            </a:pPr>
            <a:r>
              <a:rPr sz="1700" b="1" kern="0" spc="70" dirty="0">
                <a:solidFill>
                  <a:srgbClr val="C00000">
                    <a:alpha val="100000"/>
                  </a:srgbClr>
                </a:solidFill>
                <a:latin typeface="微软雅黑" panose="020B0703020204020201" charset="-122"/>
                <a:ea typeface="微软雅黑" panose="020B0703020204020201" charset="-122"/>
                <a:cs typeface="微软雅黑" panose="020B0703020204020201" charset="-122"/>
              </a:rPr>
              <a:t>二级要素变化：</a:t>
            </a:r>
            <a:endParaRPr sz="1700" dirty="0">
              <a:latin typeface="微软雅黑" panose="020B0703020204020201" charset="-122"/>
              <a:ea typeface="微软雅黑" panose="020B0703020204020201" charset="-122"/>
              <a:cs typeface="微软雅黑" panose="020B0703020204020201" charset="-122"/>
            </a:endParaRPr>
          </a:p>
          <a:p>
            <a:pPr algn="l" rtl="0" eaLnBrk="0">
              <a:lnSpc>
                <a:spcPct val="123000"/>
              </a:lnSpc>
            </a:pPr>
            <a:endParaRPr sz="1000" dirty="0">
              <a:latin typeface="微软雅黑" panose="020B0703020204020201" charset="-122"/>
              <a:ea typeface="微软雅黑" panose="020B0703020204020201" charset="-122"/>
              <a:cs typeface="Arial" panose="020B0704020202090204"/>
            </a:endParaRPr>
          </a:p>
          <a:p>
            <a:pPr algn="l" rtl="0" eaLnBrk="0">
              <a:lnSpc>
                <a:spcPct val="124000"/>
              </a:lnSpc>
            </a:pPr>
            <a:endParaRPr sz="1000" dirty="0">
              <a:latin typeface="微软雅黑" panose="020B0703020204020201" charset="-122"/>
              <a:ea typeface="微软雅黑" panose="020B0703020204020201" charset="-122"/>
              <a:cs typeface="Arial" panose="020B0704020202090204"/>
            </a:endParaRPr>
          </a:p>
          <a:p>
            <a:pPr algn="l" rtl="0" eaLnBrk="0">
              <a:lnSpc>
                <a:spcPct val="124000"/>
              </a:lnSpc>
            </a:pPr>
            <a:endParaRPr sz="1000" dirty="0">
              <a:latin typeface="微软雅黑" panose="020B0703020204020201" charset="-122"/>
              <a:ea typeface="微软雅黑" panose="020B0703020204020201" charset="-122"/>
              <a:cs typeface="Arial" panose="020B0704020202090204"/>
            </a:endParaRPr>
          </a:p>
          <a:p>
            <a:pPr algn="l" rtl="0" eaLnBrk="0">
              <a:lnSpc>
                <a:spcPct val="124000"/>
              </a:lnSpc>
            </a:pPr>
            <a:endParaRPr sz="1000" dirty="0">
              <a:latin typeface="微软雅黑" panose="020B0703020204020201" charset="-122"/>
              <a:ea typeface="微软雅黑" panose="020B0703020204020201" charset="-122"/>
              <a:cs typeface="Arial" panose="020B0704020202090204"/>
            </a:endParaRPr>
          </a:p>
          <a:p>
            <a:pPr marL="290195" indent="-277495" algn="l" rtl="0" eaLnBrk="0">
              <a:lnSpc>
                <a:spcPct val="129000"/>
              </a:lnSpc>
              <a:spcBef>
                <a:spcPts val="425"/>
              </a:spcBef>
              <a:tabLst>
                <a:tab pos="139700" algn="l"/>
              </a:tabLst>
            </a:pPr>
            <a:r>
              <a:rPr sz="1400" b="1" kern="0" spc="0" dirty="0">
                <a:solidFill>
                  <a:srgbClr val="0F35D9">
                    <a:alpha val="100000"/>
                  </a:srgbClr>
                </a:solidFill>
                <a:latin typeface="微软雅黑" panose="020B0703020204020201" charset="-122"/>
                <a:ea typeface="微软雅黑" panose="020B0703020204020201" charset="-122"/>
                <a:cs typeface="微软雅黑" panose="020B0703020204020201" charset="-122"/>
              </a:rPr>
              <a:t>	</a:t>
            </a:r>
            <a:r>
              <a:rPr sz="1400" b="1" kern="0" spc="190" dirty="0">
                <a:solidFill>
                  <a:srgbClr val="0F35D9">
                    <a:alpha val="100000"/>
                  </a:srgbClr>
                </a:solidFill>
                <a:latin typeface="微软雅黑" panose="020B0703020204020201" charset="-122"/>
                <a:ea typeface="微软雅黑" panose="020B0703020204020201" charset="-122"/>
                <a:cs typeface="微软雅黑" panose="020B0703020204020201" charset="-122"/>
              </a:rPr>
              <a:t>  </a:t>
            </a:r>
            <a:r>
              <a:rPr sz="1400" b="1" kern="0" spc="110" dirty="0">
                <a:solidFill>
                  <a:srgbClr val="0F35D9">
                    <a:alpha val="100000"/>
                  </a:srgbClr>
                </a:solidFill>
                <a:latin typeface="微软雅黑" panose="020B0703020204020201" charset="-122"/>
                <a:ea typeface="微软雅黑" panose="020B0703020204020201" charset="-122"/>
                <a:cs typeface="微软雅黑" panose="020B0703020204020201" charset="-122"/>
              </a:rPr>
              <a:t>62个二级要素</a:t>
            </a:r>
            <a:r>
              <a:rPr sz="14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中直接</a:t>
            </a:r>
            <a:r>
              <a:rPr sz="14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沿</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用原有的23个；</a:t>
            </a:r>
            <a:endParaRPr sz="1400" dirty="0">
              <a:latin typeface="微软雅黑" panose="020B0703020204020201" charset="-122"/>
              <a:ea typeface="微软雅黑" panose="020B0703020204020201" charset="-122"/>
              <a:cs typeface="微软雅黑" panose="020B0703020204020201" charset="-122"/>
            </a:endParaRPr>
          </a:p>
          <a:p>
            <a:pPr marL="288290" indent="-275590" algn="l" rtl="0" eaLnBrk="0">
              <a:lnSpc>
                <a:spcPct val="124000"/>
              </a:lnSpc>
              <a:spcBef>
                <a:spcPts val="355"/>
              </a:spcBef>
              <a:tabLst>
                <a:tab pos="139700" algn="l"/>
              </a:tabLst>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其余</a:t>
            </a:r>
            <a:r>
              <a:rPr sz="1400" b="1" kern="0" spc="110" dirty="0">
                <a:solidFill>
                  <a:srgbClr val="FF0000">
                    <a:alpha val="100000"/>
                  </a:srgbClr>
                </a:solidFill>
                <a:latin typeface="微软雅黑" panose="020B0703020204020201" charset="-122"/>
                <a:ea typeface="微软雅黑" panose="020B0703020204020201" charset="-122"/>
                <a:cs typeface="微软雅黑" panose="020B0703020204020201" charset="-122"/>
              </a:rPr>
              <a:t>39个二级要素为新</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增</a:t>
            </a:r>
            <a:r>
              <a:rPr sz="14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，变化较大。</a:t>
            </a:r>
            <a:endParaRPr sz="1400" dirty="0">
              <a:latin typeface="微软雅黑" panose="020B0703020204020201" charset="-122"/>
              <a:ea typeface="微软雅黑" panose="020B0703020204020201" charset="-122"/>
              <a:cs typeface="微软雅黑" panose="020B0703020204020201" charset="-122"/>
            </a:endParaRPr>
          </a:p>
        </p:txBody>
      </p:sp>
      <p:pic>
        <p:nvPicPr>
          <p:cNvPr id="312" name="picture 312"/>
          <p:cNvPicPr>
            <a:picLocks noChangeAspect="1"/>
          </p:cNvPicPr>
          <p:nvPr/>
        </p:nvPicPr>
        <p:blipFill>
          <a:blip r:embed="rId2"/>
          <a:stretch>
            <a:fillRect/>
          </a:stretch>
        </p:blipFill>
        <p:spPr>
          <a:xfrm rot="21600000">
            <a:off x="212237" y="2455330"/>
            <a:ext cx="127224" cy="116696"/>
          </a:xfrm>
          <a:prstGeom prst="rect">
            <a:avLst/>
          </a:prstGeom>
        </p:spPr>
      </p:pic>
      <p:pic>
        <p:nvPicPr>
          <p:cNvPr id="314" name="picture 314"/>
          <p:cNvPicPr>
            <a:picLocks noChangeAspect="1"/>
          </p:cNvPicPr>
          <p:nvPr/>
        </p:nvPicPr>
        <p:blipFill>
          <a:blip r:embed="rId3"/>
          <a:stretch>
            <a:fillRect/>
          </a:stretch>
        </p:blipFill>
        <p:spPr>
          <a:xfrm rot="21600000">
            <a:off x="212237" y="1858430"/>
            <a:ext cx="127224" cy="11669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6"/>
          <p:cNvGrpSpPr/>
          <p:nvPr/>
        </p:nvGrpSpPr>
        <p:grpSpPr>
          <a:xfrm rot="21600000">
            <a:off x="380682" y="1178877"/>
            <a:ext cx="8380095" cy="949960"/>
            <a:chOff x="0" y="0"/>
            <a:chExt cx="8380095" cy="949960"/>
          </a:xfrm>
        </p:grpSpPr>
        <p:pic>
          <p:nvPicPr>
            <p:cNvPr id="318" name="picture 318"/>
            <p:cNvPicPr>
              <a:picLocks noChangeAspect="1"/>
            </p:cNvPicPr>
            <p:nvPr/>
          </p:nvPicPr>
          <p:blipFill>
            <a:blip r:embed="rId1"/>
            <a:stretch>
              <a:fillRect/>
            </a:stretch>
          </p:blipFill>
          <p:spPr>
            <a:xfrm rot="21600000">
              <a:off x="0" y="0"/>
              <a:ext cx="8380095" cy="949960"/>
            </a:xfrm>
            <a:prstGeom prst="rect">
              <a:avLst/>
            </a:prstGeom>
          </p:spPr>
        </p:pic>
        <p:sp>
          <p:nvSpPr>
            <p:cNvPr id="320" name="textbox 320"/>
            <p:cNvSpPr/>
            <p:nvPr/>
          </p:nvSpPr>
          <p:spPr>
            <a:xfrm>
              <a:off x="-12700" y="-12700"/>
              <a:ext cx="8406130" cy="991235"/>
            </a:xfrm>
            <a:prstGeom prst="rect">
              <a:avLst/>
            </a:prstGeom>
            <a:noFill/>
            <a:ln w="0" cap="flat">
              <a:noFill/>
              <a:prstDash val="solid"/>
              <a:miter lim="0"/>
            </a:ln>
          </p:spPr>
          <p:txBody>
            <a:bodyPr vert="horz" wrap="square" lIns="0" tIns="0" rIns="0" bIns="0"/>
            <a:lstStyle/>
            <a:p>
              <a:pPr algn="l" rtl="0" eaLnBrk="0">
                <a:lnSpc>
                  <a:spcPct val="110000"/>
                </a:lnSpc>
              </a:pPr>
              <a:endParaRPr sz="900" dirty="0">
                <a:latin typeface="微软雅黑" panose="020B0703020204020201" charset="-122"/>
                <a:ea typeface="微软雅黑" panose="020B0703020204020201" charset="-122"/>
                <a:cs typeface="Arial" panose="020B0704020202090204"/>
              </a:endParaRPr>
            </a:p>
            <a:p>
              <a:pPr marL="226060" algn="l" rtl="0" eaLnBrk="0">
                <a:lnSpc>
                  <a:spcPct val="83000"/>
                </a:lnSpc>
                <a:spcBef>
                  <a:spcPts val="5"/>
                </a:spcBef>
              </a:pPr>
              <a:r>
                <a:rPr sz="12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“安全生产法第五条</a:t>
              </a:r>
              <a:r>
                <a:rPr sz="12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生产经营单位的</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主要负责人是本单位安全生产</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第一责任人</a:t>
              </a:r>
              <a:r>
                <a:rPr sz="12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a:t>
              </a:r>
              <a:r>
                <a:rPr sz="1200" b="1" kern="0" spc="-26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对本单位的安全生产工作全面负</a:t>
              </a:r>
              <a:endParaRPr sz="1200" dirty="0">
                <a:latin typeface="微软雅黑" panose="020B0703020204020201" charset="-122"/>
                <a:ea typeface="微软雅黑" panose="020B0703020204020201" charset="-122"/>
                <a:cs typeface="微软雅黑" panose="020B0703020204020201" charset="-122"/>
              </a:endParaRPr>
            </a:p>
            <a:p>
              <a:pPr marL="198755" indent="-77470" algn="l" rtl="0" eaLnBrk="0">
                <a:lnSpc>
                  <a:spcPct val="144000"/>
                </a:lnSpc>
                <a:spcBef>
                  <a:spcPts val="5"/>
                </a:spcBef>
              </a:pP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责</a:t>
              </a:r>
              <a:r>
                <a:rPr sz="1200" b="1" kern="0" spc="-2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a:t>
              </a:r>
              <a:r>
                <a:rPr sz="1200" b="1" kern="0" spc="-21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”主要负责人是本单位工作的主要决策者和决定者</a:t>
              </a:r>
              <a:r>
                <a:rPr sz="12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200" b="1" kern="0" spc="-2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只有“</a:t>
              </a:r>
              <a:r>
                <a:rPr sz="12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一把手</a:t>
              </a:r>
              <a:r>
                <a:rPr sz="1200" b="1" kern="0" spc="-2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”真正做到全面负责</a:t>
              </a:r>
              <a:r>
                <a:rPr sz="12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200" b="1" kern="0" spc="-2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才能搞好安全生产</a:t>
              </a:r>
              <a:r>
                <a:rPr sz="1200" b="1" kern="0" spc="-2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“老大难老大难</a:t>
              </a:r>
              <a:r>
                <a:rPr sz="1200" b="1" kern="0" spc="-1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，老大一抓就不难</a:t>
              </a:r>
              <a:r>
                <a:rPr sz="1200" b="1" kern="0" spc="-2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a:t>
              </a:r>
              <a:endParaRPr sz="1200" dirty="0">
                <a:latin typeface="微软雅黑" panose="020B0703020204020201" charset="-122"/>
                <a:ea typeface="微软雅黑" panose="020B0703020204020201" charset="-122"/>
                <a:cs typeface="微软雅黑" panose="020B0703020204020201" charset="-122"/>
              </a:endParaRPr>
            </a:p>
          </p:txBody>
        </p:sp>
      </p:grpSp>
      <p:pic>
        <p:nvPicPr>
          <p:cNvPr id="322" name="picture 322"/>
          <p:cNvPicPr>
            <a:picLocks noChangeAspect="1"/>
          </p:cNvPicPr>
          <p:nvPr/>
        </p:nvPicPr>
        <p:blipFill>
          <a:blip r:embed="rId2"/>
          <a:stretch>
            <a:fillRect/>
          </a:stretch>
        </p:blipFill>
        <p:spPr>
          <a:xfrm rot="21600000">
            <a:off x="431292" y="2457196"/>
            <a:ext cx="3084575" cy="1734311"/>
          </a:xfrm>
          <a:prstGeom prst="rect">
            <a:avLst/>
          </a:prstGeom>
        </p:spPr>
      </p:pic>
      <p:sp>
        <p:nvSpPr>
          <p:cNvPr id="324" name="textbox 324"/>
          <p:cNvSpPr/>
          <p:nvPr/>
        </p:nvSpPr>
        <p:spPr>
          <a:xfrm>
            <a:off x="3655161" y="2410510"/>
            <a:ext cx="2517775" cy="2123439"/>
          </a:xfrm>
          <a:prstGeom prst="rect">
            <a:avLst/>
          </a:prstGeom>
          <a:noFill/>
          <a:ln w="0" cap="flat">
            <a:noFill/>
            <a:prstDash val="solid"/>
            <a:miter lim="0"/>
          </a:ln>
        </p:spPr>
        <p:txBody>
          <a:bodyPr vert="horz" wrap="square" lIns="0" tIns="0" rIns="0" bIns="0"/>
          <a:lstStyle/>
          <a:p>
            <a:pPr algn="l" rtl="0" eaLnBrk="0">
              <a:lnSpc>
                <a:spcPct val="54000"/>
              </a:lnSpc>
            </a:pPr>
            <a:endParaRPr sz="100" dirty="0">
              <a:latin typeface="微软雅黑" panose="020B0703020204020201" charset="-122"/>
              <a:ea typeface="微软雅黑" panose="020B0703020204020201" charset="-122"/>
              <a:cs typeface="Arial" panose="020B0704020202090204"/>
            </a:endParaRPr>
          </a:p>
          <a:p>
            <a:pPr marL="287020" indent="-274955" algn="l" rtl="0" eaLnBrk="0">
              <a:lnSpc>
                <a:spcPct val="126000"/>
              </a:lnSpc>
              <a:tabLst>
                <a:tab pos="120650" algn="l"/>
              </a:tabLst>
            </a:pP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事故造成</a:t>
            </a:r>
            <a:r>
              <a:rPr sz="1200" b="1" kern="0" spc="2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24人死亡、</a:t>
            </a:r>
            <a:r>
              <a:rPr sz="1200" b="1" kern="0" spc="-2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22人受</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伤。企业</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主要负责人长期不在</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岗</a:t>
            </a:r>
            <a:r>
              <a:rPr sz="1200" b="1" kern="0" spc="-15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，对安全不管不问</a:t>
            </a:r>
            <a:r>
              <a:rPr sz="1200" b="1" kern="0" spc="-1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a:t>
            </a: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导致从</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上到下责任与措施悬空</a:t>
            </a:r>
            <a:r>
              <a:rPr sz="12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200" b="1" kern="0" spc="-2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酿成</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大祸。</a:t>
            </a:r>
            <a:endParaRPr sz="1200" dirty="0">
              <a:latin typeface="微软雅黑" panose="020B0703020204020201" charset="-122"/>
              <a:ea typeface="微软雅黑" panose="020B0703020204020201" charset="-122"/>
              <a:cs typeface="微软雅黑" panose="020B0703020204020201" charset="-122"/>
            </a:endParaRPr>
          </a:p>
          <a:p>
            <a:pPr algn="l" rtl="0" eaLnBrk="0">
              <a:lnSpc>
                <a:spcPct val="106000"/>
              </a:lnSpc>
            </a:pPr>
            <a:endParaRPr sz="400" dirty="0">
              <a:latin typeface="微软雅黑" panose="020B0703020204020201" charset="-122"/>
              <a:ea typeface="微软雅黑" panose="020B0703020204020201" charset="-122"/>
              <a:cs typeface="Arial" panose="020B0704020202090204"/>
            </a:endParaRPr>
          </a:p>
          <a:p>
            <a:pPr marL="287020" indent="-274320" algn="l" rtl="0" eaLnBrk="0">
              <a:lnSpc>
                <a:spcPct val="121000"/>
              </a:lnSpc>
              <a:spcBef>
                <a:spcPts val="0"/>
              </a:spcBef>
              <a:tabLst>
                <a:tab pos="120650" algn="l"/>
              </a:tabLst>
            </a:pP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安全领导力缺失</a:t>
            </a:r>
            <a:r>
              <a:rPr sz="12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会导致安全管</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理不到位</a:t>
            </a:r>
            <a:r>
              <a:rPr sz="12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，规章制度执</a:t>
            </a:r>
            <a:r>
              <a:rPr sz="12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行不力，</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员工安全意识淡薄</a:t>
            </a:r>
            <a:r>
              <a:rPr sz="12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，从而引发</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事故。</a:t>
            </a:r>
            <a:endParaRPr sz="1200" dirty="0">
              <a:latin typeface="微软雅黑" panose="020B0703020204020201" charset="-122"/>
              <a:ea typeface="微软雅黑" panose="020B0703020204020201" charset="-122"/>
              <a:cs typeface="微软雅黑" panose="020B0703020204020201" charset="-122"/>
            </a:endParaRPr>
          </a:p>
        </p:txBody>
      </p:sp>
      <p:pic>
        <p:nvPicPr>
          <p:cNvPr id="326" name="picture 326"/>
          <p:cNvPicPr>
            <a:picLocks noChangeAspect="1"/>
          </p:cNvPicPr>
          <p:nvPr/>
        </p:nvPicPr>
        <p:blipFill>
          <a:blip r:embed="rId3"/>
          <a:stretch>
            <a:fillRect/>
          </a:stretch>
        </p:blipFill>
        <p:spPr>
          <a:xfrm rot="21600000">
            <a:off x="3667861" y="3635044"/>
            <a:ext cx="108203" cy="168859"/>
          </a:xfrm>
          <a:prstGeom prst="rect">
            <a:avLst/>
          </a:prstGeom>
        </p:spPr>
      </p:pic>
      <p:pic>
        <p:nvPicPr>
          <p:cNvPr id="328" name="picture 328"/>
          <p:cNvPicPr>
            <a:picLocks noChangeAspect="1"/>
          </p:cNvPicPr>
          <p:nvPr/>
        </p:nvPicPr>
        <p:blipFill>
          <a:blip r:embed="rId4"/>
          <a:stretch>
            <a:fillRect/>
          </a:stretch>
        </p:blipFill>
        <p:spPr>
          <a:xfrm rot="21600000">
            <a:off x="3667861" y="2447594"/>
            <a:ext cx="108203" cy="168859"/>
          </a:xfrm>
          <a:prstGeom prst="rect">
            <a:avLst/>
          </a:prstGeom>
        </p:spPr>
      </p:pic>
      <p:sp>
        <p:nvSpPr>
          <p:cNvPr id="330" name="textbox 330"/>
          <p:cNvSpPr/>
          <p:nvPr/>
        </p:nvSpPr>
        <p:spPr>
          <a:xfrm>
            <a:off x="530659" y="768503"/>
            <a:ext cx="4555490" cy="3613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algn="r" rtl="0" eaLnBrk="0">
              <a:lnSpc>
                <a:spcPts val="2645"/>
              </a:lnSpc>
            </a:pPr>
            <a:r>
              <a:rPr sz="20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5.1 安全领导力（新增）</a:t>
            </a:r>
            <a:endParaRPr sz="2000" dirty="0">
              <a:latin typeface="微软雅黑" panose="020B0703020204020201" charset="-122"/>
              <a:ea typeface="微软雅黑" panose="020B0703020204020201" charset="-122"/>
              <a:cs typeface="微软雅黑" panose="020B0703020204020201" charset="-122"/>
            </a:endParaRPr>
          </a:p>
        </p:txBody>
      </p:sp>
      <p:sp>
        <p:nvSpPr>
          <p:cNvPr id="332" name="textbox 332"/>
          <p:cNvSpPr/>
          <p:nvPr/>
        </p:nvSpPr>
        <p:spPr>
          <a:xfrm>
            <a:off x="6215888" y="3126409"/>
            <a:ext cx="2487295" cy="624840"/>
          </a:xfrm>
          <a:prstGeom prst="rect">
            <a:avLst/>
          </a:prstGeom>
          <a:noFill/>
          <a:ln w="0" cap="flat">
            <a:noFill/>
            <a:prstDash val="solid"/>
            <a:miter lim="0"/>
          </a:ln>
        </p:spPr>
        <p:txBody>
          <a:bodyPr vert="horz" wrap="square" lIns="0" tIns="0" rIns="0" bIns="0"/>
          <a:lstStyle/>
          <a:p>
            <a:pPr algn="l" rtl="0" eaLnBrk="0">
              <a:lnSpc>
                <a:spcPct val="21000"/>
              </a:lnSpc>
            </a:pPr>
            <a:endParaRPr sz="100" dirty="0">
              <a:latin typeface="微软雅黑" panose="020B0703020204020201" charset="-122"/>
              <a:ea typeface="微软雅黑" panose="020B0703020204020201" charset="-122"/>
              <a:cs typeface="Arial" panose="020B0704020202090204"/>
            </a:endParaRPr>
          </a:p>
          <a:p>
            <a:pPr marL="364490" indent="89535" algn="l" rtl="0" eaLnBrk="0">
              <a:lnSpc>
                <a:spcPct val="106000"/>
              </a:lnSpc>
              <a:tabLst>
                <a:tab pos="454025" algn="l"/>
              </a:tabLst>
            </a:pP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增设</a:t>
            </a:r>
            <a:r>
              <a:rPr sz="1200" b="1" kern="0" spc="10" dirty="0">
                <a:solidFill>
                  <a:srgbClr val="404040">
                    <a:alpha val="100000"/>
                  </a:srgbClr>
                </a:solidFill>
                <a:latin typeface="微软雅黑" panose="020B0703020204020201" charset="-122"/>
                <a:ea typeface="微软雅黑" panose="020B0703020204020201" charset="-122"/>
                <a:cs typeface="微软雅黑" panose="020B0703020204020201" charset="-122"/>
              </a:rPr>
              <a:t>安全领导力</a:t>
            </a:r>
            <a:r>
              <a:rPr sz="1200" b="1" kern="0" spc="-180" dirty="0">
                <a:solidFill>
                  <a:srgbClr val="40404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404040">
                    <a:alpha val="100000"/>
                  </a:srgbClr>
                </a:solidFill>
                <a:latin typeface="微软雅黑" panose="020B0703020204020201" charset="-122"/>
                <a:ea typeface="微软雅黑" panose="020B0703020204020201" charset="-122"/>
                <a:cs typeface="微软雅黑" panose="020B0703020204020201" charset="-122"/>
              </a:rPr>
              <a:t>，</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设为</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第一个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要素</a:t>
            </a:r>
            <a:r>
              <a:rPr sz="1200" b="1" kern="0" spc="-1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，突出强调企业</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领导</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在安</a:t>
            </a:r>
            <a:endParaRPr sz="1200" dirty="0">
              <a:latin typeface="微软雅黑" panose="020B0703020204020201" charset="-122"/>
              <a:ea typeface="微软雅黑" panose="020B0703020204020201" charset="-122"/>
              <a:cs typeface="微软雅黑" panose="020B0703020204020201" charset="-122"/>
            </a:endParaRPr>
          </a:p>
          <a:p>
            <a:pPr algn="l" rtl="0" eaLnBrk="0">
              <a:lnSpc>
                <a:spcPct val="130000"/>
              </a:lnSpc>
            </a:pPr>
            <a:endParaRPr sz="300" dirty="0">
              <a:latin typeface="微软雅黑" panose="020B0703020204020201" charset="-122"/>
              <a:ea typeface="微软雅黑" panose="020B0703020204020201" charset="-122"/>
              <a:cs typeface="Arial" panose="020B0704020202090204"/>
            </a:endParaRPr>
          </a:p>
          <a:p>
            <a:pPr marL="454025" algn="l" rtl="0" eaLnBrk="0">
              <a:lnSpc>
                <a:spcPct val="88000"/>
              </a:lnSpc>
              <a:spcBef>
                <a:spcPts val="5"/>
              </a:spcBef>
            </a:pP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全生产工作中的核心</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作用。</a:t>
            </a:r>
            <a:endParaRPr sz="1200" dirty="0">
              <a:latin typeface="微软雅黑" panose="020B0703020204020201" charset="-122"/>
              <a:ea typeface="微软雅黑" panose="020B0703020204020201" charset="-122"/>
              <a:cs typeface="微软雅黑" panose="020B0703020204020201" charset="-122"/>
            </a:endParaRPr>
          </a:p>
        </p:txBody>
      </p:sp>
      <p:sp>
        <p:nvSpPr>
          <p:cNvPr id="334" name="path 334"/>
          <p:cNvSpPr/>
          <p:nvPr/>
        </p:nvSpPr>
        <p:spPr>
          <a:xfrm>
            <a:off x="6228588" y="3351783"/>
            <a:ext cx="352043" cy="216408"/>
          </a:xfrm>
          <a:custGeom>
            <a:avLst/>
            <a:gdLst/>
            <a:ahLst/>
            <a:cxnLst/>
            <a:rect l="0" t="0" r="0" b="0"/>
            <a:pathLst>
              <a:path w="554" h="340">
                <a:moveTo>
                  <a:pt x="0" y="84"/>
                </a:moveTo>
                <a:lnTo>
                  <a:pt x="384" y="84"/>
                </a:lnTo>
                <a:lnTo>
                  <a:pt x="384" y="0"/>
                </a:lnTo>
                <a:lnTo>
                  <a:pt x="554" y="170"/>
                </a:lnTo>
                <a:lnTo>
                  <a:pt x="384" y="340"/>
                </a:lnTo>
                <a:lnTo>
                  <a:pt x="384" y="254"/>
                </a:lnTo>
                <a:lnTo>
                  <a:pt x="0" y="254"/>
                </a:lnTo>
                <a:lnTo>
                  <a:pt x="0" y="84"/>
                </a:lnTo>
              </a:path>
            </a:pathLst>
          </a:custGeom>
          <a:solidFill>
            <a:srgbClr val="FF0000">
              <a:alpha val="100000"/>
            </a:srgbClr>
          </a:solidFill>
          <a:ln w="0" cap="flat">
            <a:noFill/>
            <a:prstDash val="solid"/>
            <a:miter lim="0"/>
          </a:ln>
        </p:spPr>
        <p:txBody>
          <a:bodyPr rtlCol="0"/>
          <a:lstStyle/>
          <a:p>
            <a:pPr algn="ctr"/>
            <a:endParaRPr lang="zh-CN" altLang="en-US"/>
          </a:p>
        </p:txBody>
      </p:sp>
      <p:sp>
        <p:nvSpPr>
          <p:cNvPr id="336" name="textbox 336"/>
          <p:cNvSpPr/>
          <p:nvPr/>
        </p:nvSpPr>
        <p:spPr>
          <a:xfrm>
            <a:off x="338040" y="4214150"/>
            <a:ext cx="3216275" cy="19240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704020202090204"/>
              <a:ea typeface="Arial" panose="020B0704020202090204"/>
              <a:cs typeface="Arial" panose="020B0704020202090204"/>
            </a:endParaRPr>
          </a:p>
          <a:p>
            <a:pPr marL="12700" algn="l" rtl="0" eaLnBrk="0">
              <a:lnSpc>
                <a:spcPts val="1310"/>
              </a:lnSpc>
            </a:pP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2018年河北张家口盛华化工</a:t>
            </a:r>
            <a:r>
              <a:rPr sz="9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“1</a:t>
            </a:r>
            <a:r>
              <a:rPr sz="9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1·28</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900" b="1" kern="0" spc="-1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重大爆炸事故</a:t>
            </a:r>
            <a:endParaRPr sz="9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8" name="table 338"/>
          <p:cNvGraphicFramePr>
            <a:graphicFrameLocks noGrp="1"/>
          </p:cNvGraphicFramePr>
          <p:nvPr/>
        </p:nvGraphicFramePr>
        <p:xfrm>
          <a:off x="823595" y="1076325"/>
          <a:ext cx="7644130" cy="3565525"/>
        </p:xfrm>
        <a:graphic>
          <a:graphicData uri="http://schemas.openxmlformats.org/drawingml/2006/table">
            <a:tbl>
              <a:tblPr/>
              <a:tblGrid>
                <a:gridCol w="2788285"/>
                <a:gridCol w="4855845"/>
              </a:tblGrid>
              <a:tr h="381634">
                <a:tc>
                  <a:txBody>
                    <a:bodyPr/>
                    <a:lstStyle/>
                    <a:p>
                      <a:pPr algn="l" rtl="0" eaLnBrk="0">
                        <a:lnSpc>
                          <a:spcPct val="107000"/>
                        </a:lnSpc>
                      </a:pPr>
                      <a:endParaRPr sz="600" dirty="0">
                        <a:latin typeface="微软雅黑" panose="020B0703020204020201" charset="-122"/>
                        <a:ea typeface="微软雅黑" panose="020B0703020204020201" charset="-122"/>
                        <a:cs typeface="Arial" panose="020B0704020202090204"/>
                      </a:endParaRPr>
                    </a:p>
                    <a:p>
                      <a:pPr marL="996315" algn="l" rtl="0" eaLnBrk="0">
                        <a:lnSpc>
                          <a:spcPct val="88000"/>
                        </a:lnSpc>
                        <a:spcBef>
                          <a:spcPts val="5"/>
                        </a:spcBef>
                      </a:pPr>
                      <a:r>
                        <a:rPr sz="1500" b="1" kern="0" spc="80" dirty="0">
                          <a:solidFill>
                            <a:srgbClr val="FFFFFF">
                              <a:alpha val="100000"/>
                            </a:srgbClr>
                          </a:solidFill>
                          <a:latin typeface="微软雅黑" panose="020B0703020204020201" charset="-122"/>
                          <a:ea typeface="微软雅黑" panose="020B0703020204020201" charset="-122"/>
                          <a:cs typeface="微软雅黑" panose="020B0703020204020201" charset="-122"/>
                        </a:rPr>
                        <a:t>二级要素</a:t>
                      </a:r>
                      <a:endParaRPr sz="15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DA2"/>
                    </a:solidFill>
                  </a:tcPr>
                </a:tc>
                <a:tc>
                  <a:txBody>
                    <a:bodyPr/>
                    <a:lstStyle/>
                    <a:p>
                      <a:pPr algn="l" rtl="0" eaLnBrk="0">
                        <a:lnSpc>
                          <a:spcPct val="109000"/>
                        </a:lnSpc>
                      </a:pPr>
                      <a:endParaRPr sz="600" dirty="0">
                        <a:latin typeface="微软雅黑" panose="020B0703020204020201" charset="-122"/>
                        <a:ea typeface="微软雅黑" panose="020B0703020204020201" charset="-122"/>
                        <a:cs typeface="Arial" panose="020B0704020202090204"/>
                      </a:endParaRPr>
                    </a:p>
                    <a:p>
                      <a:pPr marL="2225040" algn="l" rtl="0" eaLnBrk="0">
                        <a:lnSpc>
                          <a:spcPct val="87000"/>
                        </a:lnSpc>
                        <a:spcBef>
                          <a:spcPts val="5"/>
                        </a:spcBef>
                      </a:pPr>
                      <a:r>
                        <a:rPr sz="1500" b="1" kern="0" spc="70" dirty="0">
                          <a:solidFill>
                            <a:srgbClr val="FFFFFF">
                              <a:alpha val="100000"/>
                            </a:srgbClr>
                          </a:solidFill>
                          <a:latin typeface="微软雅黑" panose="020B0703020204020201" charset="-122"/>
                          <a:ea typeface="微软雅黑" panose="020B0703020204020201" charset="-122"/>
                          <a:cs typeface="微软雅黑" panose="020B0703020204020201" charset="-122"/>
                        </a:rPr>
                        <a:t>要点</a:t>
                      </a:r>
                      <a:endParaRPr sz="15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DA2"/>
                    </a:solidFill>
                  </a:tcPr>
                </a:tc>
              </a:tr>
              <a:tr h="396239">
                <a:tc>
                  <a:txBody>
                    <a:bodyPr/>
                    <a:lstStyle/>
                    <a:p>
                      <a:pPr algn="l" rtl="0" eaLnBrk="0">
                        <a:lnSpc>
                          <a:spcPct val="105000"/>
                        </a:lnSpc>
                      </a:pPr>
                      <a:endParaRPr sz="700" dirty="0">
                        <a:latin typeface="微软雅黑" panose="020B0703020204020201" charset="-122"/>
                        <a:ea typeface="微软雅黑" panose="020B0703020204020201" charset="-122"/>
                        <a:cs typeface="Arial" panose="020B0704020202090204"/>
                      </a:endParaRPr>
                    </a:p>
                    <a:p>
                      <a:pPr marL="107950" algn="l" rtl="0" eaLnBrk="0">
                        <a:lnSpc>
                          <a:spcPts val="1310"/>
                        </a:lnSpc>
                        <a:spcBef>
                          <a:spcPts val="5"/>
                        </a:spcBef>
                      </a:pPr>
                      <a:r>
                        <a:rPr sz="9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5.1.1 安全生产方针、</a:t>
                      </a:r>
                      <a:r>
                        <a:rPr sz="9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目标</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20000"/>
                        </a:lnSpc>
                      </a:pPr>
                      <a:endParaRPr sz="300" dirty="0">
                        <a:latin typeface="微软雅黑" panose="020B0703020204020201" charset="-122"/>
                        <a:ea typeface="微软雅黑" panose="020B0703020204020201" charset="-122"/>
                        <a:cs typeface="Arial" panose="020B0704020202090204"/>
                      </a:endParaRPr>
                    </a:p>
                    <a:p>
                      <a:pPr marL="264160" indent="-163830" algn="l" rtl="0" eaLnBrk="0">
                        <a:lnSpc>
                          <a:spcPct val="108000"/>
                        </a:lnSpc>
                        <a:spcBef>
                          <a:spcPts val="5"/>
                        </a:spcBef>
                        <a:tabLst>
                          <a:tab pos="19050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建立安全生产核心价值观、</a:t>
                      </a:r>
                      <a:r>
                        <a:rPr sz="900" b="1"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制定安全生产年度目标及安全生产指标</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，逐级分解并</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签订安全生产目标责</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任书</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，并定期考核。</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r>
              <a:tr h="376554">
                <a:tc>
                  <a:txBody>
                    <a:bodyPr/>
                    <a:lstStyle/>
                    <a:p>
                      <a:pPr algn="l" rtl="0" eaLnBrk="0">
                        <a:lnSpc>
                          <a:spcPct val="112000"/>
                        </a:lnSpc>
                      </a:pPr>
                      <a:endParaRPr sz="600" dirty="0">
                        <a:latin typeface="微软雅黑" panose="020B0703020204020201" charset="-122"/>
                        <a:ea typeface="微软雅黑" panose="020B0703020204020201" charset="-122"/>
                        <a:cs typeface="Arial" panose="020B0704020202090204"/>
                      </a:endParaRPr>
                    </a:p>
                    <a:p>
                      <a:pPr marL="107950" algn="l" rtl="0" eaLnBrk="0">
                        <a:lnSpc>
                          <a:spcPts val="1310"/>
                        </a:lnSpc>
                        <a:spcBef>
                          <a:spcPts val="0"/>
                        </a:spcBef>
                      </a:pPr>
                      <a:r>
                        <a:rPr sz="9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5.1.2 安全承诺</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c>
                  <a:txBody>
                    <a:bodyPr/>
                    <a:lstStyle/>
                    <a:p>
                      <a:pPr algn="l" rtl="0" eaLnBrk="0">
                        <a:lnSpc>
                          <a:spcPct val="104000"/>
                        </a:lnSpc>
                      </a:pPr>
                      <a:endParaRPr sz="800" dirty="0">
                        <a:latin typeface="微软雅黑" panose="020B0703020204020201" charset="-122"/>
                        <a:ea typeface="微软雅黑" panose="020B0703020204020201" charset="-122"/>
                        <a:cs typeface="Arial" panose="020B0704020202090204"/>
                      </a:endParaRPr>
                    </a:p>
                    <a:p>
                      <a:pPr algn="l" rtl="0" eaLnBrk="0">
                        <a:lnSpc>
                          <a:spcPct val="7000"/>
                        </a:lnSpc>
                      </a:pPr>
                      <a:endParaRPr sz="100" dirty="0">
                        <a:latin typeface="微软雅黑" panose="020B0703020204020201" charset="-122"/>
                        <a:ea typeface="微软雅黑" panose="020B0703020204020201" charset="-122"/>
                        <a:cs typeface="Arial" panose="020B0704020202090204"/>
                      </a:endParaRPr>
                    </a:p>
                    <a:p>
                      <a:pPr marL="100330" algn="l" rtl="0" eaLnBrk="0">
                        <a:lnSpc>
                          <a:spcPct val="92000"/>
                        </a:lnSpc>
                        <a:tabLst>
                          <a:tab pos="19050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主要负责人做出安全承诺</a:t>
                      </a:r>
                      <a:r>
                        <a:rPr sz="9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，组织建立安全生产标准化工作机制。</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r>
              <a:tr h="548640">
                <a:tc>
                  <a:txBody>
                    <a:bodyPr/>
                    <a:lstStyle/>
                    <a:p>
                      <a:pPr algn="l" rtl="0" eaLnBrk="0">
                        <a:lnSpc>
                          <a:spcPct val="123000"/>
                        </a:lnSpc>
                      </a:pPr>
                      <a:endParaRPr sz="1000" dirty="0">
                        <a:latin typeface="微软雅黑" panose="020B0703020204020201" charset="-122"/>
                        <a:ea typeface="微软雅黑" panose="020B0703020204020201" charset="-122"/>
                        <a:cs typeface="Arial" panose="020B0704020202090204"/>
                      </a:endParaRPr>
                    </a:p>
                    <a:p>
                      <a:pPr algn="l" rtl="0" eaLnBrk="0">
                        <a:lnSpc>
                          <a:spcPct val="10000"/>
                        </a:lnSpc>
                      </a:pPr>
                      <a:endParaRPr sz="100" dirty="0">
                        <a:latin typeface="微软雅黑" panose="020B0703020204020201" charset="-122"/>
                        <a:ea typeface="微软雅黑" panose="020B0703020204020201" charset="-122"/>
                        <a:cs typeface="Arial" panose="020B0704020202090204"/>
                      </a:endParaRPr>
                    </a:p>
                    <a:p>
                      <a:pPr marL="107950" algn="l" rtl="0" eaLnBrk="0">
                        <a:lnSpc>
                          <a:spcPts val="1310"/>
                        </a:lnSpc>
                      </a:pPr>
                      <a:r>
                        <a:rPr sz="9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5.1.3 组织机构（变化）</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04000"/>
                        </a:lnSpc>
                      </a:pPr>
                      <a:endParaRPr sz="400" dirty="0">
                        <a:latin typeface="微软雅黑" panose="020B0703020204020201" charset="-122"/>
                        <a:ea typeface="微软雅黑" panose="020B0703020204020201" charset="-122"/>
                        <a:cs typeface="Arial" panose="020B0704020202090204"/>
                      </a:endParaRPr>
                    </a:p>
                    <a:p>
                      <a:pPr marL="264160" indent="-163830" algn="l" rtl="0" eaLnBrk="0">
                        <a:lnSpc>
                          <a:spcPct val="105000"/>
                        </a:lnSpc>
                        <a:spcBef>
                          <a:spcPts val="0"/>
                        </a:spcBef>
                        <a:tabLst>
                          <a:tab pos="19050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建立健全安全生产管理网络</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，依法设置安</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全生产管理机构或</a:t>
                      </a:r>
                      <a:r>
                        <a:rPr sz="9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配备专职安全生产管</a:t>
                      </a:r>
                      <a:r>
                        <a:rPr sz="9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理人员</a:t>
                      </a:r>
                      <a:r>
                        <a:rPr sz="9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900" dirty="0">
                        <a:latin typeface="微软雅黑" panose="020B0703020204020201" charset="-122"/>
                        <a:ea typeface="微软雅黑" panose="020B0703020204020201" charset="-122"/>
                        <a:cs typeface="微软雅黑" panose="020B0703020204020201" charset="-122"/>
                      </a:endParaRPr>
                    </a:p>
                    <a:p>
                      <a:pPr marL="100330" algn="l" rtl="0" eaLnBrk="0">
                        <a:lnSpc>
                          <a:spcPct val="92000"/>
                        </a:lnSpc>
                        <a:spcBef>
                          <a:spcPts val="125"/>
                        </a:spcBef>
                        <a:tabLst>
                          <a:tab pos="19050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定期组织召开安全生产会议。</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r>
              <a:tr h="364490">
                <a:tc>
                  <a:txBody>
                    <a:bodyPr/>
                    <a:lstStyle/>
                    <a:p>
                      <a:pPr algn="l" rtl="0" eaLnBrk="0">
                        <a:lnSpc>
                          <a:spcPct val="105000"/>
                        </a:lnSpc>
                      </a:pPr>
                      <a:endParaRPr sz="600" dirty="0">
                        <a:latin typeface="微软雅黑" panose="020B0703020204020201" charset="-122"/>
                        <a:ea typeface="微软雅黑" panose="020B0703020204020201" charset="-122"/>
                        <a:cs typeface="Arial" panose="020B0704020202090204"/>
                      </a:endParaRPr>
                    </a:p>
                    <a:p>
                      <a:pPr marL="107950" algn="l" rtl="0" eaLnBrk="0">
                        <a:lnSpc>
                          <a:spcPts val="1310"/>
                        </a:lnSpc>
                        <a:spcBef>
                          <a:spcPts val="5"/>
                        </a:spcBef>
                      </a:pPr>
                      <a:r>
                        <a:rPr sz="9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5.1.4 安全生产投</a:t>
                      </a:r>
                      <a:r>
                        <a:rPr sz="9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入保障</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c>
                  <a:txBody>
                    <a:bodyPr/>
                    <a:lstStyle/>
                    <a:p>
                      <a:pPr algn="l" rtl="0" eaLnBrk="0">
                        <a:lnSpc>
                          <a:spcPct val="101000"/>
                        </a:lnSpc>
                      </a:pPr>
                      <a:endParaRPr sz="800" dirty="0">
                        <a:latin typeface="微软雅黑" panose="020B0703020204020201" charset="-122"/>
                        <a:ea typeface="微软雅黑" panose="020B0703020204020201" charset="-122"/>
                        <a:cs typeface="Arial" panose="020B0704020202090204"/>
                      </a:endParaRPr>
                    </a:p>
                    <a:p>
                      <a:pPr marL="100330" algn="l" rtl="0" eaLnBrk="0">
                        <a:lnSpc>
                          <a:spcPct val="91000"/>
                        </a:lnSpc>
                        <a:spcBef>
                          <a:spcPts val="0"/>
                        </a:spcBef>
                        <a:tabLst>
                          <a:tab pos="19050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足额提取和规范使用安全生产费用。</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r>
              <a:tr h="351154">
                <a:tc>
                  <a:txBody>
                    <a:bodyPr/>
                    <a:lstStyle/>
                    <a:p>
                      <a:pPr algn="l" rtl="0" eaLnBrk="0">
                        <a:lnSpc>
                          <a:spcPct val="117000"/>
                        </a:lnSpc>
                      </a:pPr>
                      <a:endParaRPr sz="500" dirty="0">
                        <a:latin typeface="微软雅黑" panose="020B0703020204020201" charset="-122"/>
                        <a:ea typeface="微软雅黑" panose="020B0703020204020201" charset="-122"/>
                        <a:cs typeface="Arial" panose="020B0704020202090204"/>
                      </a:endParaRPr>
                    </a:p>
                    <a:p>
                      <a:pPr marL="107950" algn="l" rtl="0" eaLnBrk="0">
                        <a:lnSpc>
                          <a:spcPts val="1310"/>
                        </a:lnSpc>
                        <a:spcBef>
                          <a:spcPts val="5"/>
                        </a:spcBef>
                      </a:pPr>
                      <a:r>
                        <a:rPr sz="9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5.1.5 安全生产信</a:t>
                      </a:r>
                      <a:r>
                        <a:rPr sz="9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息化智能化建设（新增）</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09000"/>
                        </a:lnSpc>
                      </a:pPr>
                      <a:endParaRPr sz="700" dirty="0">
                        <a:latin typeface="微软雅黑" panose="020B0703020204020201" charset="-122"/>
                        <a:ea typeface="微软雅黑" panose="020B0703020204020201" charset="-122"/>
                        <a:cs typeface="Arial" panose="020B0704020202090204"/>
                      </a:endParaRPr>
                    </a:p>
                    <a:p>
                      <a:pPr marL="100330" algn="l" rtl="0" eaLnBrk="0">
                        <a:lnSpc>
                          <a:spcPct val="91000"/>
                        </a:lnSpc>
                        <a:spcBef>
                          <a:spcPts val="5"/>
                        </a:spcBef>
                        <a:tabLst>
                          <a:tab pos="190500" algn="l"/>
                        </a:tabLst>
                      </a:pPr>
                      <a:r>
                        <a:rPr sz="9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根据安全管理需求构</a:t>
                      </a:r>
                      <a:r>
                        <a:rPr sz="9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建安全生产信息化智能化系统</a:t>
                      </a:r>
                      <a:r>
                        <a:rPr sz="900" b="1" kern="0" spc="-1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，并运行、</a:t>
                      </a:r>
                      <a:r>
                        <a:rPr sz="900" b="1" kern="0" spc="-15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维护、</a:t>
                      </a:r>
                      <a:r>
                        <a:rPr sz="900" b="1" kern="0" spc="-15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评估、</a:t>
                      </a:r>
                      <a:r>
                        <a:rPr sz="900" b="1" kern="0" spc="-15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升级。</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r>
              <a:tr h="397509">
                <a:tc>
                  <a:txBody>
                    <a:bodyPr/>
                    <a:lstStyle/>
                    <a:p>
                      <a:pPr algn="l" rtl="0" eaLnBrk="0">
                        <a:lnSpc>
                          <a:spcPct val="106000"/>
                        </a:lnSpc>
                      </a:pPr>
                      <a:endParaRPr sz="700" dirty="0">
                        <a:latin typeface="微软雅黑" panose="020B0703020204020201" charset="-122"/>
                        <a:ea typeface="微软雅黑" panose="020B0703020204020201" charset="-122"/>
                        <a:cs typeface="Arial" panose="020B0704020202090204"/>
                      </a:endParaRPr>
                    </a:p>
                    <a:p>
                      <a:pPr marL="107950" algn="l" rtl="0" eaLnBrk="0">
                        <a:lnSpc>
                          <a:spcPts val="1310"/>
                        </a:lnSpc>
                        <a:spcBef>
                          <a:spcPts val="0"/>
                        </a:spcBef>
                      </a:pPr>
                      <a:r>
                        <a:rPr sz="9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5.1.6 有感领导（新增）</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c>
                  <a:txBody>
                    <a:bodyPr/>
                    <a:lstStyle/>
                    <a:p>
                      <a:pPr algn="l" rtl="0" eaLnBrk="0">
                        <a:lnSpc>
                          <a:spcPct val="102000"/>
                        </a:lnSpc>
                      </a:pPr>
                      <a:endParaRPr sz="900" dirty="0">
                        <a:latin typeface="微软雅黑" panose="020B0703020204020201" charset="-122"/>
                        <a:ea typeface="微软雅黑" panose="020B0703020204020201" charset="-122"/>
                        <a:cs typeface="Arial" panose="020B0704020202090204"/>
                      </a:endParaRPr>
                    </a:p>
                    <a:p>
                      <a:pPr marL="100330" algn="l" rtl="0" eaLnBrk="0">
                        <a:lnSpc>
                          <a:spcPct val="91000"/>
                        </a:lnSpc>
                        <a:spcBef>
                          <a:spcPts val="0"/>
                        </a:spcBef>
                        <a:tabLst>
                          <a:tab pos="190500" algn="l"/>
                        </a:tabLst>
                      </a:pPr>
                      <a:r>
                        <a:rPr sz="9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制定并实施个人安全行动计划</a:t>
                      </a:r>
                      <a:r>
                        <a:rPr sz="900" b="1" kern="0" spc="-1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，定</a:t>
                      </a:r>
                      <a:r>
                        <a:rPr sz="9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期深入基层。</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r>
              <a:tr h="417829">
                <a:tc>
                  <a:txBody>
                    <a:bodyPr/>
                    <a:lstStyle/>
                    <a:p>
                      <a:pPr algn="l" rtl="0" eaLnBrk="0">
                        <a:lnSpc>
                          <a:spcPct val="101000"/>
                        </a:lnSpc>
                      </a:pPr>
                      <a:endParaRPr sz="800" dirty="0">
                        <a:latin typeface="微软雅黑" panose="020B0703020204020201" charset="-122"/>
                        <a:ea typeface="微软雅黑" panose="020B0703020204020201" charset="-122"/>
                        <a:cs typeface="Arial" panose="020B0704020202090204"/>
                      </a:endParaRPr>
                    </a:p>
                    <a:p>
                      <a:pPr marL="107950" algn="l" rtl="0" eaLnBrk="0">
                        <a:lnSpc>
                          <a:spcPts val="1310"/>
                        </a:lnSpc>
                        <a:spcBef>
                          <a:spcPts val="5"/>
                        </a:spcBef>
                      </a:pPr>
                      <a:r>
                        <a:rPr sz="9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5.1.7 安全文化建设</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08000"/>
                        </a:lnSpc>
                      </a:pPr>
                      <a:endParaRPr sz="400" dirty="0">
                        <a:latin typeface="微软雅黑" panose="020B0703020204020201" charset="-122"/>
                        <a:ea typeface="微软雅黑" panose="020B0703020204020201" charset="-122"/>
                        <a:cs typeface="Arial" panose="020B0704020202090204"/>
                      </a:endParaRPr>
                    </a:p>
                    <a:p>
                      <a:pPr marL="264160" indent="-163830" algn="l" rtl="0" eaLnBrk="0">
                        <a:lnSpc>
                          <a:spcPct val="108000"/>
                        </a:lnSpc>
                        <a:spcBef>
                          <a:spcPts val="0"/>
                        </a:spcBef>
                        <a:tabLst>
                          <a:tab pos="19050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总结提炼并形成全员共同认可的安全价值观</a:t>
                      </a:r>
                      <a:r>
                        <a:rPr sz="9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，组织开展安全文化活动</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，并评价运</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行效果。</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r>
              <a:tr h="331470">
                <a:tc>
                  <a:txBody>
                    <a:bodyPr/>
                    <a:lstStyle/>
                    <a:p>
                      <a:pPr algn="l" rtl="0" eaLnBrk="0">
                        <a:lnSpc>
                          <a:spcPct val="101000"/>
                        </a:lnSpc>
                      </a:pPr>
                      <a:endParaRPr sz="500" dirty="0">
                        <a:latin typeface="微软雅黑" panose="020B0703020204020201" charset="-122"/>
                        <a:ea typeface="微软雅黑" panose="020B0703020204020201" charset="-122"/>
                        <a:cs typeface="Arial" panose="020B0704020202090204"/>
                      </a:endParaRPr>
                    </a:p>
                    <a:p>
                      <a:pPr marL="107950" algn="l" rtl="0" eaLnBrk="0">
                        <a:lnSpc>
                          <a:spcPts val="1310"/>
                        </a:lnSpc>
                        <a:spcBef>
                          <a:spcPts val="0"/>
                        </a:spcBef>
                      </a:pPr>
                      <a:r>
                        <a:rPr sz="9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5.1.8 证实方法</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c>
                  <a:txBody>
                    <a:bodyPr/>
                    <a:lstStyle/>
                    <a:p>
                      <a:pPr algn="l" rtl="0" eaLnBrk="0">
                        <a:lnSpc>
                          <a:spcPct val="100000"/>
                        </a:lnSpc>
                      </a:pPr>
                      <a:endParaRPr sz="1000" dirty="0">
                        <a:latin typeface="Arial" panose="020B0704020202090204"/>
                        <a:ea typeface="微软雅黑" panose="020B0703020204020201" charset="-122"/>
                        <a:cs typeface="Arial" panose="020B07040202020902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r>
            </a:tbl>
          </a:graphicData>
        </a:graphic>
      </p:graphicFrame>
      <p:pic>
        <p:nvPicPr>
          <p:cNvPr id="340" name="picture 340"/>
          <p:cNvPicPr>
            <a:picLocks noChangeAspect="1"/>
          </p:cNvPicPr>
          <p:nvPr/>
        </p:nvPicPr>
        <p:blipFill>
          <a:blip r:embed="rId1"/>
          <a:stretch>
            <a:fillRect/>
          </a:stretch>
        </p:blipFill>
        <p:spPr>
          <a:xfrm rot="21600000">
            <a:off x="3712418" y="3975339"/>
            <a:ext cx="90098" cy="82642"/>
          </a:xfrm>
          <a:prstGeom prst="rect">
            <a:avLst/>
          </a:prstGeom>
        </p:spPr>
      </p:pic>
      <p:pic>
        <p:nvPicPr>
          <p:cNvPr id="342" name="picture 342"/>
          <p:cNvPicPr>
            <a:picLocks noChangeAspect="1"/>
          </p:cNvPicPr>
          <p:nvPr/>
        </p:nvPicPr>
        <p:blipFill>
          <a:blip r:embed="rId2"/>
          <a:stretch>
            <a:fillRect/>
          </a:stretch>
        </p:blipFill>
        <p:spPr>
          <a:xfrm rot="21600000">
            <a:off x="3712418" y="3643869"/>
            <a:ext cx="90098" cy="82642"/>
          </a:xfrm>
          <a:prstGeom prst="rect">
            <a:avLst/>
          </a:prstGeom>
        </p:spPr>
      </p:pic>
      <p:pic>
        <p:nvPicPr>
          <p:cNvPr id="344" name="picture 344"/>
          <p:cNvPicPr>
            <a:picLocks noChangeAspect="1"/>
          </p:cNvPicPr>
          <p:nvPr/>
        </p:nvPicPr>
        <p:blipFill>
          <a:blip r:embed="rId3"/>
          <a:stretch>
            <a:fillRect/>
          </a:stretch>
        </p:blipFill>
        <p:spPr>
          <a:xfrm rot="21600000">
            <a:off x="3712418" y="3269219"/>
            <a:ext cx="90098" cy="82642"/>
          </a:xfrm>
          <a:prstGeom prst="rect">
            <a:avLst/>
          </a:prstGeom>
        </p:spPr>
      </p:pic>
      <p:pic>
        <p:nvPicPr>
          <p:cNvPr id="346" name="picture 346"/>
          <p:cNvPicPr>
            <a:picLocks noChangeAspect="1"/>
          </p:cNvPicPr>
          <p:nvPr/>
        </p:nvPicPr>
        <p:blipFill>
          <a:blip r:embed="rId4"/>
          <a:stretch>
            <a:fillRect/>
          </a:stretch>
        </p:blipFill>
        <p:spPr>
          <a:xfrm rot="21600000">
            <a:off x="3712418" y="2911714"/>
            <a:ext cx="90098" cy="82642"/>
          </a:xfrm>
          <a:prstGeom prst="rect">
            <a:avLst/>
          </a:prstGeom>
        </p:spPr>
      </p:pic>
      <p:pic>
        <p:nvPicPr>
          <p:cNvPr id="348" name="picture 348"/>
          <p:cNvPicPr>
            <a:picLocks noChangeAspect="1"/>
          </p:cNvPicPr>
          <p:nvPr/>
        </p:nvPicPr>
        <p:blipFill>
          <a:blip r:embed="rId4"/>
          <a:stretch>
            <a:fillRect/>
          </a:stretch>
        </p:blipFill>
        <p:spPr>
          <a:xfrm rot="21600000">
            <a:off x="3712418" y="2607549"/>
            <a:ext cx="90098" cy="82642"/>
          </a:xfrm>
          <a:prstGeom prst="rect">
            <a:avLst/>
          </a:prstGeom>
        </p:spPr>
      </p:pic>
      <p:pic>
        <p:nvPicPr>
          <p:cNvPr id="350" name="picture 350"/>
          <p:cNvPicPr>
            <a:picLocks noChangeAspect="1"/>
          </p:cNvPicPr>
          <p:nvPr/>
        </p:nvPicPr>
        <p:blipFill>
          <a:blip r:embed="rId4"/>
          <a:stretch>
            <a:fillRect/>
          </a:stretch>
        </p:blipFill>
        <p:spPr>
          <a:xfrm rot="21600000">
            <a:off x="3712418" y="2302749"/>
            <a:ext cx="90098" cy="82642"/>
          </a:xfrm>
          <a:prstGeom prst="rect">
            <a:avLst/>
          </a:prstGeom>
        </p:spPr>
      </p:pic>
      <p:pic>
        <p:nvPicPr>
          <p:cNvPr id="352" name="picture 352"/>
          <p:cNvPicPr>
            <a:picLocks noChangeAspect="1"/>
          </p:cNvPicPr>
          <p:nvPr/>
        </p:nvPicPr>
        <p:blipFill>
          <a:blip r:embed="rId4"/>
          <a:stretch>
            <a:fillRect/>
          </a:stretch>
        </p:blipFill>
        <p:spPr>
          <a:xfrm rot="21600000">
            <a:off x="3712418" y="1992234"/>
            <a:ext cx="90098" cy="82642"/>
          </a:xfrm>
          <a:prstGeom prst="rect">
            <a:avLst/>
          </a:prstGeom>
        </p:spPr>
      </p:pic>
      <p:pic>
        <p:nvPicPr>
          <p:cNvPr id="354" name="picture 354"/>
          <p:cNvPicPr>
            <a:picLocks noChangeAspect="1"/>
          </p:cNvPicPr>
          <p:nvPr/>
        </p:nvPicPr>
        <p:blipFill>
          <a:blip r:embed="rId5"/>
          <a:stretch>
            <a:fillRect/>
          </a:stretch>
        </p:blipFill>
        <p:spPr>
          <a:xfrm rot="21600000">
            <a:off x="3712418" y="1529954"/>
            <a:ext cx="90098" cy="82642"/>
          </a:xfrm>
          <a:prstGeom prst="rect">
            <a:avLst/>
          </a:prstGeom>
        </p:spPr>
      </p:pic>
      <p:sp>
        <p:nvSpPr>
          <p:cNvPr id="358" name="textbox 358"/>
          <p:cNvSpPr/>
          <p:nvPr/>
        </p:nvSpPr>
        <p:spPr>
          <a:xfrm>
            <a:off x="530659" y="730403"/>
            <a:ext cx="3578859" cy="3613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5.1 安全领</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导力</a:t>
            </a:r>
            <a:endParaRPr sz="20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textbox 360"/>
          <p:cNvSpPr/>
          <p:nvPr/>
        </p:nvSpPr>
        <p:spPr>
          <a:xfrm>
            <a:off x="470671" y="1136803"/>
            <a:ext cx="8162290" cy="308102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1049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5.1 安全领</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导力</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45000"/>
              </a:lnSpc>
            </a:pPr>
            <a:endParaRPr sz="1000" dirty="0">
              <a:latin typeface="微软雅黑" panose="020B0703020204020201" charset="-122"/>
              <a:ea typeface="微软雅黑" panose="020B0703020204020201" charset="-122"/>
              <a:cs typeface="Arial" panose="020B0704020202090204"/>
            </a:endParaRPr>
          </a:p>
          <a:p>
            <a:pPr marL="53340" algn="l" rtl="0" eaLnBrk="0">
              <a:lnSpc>
                <a:spcPts val="2105"/>
              </a:lnSpc>
              <a:spcBef>
                <a:spcPts val="450"/>
              </a:spcBef>
            </a:pP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5.1.1 安全生产方</a:t>
            </a:r>
            <a:r>
              <a:rPr sz="1500" b="1" kern="0" spc="40" dirty="0">
                <a:solidFill>
                  <a:srgbClr val="FF0000">
                    <a:alpha val="100000"/>
                  </a:srgbClr>
                </a:solidFill>
                <a:latin typeface="微软雅黑" panose="020B0703020204020201" charset="-122"/>
                <a:ea typeface="微软雅黑" panose="020B0703020204020201" charset="-122"/>
                <a:cs typeface="微软雅黑" panose="020B0703020204020201" charset="-122"/>
              </a:rPr>
              <a:t>针、</a:t>
            </a:r>
            <a:r>
              <a:rPr sz="1500" b="1" kern="0" spc="-16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40" dirty="0">
                <a:solidFill>
                  <a:srgbClr val="FF0000">
                    <a:alpha val="100000"/>
                  </a:srgbClr>
                </a:solidFill>
                <a:latin typeface="微软雅黑" panose="020B0703020204020201" charset="-122"/>
                <a:ea typeface="微软雅黑" panose="020B0703020204020201" charset="-122"/>
                <a:cs typeface="微软雅黑" panose="020B0703020204020201" charset="-122"/>
              </a:rPr>
              <a:t>目标</a:t>
            </a:r>
            <a:endParaRPr sz="1500" dirty="0">
              <a:latin typeface="微软雅黑" panose="020B0703020204020201" charset="-122"/>
              <a:ea typeface="微软雅黑" panose="020B0703020204020201" charset="-122"/>
              <a:cs typeface="微软雅黑" panose="020B0703020204020201" charset="-122"/>
            </a:endParaRPr>
          </a:p>
          <a:p>
            <a:pPr marL="12700" indent="38735" algn="l" rtl="0" eaLnBrk="0">
              <a:lnSpc>
                <a:spcPct val="139000"/>
              </a:lnSpc>
              <a:spcBef>
                <a:spcPts val="1030"/>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5.1.1.1 企业安全生产工作应坚持</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安全第一、预防为主、综合治理的</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安全生产方针</a:t>
            </a:r>
            <a:r>
              <a:rPr sz="14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，主要负责人应亲自领</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导并参与建立安全生产</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核心价</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值观</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a:p>
            <a:pPr marL="13335" indent="37465" algn="l" rtl="0" eaLnBrk="0">
              <a:lnSpc>
                <a:spcPct val="139000"/>
              </a:lnSpc>
              <a:spcBef>
                <a:spcPts val="1040"/>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5.1.1.2 企业应制定安全生产</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年度目标</a:t>
            </a:r>
            <a:r>
              <a:rPr sz="1400" b="1" kern="0" spc="-2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，将安全生产年度目标细化为</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安全生产指标</a:t>
            </a:r>
            <a:r>
              <a:rPr sz="1400" b="1" kern="0" spc="-2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，逐级分解并签订安全</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生产</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目标责任书</a:t>
            </a:r>
            <a:r>
              <a:rPr sz="1400" b="1" kern="0" spc="-20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定期考核</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安全生产目标、指标完成情况。</a:t>
            </a:r>
            <a:endParaRPr sz="1400" dirty="0">
              <a:latin typeface="微软雅黑" panose="020B0703020204020201" charset="-122"/>
              <a:ea typeface="微软雅黑" panose="020B0703020204020201" charset="-122"/>
              <a:cs typeface="微软雅黑" panose="020B0703020204020201" charset="-122"/>
            </a:endParaRPr>
          </a:p>
          <a:p>
            <a:pPr algn="l" rtl="0" eaLnBrk="0">
              <a:lnSpc>
                <a:spcPct val="108000"/>
              </a:lnSpc>
            </a:pPr>
            <a:endParaRPr sz="800" dirty="0">
              <a:latin typeface="微软雅黑" panose="020B0703020204020201" charset="-122"/>
              <a:ea typeface="微软雅黑" panose="020B0703020204020201" charset="-122"/>
              <a:cs typeface="Arial" panose="020B0704020202090204"/>
            </a:endParaRPr>
          </a:p>
          <a:p>
            <a:pPr marL="12700" indent="38735" algn="l" rtl="0" eaLnBrk="0">
              <a:lnSpc>
                <a:spcPct val="139000"/>
              </a:lnSpc>
              <a:spcBef>
                <a:spcPts val="5"/>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5.1.1.3 企业应根据国家相关法规、政策要求和安全风险管控需求</a:t>
            </a:r>
            <a:r>
              <a:rPr sz="1400" b="1" kern="0" spc="-2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，制定安全生产</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年度工作计划或方案</a:t>
            </a:r>
            <a:r>
              <a:rPr sz="14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保证安全生产年度目标及指标</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完成</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textbox 364"/>
          <p:cNvSpPr/>
          <p:nvPr/>
        </p:nvSpPr>
        <p:spPr>
          <a:xfrm>
            <a:off x="431876" y="1213003"/>
            <a:ext cx="8162925" cy="263525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11125"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5.1 安全领</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导力</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18000"/>
              </a:lnSpc>
            </a:pPr>
            <a:endParaRPr sz="1000" dirty="0">
              <a:latin typeface="微软雅黑" panose="020B0703020204020201" charset="-122"/>
              <a:ea typeface="微软雅黑" panose="020B0703020204020201" charset="-122"/>
              <a:cs typeface="Arial" panose="020B0704020202090204"/>
            </a:endParaRPr>
          </a:p>
          <a:p>
            <a:pPr marL="53975" algn="l" rtl="0" eaLnBrk="0">
              <a:lnSpc>
                <a:spcPts val="2105"/>
              </a:lnSpc>
              <a:spcBef>
                <a:spcPts val="455"/>
              </a:spcBef>
            </a:pP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5.1.2 安全承诺</a:t>
            </a:r>
            <a:endParaRPr sz="1500" dirty="0">
              <a:latin typeface="微软雅黑" panose="020B0703020204020201" charset="-122"/>
              <a:ea typeface="微软雅黑" panose="020B0703020204020201" charset="-122"/>
              <a:cs typeface="微软雅黑" panose="020B0703020204020201" charset="-122"/>
            </a:endParaRPr>
          </a:p>
          <a:p>
            <a:pPr marL="52070" algn="l" rtl="0" eaLnBrk="0">
              <a:lnSpc>
                <a:spcPts val="1855"/>
              </a:lnSpc>
              <a:spcBef>
                <a:spcPts val="680"/>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5.1.2.1 企业主要负责人应向从业人员和社会做</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出</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明确的、公开的</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安全承诺。</a:t>
            </a:r>
            <a:endParaRPr sz="1400" dirty="0">
              <a:latin typeface="微软雅黑" panose="020B0703020204020201" charset="-122"/>
              <a:ea typeface="微软雅黑" panose="020B0703020204020201" charset="-122"/>
              <a:cs typeface="微软雅黑" panose="020B0703020204020201" charset="-122"/>
            </a:endParaRPr>
          </a:p>
          <a:p>
            <a:pPr marL="52070" algn="l" rtl="0" eaLnBrk="0">
              <a:lnSpc>
                <a:spcPts val="1855"/>
              </a:lnSpc>
              <a:spcBef>
                <a:spcPts val="66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5.1.2.2 企业主要负责人应组织建</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立</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全员参与</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的安全生产标准化工作机制</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承诺</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为安全生产标准化工作提</a:t>
            </a:r>
            <a:endParaRPr sz="1400" dirty="0">
              <a:latin typeface="微软雅黑" panose="020B0703020204020201" charset="-122"/>
              <a:ea typeface="微软雅黑" panose="020B0703020204020201" charset="-122"/>
              <a:cs typeface="微软雅黑" panose="020B0703020204020201" charset="-122"/>
            </a:endParaRPr>
          </a:p>
          <a:p>
            <a:pPr marL="13335" algn="l" rtl="0" eaLnBrk="0">
              <a:lnSpc>
                <a:spcPct val="88000"/>
              </a:lnSpc>
              <a:spcBef>
                <a:spcPts val="96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供人力、物力、财力等</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资源</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支持</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a:p>
            <a:pPr algn="l" rtl="0" eaLnBrk="0">
              <a:lnSpc>
                <a:spcPct val="113000"/>
              </a:lnSpc>
            </a:pPr>
            <a:endParaRPr sz="1000" dirty="0">
              <a:latin typeface="微软雅黑" panose="020B0703020204020201" charset="-122"/>
              <a:ea typeface="微软雅黑" panose="020B0703020204020201" charset="-122"/>
              <a:cs typeface="Arial" panose="020B0704020202090204"/>
            </a:endParaRPr>
          </a:p>
          <a:p>
            <a:pPr algn="l" rtl="0" eaLnBrk="0">
              <a:lnSpc>
                <a:spcPct val="113000"/>
              </a:lnSpc>
            </a:pPr>
            <a:endParaRPr sz="1000" dirty="0">
              <a:latin typeface="微软雅黑" panose="020B0703020204020201" charset="-122"/>
              <a:ea typeface="微软雅黑" panose="020B0703020204020201" charset="-122"/>
              <a:cs typeface="Arial" panose="020B0704020202090204"/>
            </a:endParaRPr>
          </a:p>
          <a:p>
            <a:pPr marL="40005" algn="l" rtl="0" eaLnBrk="0">
              <a:lnSpc>
                <a:spcPct val="83000"/>
              </a:lnSpc>
              <a:spcBef>
                <a:spcPts val="365"/>
              </a:spcBef>
            </a:pP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条文说明</a:t>
            </a:r>
            <a:r>
              <a:rPr sz="1200" b="1" kern="0" spc="-1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：主要负责人的承诺内容具体、可衡量且具有时效性，涵盖安全管理的关键方面，如安全规章制度</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建设、隐患排查治</a:t>
            </a:r>
            <a:endParaRPr sz="1200" dirty="0">
              <a:latin typeface="微软雅黑" panose="020B0703020204020201" charset="-122"/>
              <a:ea typeface="微软雅黑" panose="020B0703020204020201" charset="-122"/>
              <a:cs typeface="微软雅黑" panose="020B0703020204020201" charset="-122"/>
            </a:endParaRPr>
          </a:p>
          <a:p>
            <a:pPr marL="12700" algn="l" rtl="0" eaLnBrk="0">
              <a:lnSpc>
                <a:spcPts val="2160"/>
              </a:lnSpc>
            </a:pP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理、员工安全培训等</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，并提供资源支持，切实履行安全承诺，接受员工和社会监督。</a:t>
            </a:r>
            <a:endParaRPr sz="12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textbox 368"/>
          <p:cNvSpPr/>
          <p:nvPr/>
        </p:nvSpPr>
        <p:spPr>
          <a:xfrm>
            <a:off x="432928" y="895503"/>
            <a:ext cx="8162290" cy="235585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09855"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5.1 安全领</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导力</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45000"/>
              </a:lnSpc>
            </a:pPr>
            <a:endParaRPr sz="1000" dirty="0">
              <a:latin typeface="微软雅黑" panose="020B0703020204020201" charset="-122"/>
              <a:ea typeface="微软雅黑" panose="020B0703020204020201" charset="-122"/>
              <a:cs typeface="Arial" panose="020B0704020202090204"/>
            </a:endParaRPr>
          </a:p>
          <a:p>
            <a:pPr marL="53340" algn="l" rtl="0" eaLnBrk="0">
              <a:lnSpc>
                <a:spcPts val="2105"/>
              </a:lnSpc>
              <a:spcBef>
                <a:spcPts val="450"/>
              </a:spcBef>
            </a:pP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5.1.3 组织机构</a:t>
            </a:r>
            <a:endParaRPr sz="1500" dirty="0">
              <a:latin typeface="微软雅黑" panose="020B0703020204020201" charset="-122"/>
              <a:ea typeface="微软雅黑" panose="020B0703020204020201" charset="-122"/>
              <a:cs typeface="微软雅黑" panose="020B0703020204020201" charset="-122"/>
            </a:endParaRPr>
          </a:p>
          <a:p>
            <a:pPr marL="12700" indent="38100" algn="l" rtl="0" eaLnBrk="0">
              <a:lnSpc>
                <a:spcPct val="139000"/>
              </a:lnSpc>
              <a:spcBef>
                <a:spcPts val="1030"/>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5.1.3.1 企业应明确主要负责人为</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安全生产第一责任人</a:t>
            </a:r>
            <a:r>
              <a:rPr sz="1400" b="1" kern="0" spc="-2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，建立健全安全生产管理网络</a:t>
            </a:r>
            <a:r>
              <a:rPr sz="1400" b="1" kern="0" spc="-2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，明确各级组织负责</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安全生产的管理人员。</a:t>
            </a:r>
            <a:endParaRPr sz="1400" dirty="0">
              <a:latin typeface="微软雅黑" panose="020B0703020204020201" charset="-122"/>
              <a:ea typeface="微软雅黑" panose="020B0703020204020201" charset="-122"/>
              <a:cs typeface="微软雅黑" panose="020B0703020204020201" charset="-122"/>
            </a:endParaRPr>
          </a:p>
          <a:p>
            <a:pPr algn="l" rtl="0" eaLnBrk="0">
              <a:lnSpc>
                <a:spcPct val="108000"/>
              </a:lnSpc>
            </a:pPr>
            <a:endParaRPr sz="800" dirty="0">
              <a:latin typeface="微软雅黑" panose="020B0703020204020201" charset="-122"/>
              <a:ea typeface="微软雅黑" panose="020B0703020204020201" charset="-122"/>
              <a:cs typeface="Arial" panose="020B0704020202090204"/>
            </a:endParaRPr>
          </a:p>
          <a:p>
            <a:pPr marL="12700" indent="38100" algn="l" rtl="0" eaLnBrk="0">
              <a:lnSpc>
                <a:spcPct val="139000"/>
              </a:lnSpc>
              <a:spcBef>
                <a:spcPts val="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5.1.3.2 企业应依法设置安全生产</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管理机构或配备专职安全生产管理人员</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专职安全生产管理人员配备数</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量、学历、职称、专业等应满足规定要求</a:t>
            </a:r>
            <a:r>
              <a:rPr sz="1400" b="1" kern="0" spc="-25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，配备注册安全工程师从事安全生产管理工作。</a:t>
            </a:r>
            <a:endParaRPr sz="1400" dirty="0">
              <a:latin typeface="微软雅黑" panose="020B0703020204020201" charset="-122"/>
              <a:ea typeface="微软雅黑" panose="020B0703020204020201" charset="-122"/>
              <a:cs typeface="微软雅黑" panose="020B0703020204020201" charset="-122"/>
            </a:endParaRPr>
          </a:p>
        </p:txBody>
      </p:sp>
      <p:grpSp>
        <p:nvGrpSpPr>
          <p:cNvPr id="28" name="group 28"/>
          <p:cNvGrpSpPr/>
          <p:nvPr/>
        </p:nvGrpSpPr>
        <p:grpSpPr>
          <a:xfrm rot="21600000">
            <a:off x="261620" y="3316604"/>
            <a:ext cx="8579484" cy="944879"/>
            <a:chOff x="0" y="0"/>
            <a:chExt cx="8579484" cy="944879"/>
          </a:xfrm>
        </p:grpSpPr>
        <p:pic>
          <p:nvPicPr>
            <p:cNvPr id="372" name="picture 372"/>
            <p:cNvPicPr>
              <a:picLocks noChangeAspect="1"/>
            </p:cNvPicPr>
            <p:nvPr/>
          </p:nvPicPr>
          <p:blipFill>
            <a:blip r:embed="rId1"/>
            <a:stretch>
              <a:fillRect/>
            </a:stretch>
          </p:blipFill>
          <p:spPr>
            <a:xfrm rot="21600000">
              <a:off x="0" y="0"/>
              <a:ext cx="8579484" cy="944879"/>
            </a:xfrm>
            <a:prstGeom prst="rect">
              <a:avLst/>
            </a:prstGeom>
          </p:spPr>
        </p:pic>
        <p:sp>
          <p:nvSpPr>
            <p:cNvPr id="374" name="textbox 374"/>
            <p:cNvSpPr/>
            <p:nvPr/>
          </p:nvSpPr>
          <p:spPr>
            <a:xfrm>
              <a:off x="-12700" y="-12700"/>
              <a:ext cx="8604884" cy="970280"/>
            </a:xfrm>
            <a:prstGeom prst="rect">
              <a:avLst/>
            </a:prstGeom>
            <a:noFill/>
            <a:ln w="0" cap="flat">
              <a:noFill/>
              <a:prstDash val="solid"/>
              <a:miter lim="0"/>
            </a:ln>
          </p:spPr>
          <p:txBody>
            <a:bodyPr vert="horz" wrap="square" lIns="0" tIns="0" rIns="0" bIns="0"/>
            <a:lstStyle/>
            <a:p>
              <a:pPr algn="l" rtl="0" eaLnBrk="0">
                <a:lnSpc>
                  <a:spcPct val="107000"/>
                </a:lnSpc>
              </a:pPr>
              <a:endParaRPr sz="500" dirty="0">
                <a:latin typeface="微软雅黑" panose="020B0703020204020201" charset="-122"/>
                <a:ea typeface="微软雅黑" panose="020B0703020204020201" charset="-122"/>
                <a:cs typeface="Arial" panose="020B0704020202090204"/>
              </a:endParaRPr>
            </a:p>
            <a:p>
              <a:pPr marL="222885" algn="l" rtl="0" eaLnBrk="0">
                <a:lnSpc>
                  <a:spcPct val="88000"/>
                </a:lnSpc>
                <a:spcBef>
                  <a:spcPts val="5"/>
                </a:spcBef>
              </a:pP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条文说明：</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企业专职安全生产管理人员需正式任命，专门从事本企业安全管理工作。还需满足以下要求：</a:t>
              </a:r>
              <a:endParaRPr sz="1200" dirty="0">
                <a:latin typeface="微软雅黑" panose="020B0703020204020201" charset="-122"/>
                <a:ea typeface="微软雅黑" panose="020B0703020204020201" charset="-122"/>
                <a:cs typeface="微软雅黑" panose="020B0703020204020201" charset="-122"/>
              </a:endParaRPr>
            </a:p>
            <a:p>
              <a:pPr marL="234315" algn="l" rtl="0" eaLnBrk="0">
                <a:lnSpc>
                  <a:spcPts val="1580"/>
                </a:lnSpc>
                <a:spcBef>
                  <a:spcPts val="930"/>
                </a:spcBef>
              </a:pP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1）配备数量不应少于企业员工总数的2%，不足50人的企业至少配备1人</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endParaRPr sz="1200" dirty="0">
                <a:latin typeface="微软雅黑" panose="020B0703020204020201" charset="-122"/>
                <a:ea typeface="微软雅黑" panose="020B0703020204020201" charset="-122"/>
                <a:cs typeface="微软雅黑" panose="020B0703020204020201" charset="-122"/>
              </a:endParaRPr>
            </a:p>
            <a:p>
              <a:pPr algn="l" rtl="0" eaLnBrk="0">
                <a:lnSpc>
                  <a:spcPct val="102000"/>
                </a:lnSpc>
              </a:pPr>
              <a:endParaRPr sz="700" dirty="0">
                <a:latin typeface="微软雅黑" panose="020B0703020204020201" charset="-122"/>
                <a:ea typeface="微软雅黑" panose="020B0703020204020201" charset="-122"/>
                <a:cs typeface="Arial" panose="020B0704020202090204"/>
              </a:endParaRPr>
            </a:p>
            <a:p>
              <a:pPr marL="227965" algn="l" rtl="0" eaLnBrk="0">
                <a:lnSpc>
                  <a:spcPts val="1580"/>
                </a:lnSpc>
                <a:spcBef>
                  <a:spcPts val="5"/>
                </a:spcBef>
              </a:pP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2）具备中级及以上化工专业技术职称或化工安全类注册安全工程师资格。</a:t>
              </a:r>
              <a:endParaRPr sz="1200" dirty="0">
                <a:latin typeface="微软雅黑" panose="020B0703020204020201" charset="-122"/>
                <a:ea typeface="微软雅黑" panose="020B0703020204020201" charset="-122"/>
                <a:cs typeface="微软雅黑" panose="020B0703020204020201" charset="-122"/>
              </a:endParaRPr>
            </a:p>
          </p:txBody>
        </p:sp>
      </p:grpSp>
      <p:sp>
        <p:nvSpPr>
          <p:cNvPr id="376" name="textbox 376"/>
          <p:cNvSpPr/>
          <p:nvPr/>
        </p:nvSpPr>
        <p:spPr>
          <a:xfrm>
            <a:off x="471553" y="4288600"/>
            <a:ext cx="8269605" cy="26098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704020202090204"/>
              <a:ea typeface="Arial" panose="020B0704020202090204"/>
              <a:cs typeface="Arial" panose="020B0704020202090204"/>
            </a:endParaRPr>
          </a:p>
          <a:p>
            <a:pPr algn="r" rtl="0" eaLnBrk="0">
              <a:lnSpc>
                <a:spcPts val="1855"/>
              </a:lnSpc>
            </a:pP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5.1.3.3 企业主要负责人应定期组织召开安全生产会议</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，了解安全生产状况</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，研究重大问</a:t>
            </a:r>
            <a:r>
              <a:rPr sz="14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题</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，并督促落实。</a:t>
            </a:r>
            <a:endParaRPr sz="14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textbox 378"/>
          <p:cNvSpPr/>
          <p:nvPr/>
        </p:nvSpPr>
        <p:spPr>
          <a:xfrm>
            <a:off x="432571" y="1105053"/>
            <a:ext cx="8162290" cy="182880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1049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5.1 安全领</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导力</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18000"/>
              </a:lnSpc>
            </a:pPr>
            <a:endParaRPr sz="1000" dirty="0">
              <a:latin typeface="微软雅黑" panose="020B0703020204020201" charset="-122"/>
              <a:ea typeface="微软雅黑" panose="020B0703020204020201" charset="-122"/>
              <a:cs typeface="Arial" panose="020B0704020202090204"/>
            </a:endParaRPr>
          </a:p>
          <a:p>
            <a:pPr marL="53340" algn="l" rtl="0" eaLnBrk="0">
              <a:lnSpc>
                <a:spcPts val="2105"/>
              </a:lnSpc>
              <a:spcBef>
                <a:spcPts val="455"/>
              </a:spcBef>
            </a:pP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5.1.4 安全生产投入保障</a:t>
            </a:r>
            <a:endParaRPr sz="1500" dirty="0">
              <a:latin typeface="微软雅黑" panose="020B0703020204020201" charset="-122"/>
              <a:ea typeface="微软雅黑" panose="020B0703020204020201" charset="-122"/>
              <a:cs typeface="微软雅黑" panose="020B0703020204020201" charset="-122"/>
            </a:endParaRPr>
          </a:p>
          <a:p>
            <a:pPr marL="51435" algn="l" rtl="0" eaLnBrk="0">
              <a:lnSpc>
                <a:spcPts val="1855"/>
              </a:lnSpc>
              <a:spcBef>
                <a:spcPts val="680"/>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5.1.4.1 企业应</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足额提取和规范使</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用</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安全生产费用</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，保证具备安全生产法律法规、标准规定的安全生产条</a:t>
            </a:r>
            <a:endParaRPr sz="1400" dirty="0">
              <a:latin typeface="微软雅黑" panose="020B0703020204020201" charset="-122"/>
              <a:ea typeface="微软雅黑" panose="020B0703020204020201" charset="-122"/>
              <a:cs typeface="微软雅黑" panose="020B0703020204020201" charset="-122"/>
            </a:endParaRPr>
          </a:p>
          <a:p>
            <a:pPr marL="12700" algn="l" rtl="0" eaLnBrk="0">
              <a:lnSpc>
                <a:spcPct val="87000"/>
              </a:lnSpc>
              <a:spcBef>
                <a:spcPts val="980"/>
              </a:spcBef>
            </a:pP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件。</a:t>
            </a:r>
            <a:endParaRPr sz="1400" dirty="0">
              <a:latin typeface="微软雅黑" panose="020B0703020204020201" charset="-122"/>
              <a:ea typeface="微软雅黑" panose="020B0703020204020201" charset="-122"/>
              <a:cs typeface="微软雅黑" panose="020B0703020204020201" charset="-122"/>
            </a:endParaRPr>
          </a:p>
          <a:p>
            <a:pPr algn="l" rtl="0" eaLnBrk="0">
              <a:lnSpc>
                <a:spcPct val="103000"/>
              </a:lnSpc>
            </a:pPr>
            <a:endParaRPr sz="600" dirty="0">
              <a:latin typeface="微软雅黑" panose="020B0703020204020201" charset="-122"/>
              <a:ea typeface="微软雅黑" panose="020B0703020204020201" charset="-122"/>
              <a:cs typeface="Arial" panose="020B0704020202090204"/>
            </a:endParaRPr>
          </a:p>
          <a:p>
            <a:pPr marL="51435" algn="l" rtl="0" eaLnBrk="0">
              <a:lnSpc>
                <a:spcPts val="1855"/>
              </a:lnSpc>
              <a:spcBef>
                <a:spcPts val="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5.1.4.2 企业</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主要负责人应保证安全生产投入的</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有效实施</a:t>
            </a:r>
            <a:r>
              <a:rPr sz="14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，提升企业安全管理质效。</a:t>
            </a:r>
            <a:endParaRPr sz="1400" dirty="0">
              <a:latin typeface="微软雅黑" panose="020B0703020204020201" charset="-122"/>
              <a:ea typeface="微软雅黑" panose="020B0703020204020201" charset="-122"/>
              <a:cs typeface="微软雅黑" panose="020B0703020204020201" charset="-122"/>
            </a:endParaRPr>
          </a:p>
        </p:txBody>
      </p:sp>
      <p:grpSp>
        <p:nvGrpSpPr>
          <p:cNvPr id="30" name="group 30"/>
          <p:cNvGrpSpPr/>
          <p:nvPr/>
        </p:nvGrpSpPr>
        <p:grpSpPr>
          <a:xfrm rot="21600000">
            <a:off x="261620" y="2952114"/>
            <a:ext cx="8579484" cy="1125855"/>
            <a:chOff x="0" y="0"/>
            <a:chExt cx="8579484" cy="1125855"/>
          </a:xfrm>
        </p:grpSpPr>
        <p:pic>
          <p:nvPicPr>
            <p:cNvPr id="382" name="picture 382"/>
            <p:cNvPicPr>
              <a:picLocks noChangeAspect="1"/>
            </p:cNvPicPr>
            <p:nvPr/>
          </p:nvPicPr>
          <p:blipFill>
            <a:blip r:embed="rId1"/>
            <a:stretch>
              <a:fillRect/>
            </a:stretch>
          </p:blipFill>
          <p:spPr>
            <a:xfrm rot="21600000">
              <a:off x="0" y="0"/>
              <a:ext cx="8579484" cy="1125855"/>
            </a:xfrm>
            <a:prstGeom prst="rect">
              <a:avLst/>
            </a:prstGeom>
          </p:spPr>
        </p:pic>
        <p:sp>
          <p:nvSpPr>
            <p:cNvPr id="384" name="textbox 384"/>
            <p:cNvSpPr/>
            <p:nvPr/>
          </p:nvSpPr>
          <p:spPr>
            <a:xfrm>
              <a:off x="-12700" y="-12700"/>
              <a:ext cx="8604884" cy="1166494"/>
            </a:xfrm>
            <a:prstGeom prst="rect">
              <a:avLst/>
            </a:prstGeom>
            <a:noFill/>
            <a:ln w="0" cap="flat">
              <a:noFill/>
              <a:prstDash val="solid"/>
              <a:miter lim="0"/>
            </a:ln>
          </p:spPr>
          <p:txBody>
            <a:bodyPr vert="horz" wrap="square" lIns="0" tIns="0" rIns="0" bIns="0"/>
            <a:lstStyle/>
            <a:p>
              <a:pPr algn="l" rtl="0" eaLnBrk="0">
                <a:lnSpc>
                  <a:spcPct val="122000"/>
                </a:lnSpc>
              </a:pPr>
              <a:endParaRPr sz="300" dirty="0">
                <a:latin typeface="微软雅黑" panose="020B0703020204020201" charset="-122"/>
                <a:ea typeface="微软雅黑" panose="020B0703020204020201" charset="-122"/>
                <a:cs typeface="Arial" panose="020B0704020202090204"/>
              </a:endParaRPr>
            </a:p>
            <a:p>
              <a:pPr marL="222885" algn="l" rtl="0" eaLnBrk="0">
                <a:lnSpc>
                  <a:spcPts val="1580"/>
                </a:lnSpc>
                <a:spcBef>
                  <a:spcPts val="0"/>
                </a:spcBef>
              </a:pPr>
              <a:r>
                <a:rPr sz="1200" b="1" kern="0" spc="100" dirty="0">
                  <a:solidFill>
                    <a:srgbClr val="2464CB">
                      <a:alpha val="100000"/>
                    </a:srgbClr>
                  </a:solidFill>
                  <a:latin typeface="微软雅黑" panose="020B0703020204020201" charset="-122"/>
                  <a:ea typeface="微软雅黑" panose="020B0703020204020201" charset="-122"/>
                  <a:cs typeface="微软雅黑" panose="020B0703020204020201" charset="-122"/>
                </a:rPr>
                <a:t>条文说明：《中华人民共和国安全生产法</a:t>
              </a:r>
              <a:r>
                <a:rPr sz="1200" b="1" kern="0" spc="9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1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90" dirty="0">
                  <a:solidFill>
                    <a:srgbClr val="2464CB">
                      <a:alpha val="100000"/>
                    </a:srgbClr>
                  </a:solidFill>
                  <a:latin typeface="微软雅黑" panose="020B0703020204020201" charset="-122"/>
                  <a:ea typeface="微软雅黑" panose="020B0703020204020201" charset="-122"/>
                  <a:cs typeface="微软雅黑" panose="020B0703020204020201" charset="-122"/>
                </a:rPr>
                <a:t>第二十三条明确要求</a:t>
              </a:r>
              <a:r>
                <a:rPr sz="1200" b="1" kern="0" spc="-2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9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3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90" dirty="0">
                  <a:solidFill>
                    <a:srgbClr val="2464CB">
                      <a:alpha val="100000"/>
                    </a:srgbClr>
                  </a:solidFill>
                  <a:latin typeface="微软雅黑" panose="020B0703020204020201" charset="-122"/>
                  <a:ea typeface="微软雅黑" panose="020B0703020204020201" charset="-122"/>
                  <a:cs typeface="微软雅黑" panose="020B0703020204020201" charset="-122"/>
                </a:rPr>
                <a:t>应当按照</a:t>
              </a:r>
              <a:r>
                <a:rPr sz="12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规定</a:t>
              </a:r>
              <a:r>
                <a:rPr sz="1200" b="1" kern="0" spc="90" dirty="0">
                  <a:solidFill>
                    <a:srgbClr val="2464CB">
                      <a:alpha val="100000"/>
                    </a:srgbClr>
                  </a:solidFill>
                  <a:latin typeface="微软雅黑" panose="020B0703020204020201" charset="-122"/>
                  <a:ea typeface="微软雅黑" panose="020B0703020204020201" charset="-122"/>
                  <a:cs typeface="微软雅黑" panose="020B0703020204020201" charset="-122"/>
                </a:rPr>
                <a:t>提取和使用安全生产费用</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9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90" dirty="0">
                  <a:solidFill>
                    <a:srgbClr val="2464CB">
                      <a:alpha val="100000"/>
                    </a:srgbClr>
                  </a:solidFill>
                  <a:latin typeface="微软雅黑" panose="020B0703020204020201" charset="-122"/>
                  <a:ea typeface="微软雅黑" panose="020B0703020204020201" charset="-122"/>
                  <a:cs typeface="微软雅黑" panose="020B0703020204020201" charset="-122"/>
                </a:rPr>
                <a:t>专门</a:t>
              </a:r>
              <a:endParaRPr sz="1200" dirty="0">
                <a:latin typeface="微软雅黑" panose="020B0703020204020201" charset="-122"/>
                <a:ea typeface="微软雅黑" panose="020B0703020204020201" charset="-122"/>
                <a:cs typeface="微软雅黑" panose="020B0703020204020201" charset="-122"/>
              </a:endParaRPr>
            </a:p>
            <a:p>
              <a:pPr marL="197485" algn="l" rtl="0" eaLnBrk="0">
                <a:lnSpc>
                  <a:spcPts val="2010"/>
                </a:lnSpc>
              </a:pP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用于改善安全生产条件</a:t>
              </a:r>
              <a:r>
                <a:rPr sz="12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19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endParaRPr sz="1200" dirty="0">
                <a:latin typeface="微软雅黑" panose="020B0703020204020201" charset="-122"/>
                <a:ea typeface="微软雅黑" panose="020B0703020204020201" charset="-122"/>
                <a:cs typeface="微软雅黑" panose="020B0703020204020201" charset="-122"/>
              </a:endParaRPr>
            </a:p>
            <a:p>
              <a:pPr marL="196215" indent="97155" algn="l" rtl="0" eaLnBrk="0">
                <a:lnSpc>
                  <a:spcPct val="148000"/>
                </a:lnSpc>
                <a:spcBef>
                  <a:spcPts val="180"/>
                </a:spcBef>
              </a:pP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《企业安全生产费用提取和使用管理办法》</a:t>
              </a:r>
              <a:r>
                <a:rPr sz="1200" b="1" kern="0" spc="-17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（财资〔2022〕</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136号）</a:t>
              </a:r>
              <a:r>
                <a:rPr sz="1200" b="1" kern="0" spc="-16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第二十一条明确规定</a:t>
              </a:r>
              <a:r>
                <a:rPr sz="1200" b="1" kern="0" spc="-26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危险</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品生产与储存企</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90" dirty="0">
                  <a:solidFill>
                    <a:srgbClr val="2464CB">
                      <a:alpha val="100000"/>
                    </a:srgbClr>
                  </a:solidFill>
                  <a:latin typeface="微软雅黑" panose="020B0703020204020201" charset="-122"/>
                  <a:ea typeface="微软雅黑" panose="020B0703020204020201" charset="-122"/>
                  <a:cs typeface="微软雅黑" panose="020B0703020204020201" charset="-122"/>
                </a:rPr>
                <a:t>业以上一年度营业收入为依据</a:t>
              </a:r>
              <a:r>
                <a:rPr sz="1200" b="1" kern="0" spc="-1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9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5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90" dirty="0">
                  <a:solidFill>
                    <a:srgbClr val="2464CB">
                      <a:alpha val="100000"/>
                    </a:srgbClr>
                  </a:solidFill>
                  <a:latin typeface="微软雅黑" panose="020B0703020204020201" charset="-122"/>
                  <a:ea typeface="微软雅黑" panose="020B0703020204020201" charset="-122"/>
                  <a:cs typeface="微软雅黑" panose="020B0703020204020201" charset="-122"/>
                </a:rPr>
                <a:t>采取超额累退方式</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确定本年度应计提金额</a:t>
              </a:r>
              <a:r>
                <a:rPr sz="1200" b="1" kern="0" spc="-1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并逐月平均提取</a:t>
              </a:r>
              <a:r>
                <a:rPr sz="1200" b="1" kern="0" spc="-20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19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endParaRPr sz="1200" dirty="0">
                <a:latin typeface="微软雅黑" panose="020B0703020204020201" charset="-122"/>
                <a:ea typeface="微软雅黑" panose="020B0703020204020201" charset="-122"/>
                <a:cs typeface="微软雅黑" panose="020B0703020204020201" charset="-122"/>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textbox 386"/>
          <p:cNvSpPr/>
          <p:nvPr/>
        </p:nvSpPr>
        <p:spPr>
          <a:xfrm>
            <a:off x="362661" y="933603"/>
            <a:ext cx="8528684" cy="355600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8034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5.1 安全领</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导力</a:t>
            </a:r>
            <a:endParaRPr sz="2000" dirty="0">
              <a:latin typeface="微软雅黑" panose="020B0703020204020201" charset="-122"/>
              <a:ea typeface="微软雅黑" panose="020B0703020204020201" charset="-122"/>
              <a:cs typeface="微软雅黑" panose="020B0703020204020201" charset="-122"/>
            </a:endParaRPr>
          </a:p>
          <a:p>
            <a:pPr marL="12700" indent="94615" algn="l" rtl="0" eaLnBrk="0">
              <a:lnSpc>
                <a:spcPct val="123000"/>
              </a:lnSpc>
              <a:spcBef>
                <a:spcPts val="1115"/>
              </a:spcBef>
            </a:pP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（一）完善、改造和维护安全防护设施设备支出</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（不含“三</a:t>
            </a:r>
            <a:r>
              <a:rPr sz="12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同时”要求初期投入的安全设施</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a:t>
            </a:r>
            <a:r>
              <a:rPr sz="1200" b="1" kern="0" spc="-20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包括车间、库房、罐区等作业</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场所的监控、监测、通风、防晒、调温、防火、灭火、防爆、泄压、防毒、消毒、中和、防</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潮、防雷、防静电、防腐、防渗漏、 </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防护围堤和隔离操作等设施设备</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支出；</a:t>
            </a:r>
            <a:endParaRPr sz="1200" dirty="0">
              <a:latin typeface="微软雅黑" panose="020B0703020204020201" charset="-122"/>
              <a:ea typeface="微软雅黑" panose="020B0703020204020201" charset="-122"/>
              <a:cs typeface="微软雅黑" panose="020B0703020204020201" charset="-122"/>
            </a:endParaRPr>
          </a:p>
          <a:p>
            <a:pPr marL="107315" algn="l" rtl="0" eaLnBrk="0">
              <a:lnSpc>
                <a:spcPts val="1580"/>
              </a:lnSpc>
              <a:spcBef>
                <a:spcPts val="315"/>
              </a:spcBef>
            </a:pP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（二）配备、维护、保养应急救援器</a:t>
            </a: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材、设备支出和应急救援队伍建设、应急预案制修订与应急演练支出；</a:t>
            </a:r>
            <a:endParaRPr sz="1200" dirty="0">
              <a:latin typeface="微软雅黑" panose="020B0703020204020201" charset="-122"/>
              <a:ea typeface="微软雅黑" panose="020B0703020204020201" charset="-122"/>
              <a:cs typeface="微软雅黑" panose="020B0703020204020201" charset="-122"/>
            </a:endParaRPr>
          </a:p>
          <a:p>
            <a:pPr marL="12700" indent="93980" algn="l" rtl="0" eaLnBrk="0">
              <a:lnSpc>
                <a:spcPct val="119000"/>
              </a:lnSpc>
              <a:spcBef>
                <a:spcPts val="285"/>
              </a:spcBef>
            </a:pP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（三）开展重大危险源检测、评估、监控支出</a:t>
            </a:r>
            <a:r>
              <a:rPr sz="1200" b="1" kern="0" spc="-2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，安全风险分级管控和事故隐患排查整改支出</a:t>
            </a:r>
            <a:r>
              <a:rPr sz="1200" b="1" kern="0" spc="-2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，安全生产风险监测预警系统等</a:t>
            </a:r>
            <a:r>
              <a:rPr sz="12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安</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全生产信息系统建设、运维和网络安全</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支出</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200" dirty="0">
              <a:latin typeface="微软雅黑" panose="020B0703020204020201" charset="-122"/>
              <a:ea typeface="微软雅黑" panose="020B0703020204020201" charset="-122"/>
              <a:cs typeface="微软雅黑" panose="020B0703020204020201" charset="-122"/>
            </a:endParaRPr>
          </a:p>
          <a:p>
            <a:pPr marL="107315" algn="l" rtl="0" eaLnBrk="0">
              <a:lnSpc>
                <a:spcPts val="1580"/>
              </a:lnSpc>
              <a:spcBef>
                <a:spcPts val="315"/>
              </a:spcBef>
            </a:pP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（四）安全生产检查、</a:t>
            </a: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评估评价</a:t>
            </a:r>
            <a:r>
              <a:rPr sz="12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（不含新建、改建、扩建项目安全评价）</a:t>
            </a: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、咨询和标准化建设支出；</a:t>
            </a:r>
            <a:endParaRPr sz="1200" dirty="0">
              <a:latin typeface="微软雅黑" panose="020B0703020204020201" charset="-122"/>
              <a:ea typeface="微软雅黑" panose="020B0703020204020201" charset="-122"/>
              <a:cs typeface="微软雅黑" panose="020B0703020204020201" charset="-122"/>
            </a:endParaRPr>
          </a:p>
          <a:p>
            <a:pPr marL="107315" algn="l" rtl="0" eaLnBrk="0">
              <a:lnSpc>
                <a:spcPts val="1580"/>
              </a:lnSpc>
              <a:spcBef>
                <a:spcPts val="285"/>
              </a:spcBef>
            </a:pPr>
            <a:r>
              <a:rPr sz="12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（五）配备和更新现场作业人员</a:t>
            </a:r>
            <a:r>
              <a:rPr sz="12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安全防护用品支出；</a:t>
            </a:r>
            <a:endParaRPr sz="1200" dirty="0">
              <a:latin typeface="微软雅黑" panose="020B0703020204020201" charset="-122"/>
              <a:ea typeface="微软雅黑" panose="020B0703020204020201" charset="-122"/>
              <a:cs typeface="微软雅黑" panose="020B0703020204020201" charset="-122"/>
            </a:endParaRPr>
          </a:p>
          <a:p>
            <a:pPr marL="107315" algn="l" rtl="0" eaLnBrk="0">
              <a:lnSpc>
                <a:spcPts val="1580"/>
              </a:lnSpc>
              <a:spcBef>
                <a:spcPts val="285"/>
              </a:spcBef>
            </a:pP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（六）安全生产宣传、教育、培训和从业人员发现并报告事故</a:t>
            </a:r>
            <a:r>
              <a:rPr sz="12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隐患的奖励支出；</a:t>
            </a:r>
            <a:endParaRPr sz="1200" dirty="0">
              <a:latin typeface="微软雅黑" panose="020B0703020204020201" charset="-122"/>
              <a:ea typeface="微软雅黑" panose="020B0703020204020201" charset="-122"/>
              <a:cs typeface="微软雅黑" panose="020B0703020204020201" charset="-122"/>
            </a:endParaRPr>
          </a:p>
          <a:p>
            <a:pPr marL="107315" algn="l" rtl="0" eaLnBrk="0">
              <a:lnSpc>
                <a:spcPts val="1580"/>
              </a:lnSpc>
              <a:spcBef>
                <a:spcPts val="285"/>
              </a:spcBef>
            </a:pP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（七）安全生产适用的新技术、新标准、新工艺</a:t>
            </a:r>
            <a:r>
              <a:rPr sz="12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、新装备的推广应用支出；</a:t>
            </a:r>
            <a:endParaRPr sz="1200" dirty="0">
              <a:latin typeface="微软雅黑" panose="020B0703020204020201" charset="-122"/>
              <a:ea typeface="微软雅黑" panose="020B0703020204020201" charset="-122"/>
              <a:cs typeface="微软雅黑" panose="020B0703020204020201" charset="-122"/>
            </a:endParaRPr>
          </a:p>
          <a:p>
            <a:pPr marL="107315" algn="l" rtl="0" eaLnBrk="0">
              <a:lnSpc>
                <a:spcPts val="1580"/>
              </a:lnSpc>
              <a:spcBef>
                <a:spcPts val="285"/>
              </a:spcBef>
            </a:pPr>
            <a:r>
              <a:rPr sz="12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（八）安全设施及特种设备检测检验、检</a:t>
            </a:r>
            <a:r>
              <a:rPr sz="12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定校准支出；</a:t>
            </a:r>
            <a:endParaRPr sz="1200" dirty="0">
              <a:latin typeface="微软雅黑" panose="020B0703020204020201" charset="-122"/>
              <a:ea typeface="微软雅黑" panose="020B0703020204020201" charset="-122"/>
              <a:cs typeface="微软雅黑" panose="020B0703020204020201" charset="-122"/>
            </a:endParaRPr>
          </a:p>
          <a:p>
            <a:pPr marL="107315" algn="l" rtl="0" eaLnBrk="0">
              <a:lnSpc>
                <a:spcPts val="1580"/>
              </a:lnSpc>
              <a:spcBef>
                <a:spcPts val="285"/>
              </a:spcBef>
            </a:pPr>
            <a:r>
              <a:rPr sz="12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（九）安全生产责任保险支出；</a:t>
            </a:r>
            <a:endParaRPr sz="1200" dirty="0">
              <a:latin typeface="微软雅黑" panose="020B0703020204020201" charset="-122"/>
              <a:ea typeface="微软雅黑" panose="020B0703020204020201" charset="-122"/>
              <a:cs typeface="微软雅黑" panose="020B0703020204020201" charset="-122"/>
            </a:endParaRPr>
          </a:p>
          <a:p>
            <a:pPr marL="107315" algn="l" rtl="0" eaLnBrk="0">
              <a:lnSpc>
                <a:spcPts val="1580"/>
              </a:lnSpc>
              <a:spcBef>
                <a:spcPts val="285"/>
              </a:spcBef>
            </a:pPr>
            <a:r>
              <a:rPr sz="12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（十）与安全生产直接相关</a:t>
            </a:r>
            <a:r>
              <a:rPr sz="12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的其他支出。</a:t>
            </a:r>
            <a:endParaRPr sz="12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textbox 390"/>
          <p:cNvSpPr/>
          <p:nvPr/>
        </p:nvSpPr>
        <p:spPr>
          <a:xfrm>
            <a:off x="433642" y="768503"/>
            <a:ext cx="8235950" cy="246887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0922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5.1 安全领</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导力</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18000"/>
              </a:lnSpc>
            </a:pPr>
            <a:endParaRPr sz="1000" dirty="0">
              <a:latin typeface="微软雅黑" panose="020B0703020204020201" charset="-122"/>
              <a:ea typeface="微软雅黑" panose="020B0703020204020201" charset="-122"/>
              <a:cs typeface="Arial" panose="020B0704020202090204"/>
            </a:endParaRPr>
          </a:p>
          <a:p>
            <a:pPr marL="52070" algn="l" rtl="0" eaLnBrk="0">
              <a:lnSpc>
                <a:spcPts val="2105"/>
              </a:lnSpc>
              <a:spcBef>
                <a:spcPts val="455"/>
              </a:spcBef>
            </a:pPr>
            <a:r>
              <a:rPr sz="15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5.1.5 安全生产信息化智能化建设</a:t>
            </a:r>
            <a:endParaRPr sz="1500" dirty="0">
              <a:latin typeface="微软雅黑" panose="020B0703020204020201" charset="-122"/>
              <a:ea typeface="微软雅黑" panose="020B0703020204020201" charset="-122"/>
              <a:cs typeface="微软雅黑" panose="020B0703020204020201" charset="-122"/>
            </a:endParaRPr>
          </a:p>
          <a:p>
            <a:pPr marL="12700" indent="37465" algn="l" rtl="0" eaLnBrk="0">
              <a:lnSpc>
                <a:spcPct val="129000"/>
              </a:lnSpc>
              <a:spcBef>
                <a:spcPts val="690"/>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5.1.5.1 企业主要负责人应组织实施安全生产信息</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化智能化建设</a:t>
            </a:r>
            <a:r>
              <a:rPr sz="1400" b="1" kern="0" spc="-2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，根据</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安全管理需求</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构建安全生产信息化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智能化系统。</a:t>
            </a:r>
            <a:endParaRPr sz="1400" dirty="0">
              <a:latin typeface="微软雅黑" panose="020B0703020204020201" charset="-122"/>
              <a:ea typeface="微软雅黑" panose="020B0703020204020201" charset="-122"/>
              <a:cs typeface="微软雅黑" panose="020B0703020204020201" charset="-122"/>
            </a:endParaRPr>
          </a:p>
          <a:p>
            <a:pPr marL="12700" indent="37465" algn="l" rtl="0" eaLnBrk="0">
              <a:lnSpc>
                <a:spcPct val="129000"/>
              </a:lnSpc>
              <a:spcBef>
                <a:spcPts val="705"/>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5.1.5.2 企业</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应明确有关部门负责</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安全生产信息化</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智能化系统的构建、运行、维护等管理工作</a:t>
            </a:r>
            <a:r>
              <a:rPr sz="1400" b="1" kern="0" spc="-2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确保系统 </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正常运转</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a:p>
            <a:pPr algn="l" rtl="0" eaLnBrk="0">
              <a:lnSpc>
                <a:spcPct val="116000"/>
              </a:lnSpc>
            </a:pPr>
            <a:endParaRPr sz="500" dirty="0">
              <a:latin typeface="微软雅黑" panose="020B0703020204020201" charset="-122"/>
              <a:ea typeface="微软雅黑" panose="020B0703020204020201" charset="-122"/>
              <a:cs typeface="Arial" panose="020B0704020202090204"/>
            </a:endParaRPr>
          </a:p>
          <a:p>
            <a:pPr marL="50165" algn="l" rtl="0" eaLnBrk="0">
              <a:lnSpc>
                <a:spcPts val="1855"/>
              </a:lnSpc>
              <a:spcBef>
                <a:spcPts val="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5.1.5.3 企业</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应至少</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每年评估</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安全生产信息化智能化系统运行状况</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，不断改进升级。</a:t>
            </a:r>
            <a:endParaRPr sz="1400" dirty="0">
              <a:latin typeface="微软雅黑" panose="020B0703020204020201" charset="-122"/>
              <a:ea typeface="微软雅黑" panose="020B0703020204020201" charset="-122"/>
              <a:cs typeface="微软雅黑" panose="020B0703020204020201" charset="-122"/>
            </a:endParaRPr>
          </a:p>
        </p:txBody>
      </p:sp>
      <p:grpSp>
        <p:nvGrpSpPr>
          <p:cNvPr id="32" name="group 32"/>
          <p:cNvGrpSpPr/>
          <p:nvPr/>
        </p:nvGrpSpPr>
        <p:grpSpPr>
          <a:xfrm rot="21600000">
            <a:off x="261620" y="3261359"/>
            <a:ext cx="8579484" cy="1377950"/>
            <a:chOff x="0" y="0"/>
            <a:chExt cx="8579484" cy="1377950"/>
          </a:xfrm>
        </p:grpSpPr>
        <p:pic>
          <p:nvPicPr>
            <p:cNvPr id="392" name="picture 392"/>
            <p:cNvPicPr>
              <a:picLocks noChangeAspect="1"/>
            </p:cNvPicPr>
            <p:nvPr/>
          </p:nvPicPr>
          <p:blipFill>
            <a:blip r:embed="rId1"/>
            <a:stretch>
              <a:fillRect/>
            </a:stretch>
          </p:blipFill>
          <p:spPr>
            <a:xfrm rot="21600000">
              <a:off x="0" y="0"/>
              <a:ext cx="8579484" cy="1377950"/>
            </a:xfrm>
            <a:prstGeom prst="rect">
              <a:avLst/>
            </a:prstGeom>
          </p:spPr>
        </p:pic>
        <p:sp>
          <p:nvSpPr>
            <p:cNvPr id="394" name="textbox 394"/>
            <p:cNvSpPr/>
            <p:nvPr/>
          </p:nvSpPr>
          <p:spPr>
            <a:xfrm>
              <a:off x="-12700" y="-12700"/>
              <a:ext cx="8604884" cy="1403350"/>
            </a:xfrm>
            <a:prstGeom prst="rect">
              <a:avLst/>
            </a:prstGeom>
            <a:noFill/>
            <a:ln w="0" cap="flat">
              <a:noFill/>
              <a:prstDash val="solid"/>
              <a:miter lim="0"/>
            </a:ln>
          </p:spPr>
          <p:txBody>
            <a:bodyPr vert="horz" wrap="square" lIns="0" tIns="0" rIns="0" bIns="0"/>
            <a:lstStyle/>
            <a:p>
              <a:pPr algn="l" rtl="0" eaLnBrk="0">
                <a:lnSpc>
                  <a:spcPct val="110000"/>
                </a:lnSpc>
              </a:pPr>
              <a:endParaRPr sz="400" dirty="0">
                <a:latin typeface="微软雅黑" panose="020B0703020204020201" charset="-122"/>
                <a:ea typeface="微软雅黑" panose="020B0703020204020201" charset="-122"/>
                <a:cs typeface="Arial" panose="020B0704020202090204"/>
              </a:endParaRPr>
            </a:p>
            <a:p>
              <a:pPr marL="222250" algn="l" rtl="0" eaLnBrk="0">
                <a:lnSpc>
                  <a:spcPct val="91000"/>
                </a:lnSpc>
                <a:spcBef>
                  <a:spcPts val="5"/>
                </a:spcBef>
              </a:pPr>
              <a:r>
                <a:rPr sz="900" b="1" kern="0" spc="110" dirty="0">
                  <a:solidFill>
                    <a:srgbClr val="2464CB">
                      <a:alpha val="100000"/>
                    </a:srgbClr>
                  </a:solidFill>
                  <a:latin typeface="微软雅黑" panose="020B0703020204020201" charset="-122"/>
                  <a:ea typeface="微软雅黑" panose="020B0703020204020201" charset="-122"/>
                  <a:cs typeface="微软雅黑" panose="020B0703020204020201" charset="-122"/>
                </a:rPr>
                <a:t>条文说明：</a:t>
              </a:r>
              <a:endParaRPr sz="900" dirty="0">
                <a:latin typeface="微软雅黑" panose="020B0703020204020201" charset="-122"/>
                <a:ea typeface="微软雅黑" panose="020B0703020204020201" charset="-122"/>
                <a:cs typeface="微软雅黑" panose="020B0703020204020201" charset="-122"/>
              </a:endParaRPr>
            </a:p>
            <a:p>
              <a:pPr marL="194945" indent="104775" algn="l" rtl="0" eaLnBrk="0">
                <a:lnSpc>
                  <a:spcPct val="147000"/>
                </a:lnSpc>
                <a:spcBef>
                  <a:spcPts val="605"/>
                </a:spcBef>
              </a:pPr>
              <a:r>
                <a:rPr sz="9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（1） 2021至2023年</a:t>
              </a:r>
              <a:r>
                <a:rPr sz="9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9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900" b="1" kern="0" spc="-1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9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应急管理部发布了</a:t>
              </a:r>
              <a:r>
                <a:rPr sz="9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9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《危险化学品企业安全风险智能化管控平台建设指南</a:t>
              </a:r>
              <a:r>
                <a:rPr sz="900" b="1" kern="0" spc="-1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9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（试行） 》</a:t>
              </a:r>
              <a:r>
                <a:rPr sz="9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9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9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9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900" b="1" kern="0" spc="-15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9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工业互联网</a:t>
              </a:r>
              <a:r>
                <a:rPr sz="9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9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900" b="1" kern="0" spc="120" dirty="0">
                  <a:solidFill>
                    <a:srgbClr val="2464CB">
                      <a:alpha val="100000"/>
                    </a:srgbClr>
                  </a:solidFill>
                  <a:latin typeface="微软雅黑" panose="020B0703020204020201" charset="-122"/>
                  <a:ea typeface="微软雅黑" panose="020B0703020204020201" charset="-122"/>
                  <a:cs typeface="微软雅黑" panose="020B0703020204020201" charset="-122"/>
                </a:rPr>
                <a:t>危化安全生</a:t>
              </a:r>
              <a:r>
                <a:rPr sz="9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900" b="1" kern="0" spc="150" dirty="0">
                  <a:solidFill>
                    <a:srgbClr val="2464CB">
                      <a:alpha val="100000"/>
                    </a:srgbClr>
                  </a:solidFill>
                  <a:latin typeface="微软雅黑" panose="020B0703020204020201" charset="-122"/>
                  <a:ea typeface="微软雅黑" panose="020B0703020204020201" charset="-122"/>
                  <a:cs typeface="微软雅黑" panose="020B0703020204020201" charset="-122"/>
                </a:rPr>
                <a:t>产</a:t>
              </a:r>
              <a:r>
                <a:rPr sz="9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900" b="1" kern="0" spc="15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900" b="1" kern="0" spc="-18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900" b="1" kern="0" spc="150" dirty="0">
                  <a:solidFill>
                    <a:srgbClr val="2464CB">
                      <a:alpha val="100000"/>
                    </a:srgbClr>
                  </a:solidFill>
                  <a:latin typeface="微软雅黑" panose="020B0703020204020201" charset="-122"/>
                  <a:ea typeface="微软雅黑" panose="020B0703020204020201" charset="-122"/>
                  <a:cs typeface="微软雅黑" panose="020B0703020204020201" charset="-122"/>
                </a:rPr>
                <a:t>特殊作业许可与作业过程管理系统建设应用指南</a:t>
              </a:r>
              <a:r>
                <a:rPr sz="9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900" b="1" kern="0" spc="150" dirty="0">
                  <a:solidFill>
                    <a:srgbClr val="2464CB">
                      <a:alpha val="100000"/>
                    </a:srgbClr>
                  </a:solidFill>
                  <a:latin typeface="微软雅黑" panose="020B0703020204020201" charset="-122"/>
                  <a:ea typeface="微软雅黑" panose="020B0703020204020201" charset="-122"/>
                  <a:cs typeface="微软雅黑" panose="020B0703020204020201" charset="-122"/>
                </a:rPr>
                <a:t>（试行） 》</a:t>
              </a:r>
              <a:r>
                <a:rPr sz="9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900" b="1" kern="0" spc="150" dirty="0">
                  <a:solidFill>
                    <a:srgbClr val="2464CB">
                      <a:alpha val="100000"/>
                    </a:srgbClr>
                  </a:solidFill>
                  <a:latin typeface="微软雅黑" panose="020B0703020204020201" charset="-122"/>
                  <a:ea typeface="微软雅黑" panose="020B0703020204020201" charset="-122"/>
                  <a:cs typeface="微软雅黑" panose="020B0703020204020201" charset="-122"/>
                </a:rPr>
                <a:t>等</a:t>
              </a:r>
              <a:r>
                <a:rPr sz="900" b="1" kern="0" spc="150" dirty="0">
                  <a:solidFill>
                    <a:srgbClr val="FF0000">
                      <a:alpha val="100000"/>
                    </a:srgbClr>
                  </a:solidFill>
                  <a:latin typeface="微软雅黑" panose="020B0703020204020201" charset="-122"/>
                  <a:ea typeface="微软雅黑" panose="020B0703020204020201" charset="-122"/>
                  <a:cs typeface="微软雅黑" panose="020B0703020204020201" charset="-122"/>
                </a:rPr>
                <a:t>8</a:t>
              </a:r>
              <a:r>
                <a:rPr sz="900" b="1" kern="0" spc="140" dirty="0">
                  <a:solidFill>
                    <a:srgbClr val="FF0000">
                      <a:alpha val="100000"/>
                    </a:srgbClr>
                  </a:solidFill>
                  <a:latin typeface="微软雅黑" panose="020B0703020204020201" charset="-122"/>
                  <a:ea typeface="微软雅黑" panose="020B0703020204020201" charset="-122"/>
                  <a:cs typeface="微软雅黑" panose="020B0703020204020201" charset="-122"/>
                </a:rPr>
                <a:t>项应用场景建设指南</a:t>
              </a:r>
              <a:r>
                <a:rPr sz="9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指导企业开展信息化建设。</a:t>
              </a:r>
              <a:endParaRPr sz="900" dirty="0">
                <a:latin typeface="微软雅黑" panose="020B0703020204020201" charset="-122"/>
                <a:ea typeface="微软雅黑" panose="020B0703020204020201" charset="-122"/>
                <a:cs typeface="微软雅黑" panose="020B0703020204020201" charset="-122"/>
              </a:endParaRPr>
            </a:p>
            <a:p>
              <a:pPr marL="193675" indent="106045" algn="l" rtl="0" eaLnBrk="0">
                <a:lnSpc>
                  <a:spcPct val="147000"/>
                </a:lnSpc>
                <a:spcBef>
                  <a:spcPts val="425"/>
                </a:spcBef>
              </a:pPr>
              <a:r>
                <a:rPr sz="900" b="1" kern="0" spc="150" dirty="0">
                  <a:solidFill>
                    <a:srgbClr val="2464CB">
                      <a:alpha val="100000"/>
                    </a:srgbClr>
                  </a:solidFill>
                  <a:latin typeface="微软雅黑" panose="020B0703020204020201" charset="-122"/>
                  <a:ea typeface="微软雅黑" panose="020B0703020204020201" charset="-122"/>
                  <a:cs typeface="微软雅黑" panose="020B0703020204020201" charset="-122"/>
                </a:rPr>
                <a:t>（2） 2024年监管要点要求2024年底前所有重大危险源企业全部建设应用</a:t>
              </a:r>
              <a:r>
                <a:rPr sz="900" b="1" kern="0" spc="150" dirty="0">
                  <a:solidFill>
                    <a:srgbClr val="FF0000">
                      <a:alpha val="100000"/>
                    </a:srgbClr>
                  </a:solidFill>
                  <a:latin typeface="微软雅黑" panose="020B0703020204020201" charset="-122"/>
                  <a:ea typeface="微软雅黑" panose="020B0703020204020201" charset="-122"/>
                  <a:cs typeface="微软雅黑" panose="020B0703020204020201" charset="-122"/>
                </a:rPr>
                <a:t>特殊作业许可与作业管理系</a:t>
              </a:r>
              <a:r>
                <a:rPr sz="900" b="1" kern="0" spc="140" dirty="0">
                  <a:solidFill>
                    <a:srgbClr val="FF0000">
                      <a:alpha val="100000"/>
                    </a:srgbClr>
                  </a:solidFill>
                  <a:latin typeface="微软雅黑" panose="020B0703020204020201" charset="-122"/>
                  <a:ea typeface="微软雅黑" panose="020B0703020204020201" charset="-122"/>
                  <a:cs typeface="微软雅黑" panose="020B0703020204020201" charset="-122"/>
                </a:rPr>
                <a:t>统</a:t>
              </a:r>
              <a:r>
                <a:rPr sz="900" b="1" kern="0" spc="-16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140" dirty="0">
                  <a:solidFill>
                    <a:srgbClr val="FF0000">
                      <a:alpha val="100000"/>
                    </a:srgbClr>
                  </a:solidFill>
                  <a:latin typeface="微软雅黑" panose="020B0703020204020201" charset="-122"/>
                  <a:ea typeface="微软雅黑" panose="020B0703020204020201" charset="-122"/>
                  <a:cs typeface="微软雅黑" panose="020B0703020204020201" charset="-122"/>
                </a:rPr>
                <a:t>、</a:t>
              </a:r>
              <a:r>
                <a:rPr sz="900" b="1" kern="0" spc="-11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140" dirty="0">
                  <a:solidFill>
                    <a:srgbClr val="FF0000">
                      <a:alpha val="100000"/>
                    </a:srgbClr>
                  </a:solidFill>
                  <a:latin typeface="微软雅黑" panose="020B0703020204020201" charset="-122"/>
                  <a:ea typeface="微软雅黑" panose="020B0703020204020201" charset="-122"/>
                  <a:cs typeface="微软雅黑" panose="020B0703020204020201" charset="-122"/>
                </a:rPr>
                <a:t>人员定位系统</a:t>
              </a:r>
              <a:r>
                <a:rPr sz="900" b="1" kern="0" spc="-1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140" dirty="0">
                  <a:solidFill>
                    <a:srgbClr val="FF0000">
                      <a:alpha val="100000"/>
                    </a:srgbClr>
                  </a:solidFill>
                  <a:latin typeface="微软雅黑" panose="020B0703020204020201" charset="-122"/>
                  <a:ea typeface="微软雅黑" panose="020B0703020204020201" charset="-122"/>
                  <a:cs typeface="微软雅黑" panose="020B0703020204020201" charset="-122"/>
                </a:rPr>
                <a:t>（包含人员聚集</a:t>
              </a:r>
              <a:r>
                <a:rPr sz="9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120" dirty="0">
                  <a:solidFill>
                    <a:srgbClr val="FF0000">
                      <a:alpha val="100000"/>
                    </a:srgbClr>
                  </a:solidFill>
                  <a:latin typeface="微软雅黑" panose="020B0703020204020201" charset="-122"/>
                  <a:ea typeface="微软雅黑" panose="020B0703020204020201" charset="-122"/>
                  <a:cs typeface="微软雅黑" panose="020B0703020204020201" charset="-122"/>
                </a:rPr>
                <a:t>风险监测预警功能）</a:t>
              </a:r>
              <a:r>
                <a:rPr sz="900" b="1" kern="0" spc="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12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endParaRPr sz="900" dirty="0">
                <a:latin typeface="微软雅黑" panose="020B0703020204020201" charset="-122"/>
                <a:ea typeface="微软雅黑" panose="020B0703020204020201" charset="-122"/>
                <a:cs typeface="微软雅黑" panose="020B0703020204020201" charset="-122"/>
              </a:endParaRPr>
            </a:p>
            <a:p>
              <a:pPr algn="l" rtl="0" eaLnBrk="0">
                <a:lnSpc>
                  <a:spcPct val="117000"/>
                </a:lnSpc>
              </a:pPr>
              <a:endParaRPr sz="300" dirty="0">
                <a:latin typeface="微软雅黑" panose="020B0703020204020201" charset="-122"/>
                <a:ea typeface="微软雅黑" panose="020B0703020204020201" charset="-122"/>
                <a:cs typeface="Arial" panose="020B0704020202090204"/>
              </a:endParaRPr>
            </a:p>
            <a:p>
              <a:pPr marL="300355" algn="l" rtl="0" eaLnBrk="0">
                <a:lnSpc>
                  <a:spcPts val="1310"/>
                </a:lnSpc>
                <a:spcBef>
                  <a:spcPts val="5"/>
                </a:spcBef>
              </a:pPr>
              <a:r>
                <a:rPr sz="900" b="1" kern="0" spc="120" dirty="0">
                  <a:solidFill>
                    <a:srgbClr val="2464CB">
                      <a:alpha val="100000"/>
                    </a:srgbClr>
                  </a:solidFill>
                  <a:latin typeface="微软雅黑" panose="020B0703020204020201" charset="-122"/>
                  <a:ea typeface="微软雅黑" panose="020B0703020204020201" charset="-122"/>
                  <a:cs typeface="微软雅黑" panose="020B0703020204020201" charset="-122"/>
                </a:rPr>
                <a:t>（3） 2025年将有序开展</a:t>
              </a:r>
              <a:r>
                <a:rPr sz="900" b="1" kern="0" spc="120" dirty="0">
                  <a:solidFill>
                    <a:srgbClr val="FF0000">
                      <a:alpha val="100000"/>
                    </a:srgbClr>
                  </a:solidFill>
                  <a:latin typeface="微软雅黑" panose="020B0703020204020201" charset="-122"/>
                  <a:ea typeface="微软雅黑" panose="020B0703020204020201" charset="-122"/>
                  <a:cs typeface="微软雅黑" panose="020B0703020204020201" charset="-122"/>
                </a:rPr>
                <a:t>报警优化管理</a:t>
              </a:r>
              <a:r>
                <a:rPr sz="900" b="1" kern="0" spc="-11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120" dirty="0">
                  <a:solidFill>
                    <a:srgbClr val="FF0000">
                      <a:alpha val="100000"/>
                    </a:srgbClr>
                  </a:solidFill>
                  <a:latin typeface="微软雅黑" panose="020B0703020204020201" charset="-122"/>
                  <a:ea typeface="微软雅黑" panose="020B0703020204020201" charset="-122"/>
                  <a:cs typeface="微软雅黑" panose="020B0703020204020201" charset="-122"/>
                </a:rPr>
                <a:t>、</a:t>
              </a:r>
              <a:r>
                <a:rPr sz="900" b="1" kern="0" spc="-1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120" dirty="0">
                  <a:solidFill>
                    <a:srgbClr val="FF0000">
                      <a:alpha val="100000"/>
                    </a:srgbClr>
                  </a:solidFill>
                  <a:latin typeface="微软雅黑" panose="020B0703020204020201" charset="-122"/>
                  <a:ea typeface="微软雅黑" panose="020B0703020204020201" charset="-122"/>
                  <a:cs typeface="微软雅黑" panose="020B0703020204020201" charset="-122"/>
                </a:rPr>
                <a:t>关键机泵状态监测</a:t>
              </a:r>
              <a:r>
                <a:rPr sz="900" b="1" kern="0" spc="-16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120" dirty="0">
                  <a:solidFill>
                    <a:srgbClr val="FF0000">
                      <a:alpha val="100000"/>
                    </a:srgbClr>
                  </a:solidFill>
                  <a:latin typeface="微软雅黑" panose="020B0703020204020201" charset="-122"/>
                  <a:ea typeface="微软雅黑" panose="020B0703020204020201" charset="-122"/>
                  <a:cs typeface="微软雅黑" panose="020B0703020204020201" charset="-122"/>
                </a:rPr>
                <a:t>、</a:t>
              </a:r>
              <a:r>
                <a:rPr sz="900" b="1" kern="0" spc="-1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120" dirty="0">
                  <a:solidFill>
                    <a:srgbClr val="FF0000">
                      <a:alpha val="100000"/>
                    </a:srgbClr>
                  </a:solidFill>
                  <a:latin typeface="微软雅黑" panose="020B0703020204020201" charset="-122"/>
                  <a:ea typeface="微软雅黑" panose="020B0703020204020201" charset="-122"/>
                  <a:cs typeface="微软雅黑" panose="020B0703020204020201" charset="-122"/>
                </a:rPr>
                <a:t>承包商管理</a:t>
              </a:r>
              <a:r>
                <a:rPr sz="900" b="1" kern="0" spc="120" dirty="0">
                  <a:solidFill>
                    <a:srgbClr val="2464CB">
                      <a:alpha val="100000"/>
                    </a:srgbClr>
                  </a:solidFill>
                  <a:latin typeface="微软雅黑" panose="020B0703020204020201" charset="-122"/>
                  <a:ea typeface="微软雅黑" panose="020B0703020204020201" charset="-122"/>
                  <a:cs typeface="微软雅黑" panose="020B0703020204020201" charset="-122"/>
                </a:rPr>
                <a:t>应用场景建设。</a:t>
              </a:r>
              <a:endParaRPr sz="900" dirty="0">
                <a:latin typeface="微软雅黑" panose="020B0703020204020201" charset="-122"/>
                <a:ea typeface="微软雅黑" panose="020B0703020204020201" charset="-122"/>
                <a:cs typeface="微软雅黑" panose="020B0703020204020201"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6"/>
          <p:cNvPicPr>
            <a:picLocks noChangeAspect="1"/>
          </p:cNvPicPr>
          <p:nvPr/>
        </p:nvPicPr>
        <p:blipFill>
          <a:blip r:embed="rId1"/>
          <a:stretch>
            <a:fillRect/>
          </a:stretch>
        </p:blipFill>
        <p:spPr>
          <a:xfrm rot="21600000">
            <a:off x="3416534" y="3476153"/>
            <a:ext cx="703860" cy="611556"/>
          </a:xfrm>
          <a:prstGeom prst="rect">
            <a:avLst/>
          </a:prstGeom>
        </p:spPr>
      </p:pic>
      <p:pic>
        <p:nvPicPr>
          <p:cNvPr id="28" name="picture 28"/>
          <p:cNvPicPr>
            <a:picLocks noChangeAspect="1"/>
          </p:cNvPicPr>
          <p:nvPr/>
        </p:nvPicPr>
        <p:blipFill>
          <a:blip r:embed="rId2"/>
          <a:stretch>
            <a:fillRect/>
          </a:stretch>
        </p:blipFill>
        <p:spPr>
          <a:xfrm rot="21600000">
            <a:off x="3408803" y="2783803"/>
            <a:ext cx="706022" cy="613285"/>
          </a:xfrm>
          <a:prstGeom prst="rect">
            <a:avLst/>
          </a:prstGeom>
        </p:spPr>
      </p:pic>
      <p:pic>
        <p:nvPicPr>
          <p:cNvPr id="30" name="picture 30"/>
          <p:cNvPicPr>
            <a:picLocks noChangeAspect="1"/>
          </p:cNvPicPr>
          <p:nvPr/>
        </p:nvPicPr>
        <p:blipFill>
          <a:blip r:embed="rId3"/>
          <a:stretch>
            <a:fillRect/>
          </a:stretch>
        </p:blipFill>
        <p:spPr>
          <a:xfrm rot="21600000">
            <a:off x="3386220" y="2010132"/>
            <a:ext cx="737176" cy="645932"/>
          </a:xfrm>
          <a:prstGeom prst="rect">
            <a:avLst/>
          </a:prstGeom>
        </p:spPr>
      </p:pic>
      <p:sp>
        <p:nvSpPr>
          <p:cNvPr id="32" name="textbox 32"/>
          <p:cNvSpPr/>
          <p:nvPr/>
        </p:nvSpPr>
        <p:spPr>
          <a:xfrm>
            <a:off x="3560299" y="2095335"/>
            <a:ext cx="1897379" cy="1775460"/>
          </a:xfrm>
          <a:prstGeom prst="rect">
            <a:avLst/>
          </a:prstGeom>
          <a:noFill/>
          <a:ln w="0" cap="flat">
            <a:noFill/>
            <a:prstDash val="solid"/>
            <a:miter lim="0"/>
          </a:ln>
        </p:spPr>
        <p:txBody>
          <a:bodyPr vert="horz" wrap="square" lIns="0" tIns="0" rIns="0" bIns="0"/>
          <a:lstStyle/>
          <a:p>
            <a:pPr algn="l" rtl="0" eaLnBrk="0">
              <a:lnSpc>
                <a:spcPct val="87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ct val="88000"/>
              </a:lnSpc>
            </a:pPr>
            <a:r>
              <a:rPr sz="2000" b="1" kern="0" spc="50" dirty="0">
                <a:solidFill>
                  <a:srgbClr val="5979AC">
                    <a:alpha val="100000"/>
                  </a:srgbClr>
                </a:solidFill>
                <a:latin typeface="微软雅黑" panose="020B0703020204020201" charset="-122"/>
                <a:ea typeface="微软雅黑" panose="020B0703020204020201" charset="-122"/>
                <a:cs typeface="微软雅黑" panose="020B0703020204020201" charset="-122"/>
              </a:rPr>
              <a:t>二     </a:t>
            </a:r>
            <a:r>
              <a:rPr sz="2300" b="1" kern="0" spc="50" dirty="0">
                <a:solidFill>
                  <a:srgbClr val="B2B2B2">
                    <a:alpha val="100000"/>
                  </a:srgbClr>
                </a:solidFill>
                <a:latin typeface="微软雅黑" panose="020B0703020204020201" charset="-122"/>
                <a:ea typeface="微软雅黑" panose="020B0703020204020201" charset="-122"/>
                <a:cs typeface="微软雅黑" panose="020B0703020204020201" charset="-122"/>
              </a:rPr>
              <a:t>编制思</a:t>
            </a:r>
            <a:r>
              <a:rPr sz="2300" b="1" kern="0" spc="40" dirty="0">
                <a:solidFill>
                  <a:srgbClr val="B2B2B2">
                    <a:alpha val="100000"/>
                  </a:srgbClr>
                </a:solidFill>
                <a:latin typeface="微软雅黑" panose="020B0703020204020201" charset="-122"/>
                <a:ea typeface="微软雅黑" panose="020B0703020204020201" charset="-122"/>
                <a:cs typeface="微软雅黑" panose="020B0703020204020201" charset="-122"/>
              </a:rPr>
              <a:t>路</a:t>
            </a:r>
            <a:endParaRPr sz="2300" dirty="0">
              <a:latin typeface="微软雅黑" panose="020B0703020204020201" charset="-122"/>
              <a:ea typeface="微软雅黑" panose="020B0703020204020201" charset="-122"/>
              <a:cs typeface="微软雅黑" panose="020B0703020204020201" charset="-122"/>
            </a:endParaRPr>
          </a:p>
          <a:p>
            <a:pPr algn="l" rtl="0" eaLnBrk="0">
              <a:lnSpc>
                <a:spcPct val="116000"/>
              </a:lnSpc>
            </a:pPr>
            <a:endParaRPr sz="1000" dirty="0">
              <a:latin typeface="微软雅黑" panose="020B0703020204020201" charset="-122"/>
              <a:ea typeface="微软雅黑" panose="020B0703020204020201" charset="-122"/>
              <a:cs typeface="Arial" panose="020B0704020202090204"/>
            </a:endParaRPr>
          </a:p>
          <a:p>
            <a:pPr algn="l" rtl="0" eaLnBrk="0">
              <a:lnSpc>
                <a:spcPct val="116000"/>
              </a:lnSpc>
            </a:pPr>
            <a:endParaRPr sz="1000" dirty="0">
              <a:latin typeface="微软雅黑" panose="020B0703020204020201" charset="-122"/>
              <a:ea typeface="微软雅黑" panose="020B0703020204020201" charset="-122"/>
              <a:cs typeface="Arial" panose="020B0704020202090204"/>
            </a:endParaRPr>
          </a:p>
          <a:p>
            <a:pPr marL="19050" algn="l" rtl="0" eaLnBrk="0">
              <a:lnSpc>
                <a:spcPct val="88000"/>
              </a:lnSpc>
              <a:spcBef>
                <a:spcPts val="700"/>
              </a:spcBef>
            </a:pPr>
            <a:r>
              <a:rPr sz="2000" b="1" kern="0" spc="40" dirty="0">
                <a:solidFill>
                  <a:srgbClr val="5979AC">
                    <a:alpha val="100000"/>
                  </a:srgbClr>
                </a:solidFill>
                <a:latin typeface="微软雅黑" panose="020B0703020204020201" charset="-122"/>
                <a:ea typeface="微软雅黑" panose="020B0703020204020201" charset="-122"/>
                <a:cs typeface="微软雅黑" panose="020B0703020204020201" charset="-122"/>
              </a:rPr>
              <a:t>三     </a:t>
            </a:r>
            <a:r>
              <a:rPr sz="2300" b="1" kern="0" spc="40" dirty="0">
                <a:solidFill>
                  <a:srgbClr val="B2B2B2">
                    <a:alpha val="100000"/>
                  </a:srgbClr>
                </a:solidFill>
                <a:latin typeface="微软雅黑" panose="020B0703020204020201" charset="-122"/>
                <a:ea typeface="微软雅黑" panose="020B0703020204020201" charset="-122"/>
                <a:cs typeface="微软雅黑" panose="020B0703020204020201" charset="-122"/>
              </a:rPr>
              <a:t>主要内容</a:t>
            </a:r>
            <a:endParaRPr sz="2300" dirty="0">
              <a:latin typeface="微软雅黑" panose="020B0703020204020201" charset="-122"/>
              <a:ea typeface="微软雅黑" panose="020B0703020204020201" charset="-122"/>
              <a:cs typeface="微软雅黑" panose="020B0703020204020201" charset="-122"/>
            </a:endParaRPr>
          </a:p>
          <a:p>
            <a:pPr algn="l" rtl="0" eaLnBrk="0">
              <a:lnSpc>
                <a:spcPct val="195000"/>
              </a:lnSpc>
            </a:pPr>
            <a:endParaRPr sz="1000" dirty="0">
              <a:latin typeface="微软雅黑" panose="020B0703020204020201" charset="-122"/>
              <a:ea typeface="微软雅黑" panose="020B0703020204020201" charset="-122"/>
              <a:cs typeface="Arial" panose="020B0704020202090204"/>
            </a:endParaRPr>
          </a:p>
          <a:p>
            <a:pPr algn="l" rtl="0" eaLnBrk="0">
              <a:lnSpc>
                <a:spcPct val="115000"/>
              </a:lnSpc>
            </a:pPr>
            <a:endParaRPr sz="500" dirty="0">
              <a:latin typeface="微软雅黑" panose="020B0703020204020201" charset="-122"/>
              <a:ea typeface="微软雅黑" panose="020B0703020204020201" charset="-122"/>
              <a:cs typeface="Arial" panose="020B0704020202090204"/>
            </a:endParaRPr>
          </a:p>
          <a:p>
            <a:pPr marL="34290" algn="l" rtl="0" eaLnBrk="0">
              <a:lnSpc>
                <a:spcPct val="87000"/>
              </a:lnSpc>
              <a:spcBef>
                <a:spcPts val="5"/>
              </a:spcBef>
            </a:pPr>
            <a:r>
              <a:rPr sz="2000" b="1" kern="0" spc="30" dirty="0">
                <a:solidFill>
                  <a:srgbClr val="5979AC">
                    <a:alpha val="100000"/>
                  </a:srgbClr>
                </a:solidFill>
                <a:latin typeface="微软雅黑" panose="020B0703020204020201" charset="-122"/>
                <a:ea typeface="微软雅黑" panose="020B0703020204020201" charset="-122"/>
                <a:cs typeface="微软雅黑" panose="020B0703020204020201" charset="-122"/>
              </a:rPr>
              <a:t>四     </a:t>
            </a:r>
            <a:r>
              <a:rPr sz="2300" b="1" kern="0" spc="30" dirty="0">
                <a:solidFill>
                  <a:srgbClr val="B2B2B2">
                    <a:alpha val="100000"/>
                  </a:srgbClr>
                </a:solidFill>
                <a:latin typeface="微软雅黑" panose="020B0703020204020201" charset="-122"/>
                <a:ea typeface="微软雅黑" panose="020B0703020204020201" charset="-122"/>
                <a:cs typeface="微软雅黑" panose="020B0703020204020201" charset="-122"/>
              </a:rPr>
              <a:t>工作建议</a:t>
            </a:r>
            <a:endParaRPr sz="2300" dirty="0">
              <a:latin typeface="微软雅黑" panose="020B0703020204020201" charset="-122"/>
              <a:ea typeface="微软雅黑" panose="020B0703020204020201" charset="-122"/>
              <a:cs typeface="微软雅黑" panose="020B0703020204020201" charset="-122"/>
            </a:endParaRPr>
          </a:p>
        </p:txBody>
      </p:sp>
      <p:sp>
        <p:nvSpPr>
          <p:cNvPr id="34" name="textbox 34"/>
          <p:cNvSpPr/>
          <p:nvPr/>
        </p:nvSpPr>
        <p:spPr>
          <a:xfrm>
            <a:off x="4214571" y="1328915"/>
            <a:ext cx="1873885" cy="347345"/>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ct val="88000"/>
              </a:lnSpc>
              <a:tabLst>
                <a:tab pos="1860550" algn="l"/>
              </a:tabLst>
            </a:pPr>
            <a:r>
              <a:rPr sz="2300" b="1" u="dbl"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制定背景</a:t>
            </a:r>
            <a:endParaRPr sz="2300" dirty="0">
              <a:latin typeface="微软雅黑" panose="020B0703020204020201" charset="-122"/>
              <a:ea typeface="微软雅黑" panose="020B0703020204020201" charset="-122"/>
              <a:cs typeface="微软雅黑" panose="020B0703020204020201" charset="-122"/>
            </a:endParaRPr>
          </a:p>
        </p:txBody>
      </p:sp>
      <p:sp>
        <p:nvSpPr>
          <p:cNvPr id="36" name="textbox 36"/>
          <p:cNvSpPr/>
          <p:nvPr/>
        </p:nvSpPr>
        <p:spPr>
          <a:xfrm>
            <a:off x="2223316" y="2074357"/>
            <a:ext cx="412750" cy="1331594"/>
          </a:xfrm>
          <a:prstGeom prst="rect">
            <a:avLst/>
          </a:prstGeom>
          <a:noFill/>
          <a:ln w="0" cap="flat">
            <a:noFill/>
            <a:prstDash val="solid"/>
            <a:miter lim="0"/>
          </a:ln>
        </p:spPr>
        <p:txBody>
          <a:bodyPr vert="eaVert" wrap="square" lIns="0" tIns="0" rIns="0" bIns="0"/>
          <a:lstStyle/>
          <a:p>
            <a:pPr algn="l" rtl="0" eaLnBrk="0">
              <a:lnSpc>
                <a:spcPct val="88000"/>
              </a:lnSpc>
            </a:pPr>
            <a:endParaRPr sz="100" dirty="0">
              <a:latin typeface="微软雅黑" panose="020B0703020204020201" charset="-122"/>
              <a:ea typeface="微软雅黑" panose="020B0703020204020201" charset="-122"/>
              <a:cs typeface="Arial" panose="020B0704020202090204"/>
            </a:endParaRPr>
          </a:p>
          <a:p>
            <a:pPr algn="r" rtl="0" eaLnBrk="0">
              <a:lnSpc>
                <a:spcPct val="83000"/>
              </a:lnSpc>
            </a:pPr>
            <a:r>
              <a:rPr sz="3000" b="1" kern="0" spc="-100" dirty="0">
                <a:solidFill>
                  <a:srgbClr val="2464CB">
                    <a:alpha val="100000"/>
                  </a:srgbClr>
                </a:solidFill>
                <a:latin typeface="微软雅黑" panose="020B0703020204020201" charset="-122"/>
                <a:ea typeface="微软雅黑" panose="020B0703020204020201" charset="-122"/>
                <a:cs typeface="微软雅黑" panose="020B0703020204020201" charset="-122"/>
              </a:rPr>
              <a:t>目</a:t>
            </a:r>
            <a:r>
              <a:rPr sz="3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3000" b="1" kern="0" spc="-100" dirty="0">
                <a:solidFill>
                  <a:srgbClr val="2464CB">
                    <a:alpha val="100000"/>
                  </a:srgbClr>
                </a:solidFill>
                <a:latin typeface="微软雅黑" panose="020B0703020204020201" charset="-122"/>
                <a:ea typeface="微软雅黑" panose="020B0703020204020201" charset="-122"/>
                <a:cs typeface="微软雅黑" panose="020B0703020204020201" charset="-122"/>
              </a:rPr>
              <a:t>录</a:t>
            </a:r>
            <a:endParaRPr sz="3000" dirty="0">
              <a:latin typeface="微软雅黑" panose="020B0703020204020201" charset="-122"/>
              <a:ea typeface="微软雅黑" panose="020B0703020204020201" charset="-122"/>
              <a:cs typeface="微软雅黑" panose="020B0703020204020201" charset="-122"/>
            </a:endParaRPr>
          </a:p>
        </p:txBody>
      </p:sp>
      <p:grpSp>
        <p:nvGrpSpPr>
          <p:cNvPr id="4" name="group 4"/>
          <p:cNvGrpSpPr/>
          <p:nvPr/>
        </p:nvGrpSpPr>
        <p:grpSpPr>
          <a:xfrm rot="21600000">
            <a:off x="3386220" y="1205152"/>
            <a:ext cx="737176" cy="663919"/>
            <a:chOff x="0" y="0"/>
            <a:chExt cx="737176" cy="663919"/>
          </a:xfrm>
        </p:grpSpPr>
        <p:pic>
          <p:nvPicPr>
            <p:cNvPr id="38" name="picture 38"/>
            <p:cNvPicPr>
              <a:picLocks noChangeAspect="1"/>
            </p:cNvPicPr>
            <p:nvPr/>
          </p:nvPicPr>
          <p:blipFill>
            <a:blip r:embed="rId4"/>
            <a:stretch>
              <a:fillRect/>
            </a:stretch>
          </p:blipFill>
          <p:spPr>
            <a:xfrm rot="21600000">
              <a:off x="0" y="0"/>
              <a:ext cx="737176" cy="663919"/>
            </a:xfrm>
            <a:prstGeom prst="rect">
              <a:avLst/>
            </a:prstGeom>
          </p:spPr>
        </p:pic>
        <p:sp>
          <p:nvSpPr>
            <p:cNvPr id="40" name="textbox 40"/>
            <p:cNvSpPr/>
            <p:nvPr/>
          </p:nvSpPr>
          <p:spPr>
            <a:xfrm>
              <a:off x="-12700" y="-12700"/>
              <a:ext cx="762634" cy="791844"/>
            </a:xfrm>
            <a:prstGeom prst="rect">
              <a:avLst/>
            </a:prstGeom>
            <a:noFill/>
            <a:ln w="0" cap="flat">
              <a:noFill/>
              <a:prstDash val="solid"/>
              <a:miter lim="0"/>
            </a:ln>
          </p:spPr>
          <p:txBody>
            <a:bodyPr vert="horz" wrap="square" lIns="0" tIns="0" rIns="0" bIns="0"/>
            <a:lstStyle/>
            <a:p>
              <a:pPr algn="l" rtl="0" eaLnBrk="0">
                <a:lnSpc>
                  <a:spcPct val="168000"/>
                </a:lnSpc>
              </a:pPr>
              <a:endParaRPr sz="1000" dirty="0">
                <a:latin typeface="微软雅黑" panose="020B0703020204020201" charset="-122"/>
                <a:ea typeface="微软雅黑" panose="020B0703020204020201" charset="-122"/>
                <a:cs typeface="Arial" panose="020B0704020202090204"/>
              </a:endParaRPr>
            </a:p>
            <a:p>
              <a:pPr algn="l" rtl="0" eaLnBrk="0">
                <a:lnSpc>
                  <a:spcPct val="8000"/>
                </a:lnSpc>
              </a:pPr>
              <a:endParaRPr sz="100" dirty="0">
                <a:latin typeface="微软雅黑" panose="020B0703020204020201" charset="-122"/>
                <a:ea typeface="微软雅黑" panose="020B0703020204020201" charset="-122"/>
                <a:cs typeface="Arial" panose="020B0704020202090204"/>
              </a:endParaRPr>
            </a:p>
            <a:p>
              <a:pPr marL="198755" algn="l" rtl="0" eaLnBrk="0">
                <a:lnSpc>
                  <a:spcPts val="1105"/>
                </a:lnSpc>
              </a:pPr>
              <a:r>
                <a:rPr sz="2000" b="1" kern="0" spc="-10" dirty="0">
                  <a:solidFill>
                    <a:srgbClr val="FFFFFF">
                      <a:alpha val="100000"/>
                    </a:srgbClr>
                  </a:solidFill>
                  <a:latin typeface="微软雅黑" panose="020B0703020204020201" charset="-122"/>
                  <a:ea typeface="微软雅黑" panose="020B0703020204020201" charset="-122"/>
                  <a:cs typeface="微软雅黑" panose="020B0703020204020201" charset="-122"/>
                </a:rPr>
                <a:t>一</a:t>
              </a:r>
              <a:endParaRPr sz="2000" dirty="0">
                <a:latin typeface="微软雅黑" panose="020B0703020204020201" charset="-122"/>
                <a:ea typeface="微软雅黑" panose="020B0703020204020201" charset="-122"/>
                <a:cs typeface="微软雅黑" panose="020B0703020204020201" charset="-122"/>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8" name="picture 398"/>
          <p:cNvPicPr>
            <a:picLocks noChangeAspect="1"/>
          </p:cNvPicPr>
          <p:nvPr/>
        </p:nvPicPr>
        <p:blipFill>
          <a:blip r:embed="rId1"/>
          <a:stretch>
            <a:fillRect/>
          </a:stretch>
        </p:blipFill>
        <p:spPr>
          <a:xfrm rot="21600000">
            <a:off x="467868" y="1029461"/>
            <a:ext cx="4756403" cy="3637788"/>
          </a:xfrm>
          <a:prstGeom prst="rect">
            <a:avLst/>
          </a:prstGeom>
        </p:spPr>
      </p:pic>
      <p:sp>
        <p:nvSpPr>
          <p:cNvPr id="402" name="textbox 402"/>
          <p:cNvSpPr/>
          <p:nvPr/>
        </p:nvSpPr>
        <p:spPr>
          <a:xfrm>
            <a:off x="5528411" y="1248714"/>
            <a:ext cx="3301365" cy="2937510"/>
          </a:xfrm>
          <a:prstGeom prst="rect">
            <a:avLst/>
          </a:prstGeom>
          <a:noFill/>
          <a:ln w="0" cap="flat">
            <a:noFill/>
            <a:prstDash val="solid"/>
            <a:miter lim="0"/>
          </a:ln>
        </p:spPr>
        <p:txBody>
          <a:bodyPr vert="horz" wrap="square" lIns="0" tIns="0" rIns="0" bIns="0"/>
          <a:lstStyle/>
          <a:p>
            <a:pPr algn="l" rtl="0" eaLnBrk="0">
              <a:lnSpc>
                <a:spcPct val="93000"/>
              </a:lnSpc>
            </a:pPr>
            <a:endParaRPr sz="100" dirty="0">
              <a:latin typeface="微软雅黑" panose="020B0703020204020201" charset="-122"/>
              <a:ea typeface="微软雅黑" panose="020B0703020204020201" charset="-122"/>
              <a:cs typeface="Arial" panose="020B0704020202090204"/>
            </a:endParaRPr>
          </a:p>
          <a:p>
            <a:pPr marL="287020" indent="-274320" algn="l" rtl="0" eaLnBrk="0">
              <a:lnSpc>
                <a:spcPct val="142000"/>
              </a:lnSpc>
              <a:tabLst>
                <a:tab pos="120650" algn="l"/>
              </a:tabLst>
            </a:pP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根据</a:t>
            </a:r>
            <a:r>
              <a:rPr sz="12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安全管理需求</a:t>
            </a:r>
            <a:r>
              <a:rPr sz="1200" b="1" kern="0" spc="-20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a:t>
            </a:r>
            <a:r>
              <a:rPr sz="12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构建安全生产信息化智能</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化系统，包括危险化学品安全生产风险监测预</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警、双重预防机制数字化、特殊作业审批与作</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业过程管理、人员定位（包含人员聚集风险监</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测预警功能）、承包商管理、视频监控与智能</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分析等功能模块，用现代手段破解传统管理手</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段难以解决的难题。</a:t>
            </a:r>
            <a:endParaRPr sz="1200" dirty="0">
              <a:latin typeface="微软雅黑" panose="020B0703020204020201" charset="-122"/>
              <a:ea typeface="微软雅黑" panose="020B0703020204020201" charset="-122"/>
              <a:cs typeface="微软雅黑" panose="020B0703020204020201" charset="-122"/>
            </a:endParaRPr>
          </a:p>
          <a:p>
            <a:pPr marL="12700" algn="l" rtl="0" eaLnBrk="0">
              <a:lnSpc>
                <a:spcPct val="92000"/>
              </a:lnSpc>
              <a:spcBef>
                <a:spcPts val="800"/>
              </a:spcBef>
              <a:tabLst>
                <a:tab pos="120650" algn="l"/>
              </a:tabLst>
            </a:pP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要真建真用，防止两张皮；</a:t>
            </a:r>
            <a:endParaRPr sz="1200" dirty="0">
              <a:latin typeface="微软雅黑" panose="020B0703020204020201" charset="-122"/>
              <a:ea typeface="微软雅黑" panose="020B0703020204020201" charset="-122"/>
              <a:cs typeface="微软雅黑" panose="020B0703020204020201" charset="-122"/>
            </a:endParaRPr>
          </a:p>
          <a:p>
            <a:pPr marL="301625" algn="l" rtl="0" eaLnBrk="0">
              <a:lnSpc>
                <a:spcPct val="147000"/>
              </a:lnSpc>
              <a:spcBef>
                <a:spcPts val="120"/>
              </a:spcBef>
            </a:pP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要给信息化公司提需求，确保系统与安全管理</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要求的一致性；</a:t>
            </a:r>
            <a:endParaRPr sz="1200" dirty="0">
              <a:latin typeface="微软雅黑" panose="020B0703020204020201" charset="-122"/>
              <a:ea typeface="微软雅黑" panose="020B0703020204020201" charset="-122"/>
              <a:cs typeface="微软雅黑" panose="020B0703020204020201" charset="-122"/>
            </a:endParaRPr>
          </a:p>
          <a:p>
            <a:pPr algn="l" rtl="0" eaLnBrk="0">
              <a:lnSpc>
                <a:spcPct val="101000"/>
              </a:lnSpc>
            </a:pPr>
            <a:endParaRPr sz="700" dirty="0">
              <a:latin typeface="微软雅黑" panose="020B0703020204020201" charset="-122"/>
              <a:ea typeface="微软雅黑" panose="020B0703020204020201" charset="-122"/>
              <a:cs typeface="Arial" panose="020B0704020202090204"/>
            </a:endParaRPr>
          </a:p>
          <a:p>
            <a:pPr marL="301625" algn="l" rtl="0" eaLnBrk="0">
              <a:lnSpc>
                <a:spcPct val="88000"/>
              </a:lnSpc>
              <a:spcBef>
                <a:spcPts val="5"/>
              </a:spcBef>
            </a:pP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要不断升级迭代，适应新的管理要求。</a:t>
            </a:r>
            <a:endParaRPr sz="1200" dirty="0">
              <a:latin typeface="微软雅黑" panose="020B0703020204020201" charset="-122"/>
              <a:ea typeface="微软雅黑" panose="020B0703020204020201" charset="-122"/>
              <a:cs typeface="微软雅黑" panose="020B0703020204020201" charset="-122"/>
            </a:endParaRPr>
          </a:p>
        </p:txBody>
      </p:sp>
      <p:pic>
        <p:nvPicPr>
          <p:cNvPr id="404" name="picture 404"/>
          <p:cNvPicPr>
            <a:picLocks noChangeAspect="1"/>
          </p:cNvPicPr>
          <p:nvPr/>
        </p:nvPicPr>
        <p:blipFill>
          <a:blip r:embed="rId2"/>
          <a:stretch>
            <a:fillRect/>
          </a:stretch>
        </p:blipFill>
        <p:spPr>
          <a:xfrm rot="21600000">
            <a:off x="5541111" y="3181654"/>
            <a:ext cx="108203" cy="168859"/>
          </a:xfrm>
          <a:prstGeom prst="rect">
            <a:avLst/>
          </a:prstGeom>
        </p:spPr>
      </p:pic>
      <p:pic>
        <p:nvPicPr>
          <p:cNvPr id="406" name="picture 406"/>
          <p:cNvPicPr>
            <a:picLocks noChangeAspect="1"/>
          </p:cNvPicPr>
          <p:nvPr/>
        </p:nvPicPr>
        <p:blipFill>
          <a:blip r:embed="rId3"/>
          <a:stretch>
            <a:fillRect/>
          </a:stretch>
        </p:blipFill>
        <p:spPr>
          <a:xfrm rot="21600000">
            <a:off x="5541111" y="1261414"/>
            <a:ext cx="108203" cy="168859"/>
          </a:xfrm>
          <a:prstGeom prst="rect">
            <a:avLst/>
          </a:prstGeom>
        </p:spPr>
      </p:pic>
      <p:sp>
        <p:nvSpPr>
          <p:cNvPr id="408" name="textbox 408"/>
          <p:cNvSpPr/>
          <p:nvPr/>
        </p:nvSpPr>
        <p:spPr>
          <a:xfrm>
            <a:off x="512713" y="782974"/>
            <a:ext cx="3475990" cy="227965"/>
          </a:xfrm>
          <a:prstGeom prst="rect">
            <a:avLst/>
          </a:prstGeom>
          <a:noFill/>
          <a:ln w="0" cap="flat">
            <a:noFill/>
            <a:prstDash val="solid"/>
            <a:miter lim="0"/>
          </a:ln>
        </p:spPr>
        <p:txBody>
          <a:bodyPr vert="horz" wrap="square" lIns="0" tIns="0" rIns="0" bIns="0"/>
          <a:lstStyle/>
          <a:p>
            <a:pPr algn="l" rtl="0" eaLnBrk="0">
              <a:lnSpc>
                <a:spcPct val="88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ct val="88000"/>
              </a:lnSpc>
            </a:pPr>
            <a:r>
              <a:rPr sz="15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安全生产信息化智能化系统</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建设与运用</a:t>
            </a:r>
            <a:endParaRPr sz="15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textbox 410"/>
          <p:cNvSpPr/>
          <p:nvPr/>
        </p:nvSpPr>
        <p:spPr>
          <a:xfrm>
            <a:off x="434534" y="1213003"/>
            <a:ext cx="8234680" cy="182880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08585"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5.1 安全领</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导力</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18000"/>
              </a:lnSpc>
            </a:pPr>
            <a:endParaRPr sz="1000" dirty="0">
              <a:latin typeface="微软雅黑" panose="020B0703020204020201" charset="-122"/>
              <a:ea typeface="微软雅黑" panose="020B0703020204020201" charset="-122"/>
              <a:cs typeface="Arial" panose="020B0704020202090204"/>
            </a:endParaRPr>
          </a:p>
          <a:p>
            <a:pPr marL="51435" algn="l" rtl="0" eaLnBrk="0">
              <a:lnSpc>
                <a:spcPts val="2105"/>
              </a:lnSpc>
              <a:spcBef>
                <a:spcPts val="455"/>
              </a:spcBef>
            </a:pP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5.1.6 有感领导</a:t>
            </a:r>
            <a:endParaRPr sz="1500" dirty="0">
              <a:latin typeface="微软雅黑" panose="020B0703020204020201" charset="-122"/>
              <a:ea typeface="微软雅黑" panose="020B0703020204020201" charset="-122"/>
              <a:cs typeface="微软雅黑" panose="020B0703020204020201" charset="-122"/>
            </a:endParaRPr>
          </a:p>
          <a:p>
            <a:pPr marL="49530" algn="l" rtl="0" eaLnBrk="0">
              <a:lnSpc>
                <a:spcPts val="1855"/>
              </a:lnSpc>
              <a:spcBef>
                <a:spcPts val="680"/>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5.1.6.1 企业中层及以上领导应结合岗位责任制制</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定</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个人安全行动计划</a:t>
            </a:r>
            <a:r>
              <a:rPr sz="1400" b="1" kern="0" spc="-2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，通过领导带头、以上率下等方式</a:t>
            </a:r>
            <a:endParaRPr sz="1400" dirty="0">
              <a:latin typeface="微软雅黑" panose="020B0703020204020201" charset="-122"/>
              <a:ea typeface="微软雅黑" panose="020B0703020204020201" charset="-122"/>
              <a:cs typeface="微软雅黑" panose="020B0703020204020201" charset="-122"/>
            </a:endParaRPr>
          </a:p>
          <a:p>
            <a:pPr marL="12700" algn="l" rtl="0" eaLnBrk="0">
              <a:lnSpc>
                <a:spcPct val="88000"/>
              </a:lnSpc>
              <a:spcBef>
                <a:spcPts val="955"/>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实施</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有感领导</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a:p>
            <a:pPr algn="l" rtl="0" eaLnBrk="0">
              <a:lnSpc>
                <a:spcPct val="104000"/>
              </a:lnSpc>
            </a:pPr>
            <a:endParaRPr sz="600" dirty="0">
              <a:latin typeface="微软雅黑" panose="020B0703020204020201" charset="-122"/>
              <a:ea typeface="微软雅黑" panose="020B0703020204020201" charset="-122"/>
              <a:cs typeface="Arial" panose="020B0704020202090204"/>
            </a:endParaRPr>
          </a:p>
          <a:p>
            <a:pPr marL="49530" algn="l" rtl="0" eaLnBrk="0">
              <a:lnSpc>
                <a:spcPts val="1855"/>
              </a:lnSpc>
              <a:spcBef>
                <a:spcPts val="5"/>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5.1.6.2 企业各级领导应</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定期深入基层</a:t>
            </a:r>
            <a:r>
              <a:rPr sz="1400" b="1" kern="0" spc="-25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，了解安全生产现状</a:t>
            </a:r>
            <a:r>
              <a:rPr sz="1400" b="1" kern="0" spc="-2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，解</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决安全生产问题。</a:t>
            </a:r>
            <a:endParaRPr sz="14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4" name="picture 414"/>
          <p:cNvPicPr>
            <a:picLocks noChangeAspect="1"/>
          </p:cNvPicPr>
          <p:nvPr/>
        </p:nvPicPr>
        <p:blipFill>
          <a:blip r:embed="rId1"/>
          <a:stretch>
            <a:fillRect/>
          </a:stretch>
        </p:blipFill>
        <p:spPr>
          <a:xfrm rot="21600000">
            <a:off x="324611" y="1222502"/>
            <a:ext cx="5637275" cy="3325367"/>
          </a:xfrm>
          <a:prstGeom prst="rect">
            <a:avLst/>
          </a:prstGeom>
        </p:spPr>
      </p:pic>
      <p:sp>
        <p:nvSpPr>
          <p:cNvPr id="418" name="textbox 418"/>
          <p:cNvSpPr/>
          <p:nvPr/>
        </p:nvSpPr>
        <p:spPr>
          <a:xfrm>
            <a:off x="6235039" y="1783715"/>
            <a:ext cx="2486025" cy="2112010"/>
          </a:xfrm>
          <a:prstGeom prst="rect">
            <a:avLst/>
          </a:prstGeom>
          <a:noFill/>
          <a:ln w="0" cap="flat">
            <a:noFill/>
            <a:prstDash val="solid"/>
            <a:miter lim="0"/>
          </a:ln>
        </p:spPr>
        <p:txBody>
          <a:bodyPr vert="horz" wrap="square" lIns="0" tIns="0" rIns="0" bIns="0"/>
          <a:lstStyle/>
          <a:p>
            <a:pPr algn="l" rtl="0" eaLnBrk="0">
              <a:lnSpc>
                <a:spcPct val="88000"/>
              </a:lnSpc>
            </a:pPr>
            <a:endParaRPr sz="100" dirty="0">
              <a:latin typeface="微软雅黑" panose="020B0703020204020201" charset="-122"/>
              <a:ea typeface="微软雅黑" panose="020B0703020204020201" charset="-122"/>
              <a:cs typeface="Arial" panose="020B0704020202090204"/>
            </a:endParaRPr>
          </a:p>
          <a:p>
            <a:pPr algn="r" rtl="0" eaLnBrk="0">
              <a:lnSpc>
                <a:spcPct val="82000"/>
              </a:lnSpc>
            </a:pP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“有感领导”最早起源于</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美国杜邦公</a:t>
            </a:r>
            <a:endParaRPr sz="1200" dirty="0">
              <a:latin typeface="微软雅黑" panose="020B0703020204020201" charset="-122"/>
              <a:ea typeface="微软雅黑" panose="020B0703020204020201" charset="-122"/>
              <a:cs typeface="微软雅黑" panose="020B0703020204020201" charset="-122"/>
            </a:endParaRPr>
          </a:p>
          <a:p>
            <a:pPr marL="12700" indent="3175" algn="l" rtl="0" eaLnBrk="0">
              <a:lnSpc>
                <a:spcPct val="151000"/>
              </a:lnSpc>
              <a:spcBef>
                <a:spcPts val="20"/>
              </a:spcBef>
            </a:pPr>
            <a:r>
              <a:rPr sz="12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司。通过领导行为让员工感受</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到安全</a:t>
            </a:r>
            <a:r>
              <a:rPr sz="12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管理的决心和行动</a:t>
            </a:r>
            <a:r>
              <a:rPr sz="1200" b="1" kern="0" spc="-20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，主要领导“安</a:t>
            </a:r>
            <a:r>
              <a:rPr sz="12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全</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第一”的思想必须真正“</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融化到血液</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里</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落实到所有行动上</a:t>
            </a:r>
            <a:r>
              <a:rPr sz="1200" b="1" kern="0" spc="-1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，才能</a:t>
            </a:r>
            <a:r>
              <a:rPr sz="12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引领</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企业员工树立正确的安全理念</a:t>
            </a:r>
            <a:r>
              <a:rPr sz="1200" b="1" kern="0" spc="-19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养成</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良好的安全习惯</a:t>
            </a:r>
            <a:r>
              <a:rPr sz="1200" b="1" kern="0" spc="-20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，最终形成“</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人人</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都</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是安全领导者</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”的文化</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氛围。</a:t>
            </a:r>
            <a:endParaRPr sz="1200" dirty="0">
              <a:latin typeface="微软雅黑" panose="020B0703020204020201" charset="-122"/>
              <a:ea typeface="微软雅黑" panose="020B0703020204020201" charset="-122"/>
              <a:cs typeface="微软雅黑" panose="020B0703020204020201" charset="-122"/>
            </a:endParaRPr>
          </a:p>
        </p:txBody>
      </p:sp>
      <p:sp>
        <p:nvSpPr>
          <p:cNvPr id="420" name="textbox 420"/>
          <p:cNvSpPr/>
          <p:nvPr/>
        </p:nvSpPr>
        <p:spPr>
          <a:xfrm>
            <a:off x="530659" y="800253"/>
            <a:ext cx="3578859" cy="3613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5.1 安全领</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导力</a:t>
            </a:r>
            <a:endParaRPr sz="20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textbox 422"/>
          <p:cNvSpPr/>
          <p:nvPr/>
        </p:nvSpPr>
        <p:spPr>
          <a:xfrm>
            <a:off x="431857" y="914553"/>
            <a:ext cx="8237219" cy="355727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11125"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5.1 安全领</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导力</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45000"/>
              </a:lnSpc>
            </a:pPr>
            <a:endParaRPr sz="1000" dirty="0">
              <a:latin typeface="微软雅黑" panose="020B0703020204020201" charset="-122"/>
              <a:ea typeface="微软雅黑" panose="020B0703020204020201" charset="-122"/>
              <a:cs typeface="Arial" panose="020B0704020202090204"/>
            </a:endParaRPr>
          </a:p>
          <a:p>
            <a:pPr marL="53975" algn="l" rtl="0" eaLnBrk="0">
              <a:lnSpc>
                <a:spcPts val="2105"/>
              </a:lnSpc>
              <a:spcBef>
                <a:spcPts val="450"/>
              </a:spcBef>
            </a:pP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5.1.7 安全文化</a:t>
            </a: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建设</a:t>
            </a:r>
            <a:endParaRPr sz="1500" dirty="0">
              <a:latin typeface="微软雅黑" panose="020B0703020204020201" charset="-122"/>
              <a:ea typeface="微软雅黑" panose="020B0703020204020201" charset="-122"/>
              <a:cs typeface="微软雅黑" panose="020B0703020204020201" charset="-122"/>
            </a:endParaRPr>
          </a:p>
          <a:p>
            <a:pPr marL="15240" indent="36830" algn="l" rtl="0" eaLnBrk="0">
              <a:lnSpc>
                <a:spcPct val="165000"/>
              </a:lnSpc>
              <a:spcBef>
                <a:spcPts val="15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5.1.7.1 企业应充分考虑自身</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内部和外部文化特征</a:t>
            </a:r>
            <a:r>
              <a:rPr sz="1400" b="1" kern="0" spc="-16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，总结提炼并形成全员共同认可的</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安全价值观</a:t>
            </a:r>
            <a:r>
              <a:rPr sz="1400" b="1" kern="0" spc="-2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，组织开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展</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安全文化活动</a:t>
            </a:r>
            <a:r>
              <a:rPr sz="14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，引导从业人员的</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安全态度</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和</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安全行为</a:t>
            </a:r>
            <a:r>
              <a:rPr sz="14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，营造</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安</a:t>
            </a:r>
            <a:r>
              <a:rPr sz="14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全文化氛围</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a:p>
            <a:pPr marL="52070" algn="l" rtl="0" eaLnBrk="0">
              <a:lnSpc>
                <a:spcPts val="1855"/>
              </a:lnSpc>
              <a:spcBef>
                <a:spcPts val="1035"/>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5.2 企业应评价安全文化运</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行效果</a:t>
            </a:r>
            <a:r>
              <a:rPr sz="1400" b="1" kern="0" spc="-2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，分析存在的问题</a:t>
            </a:r>
            <a:r>
              <a:rPr sz="1400" b="1" kern="0" spc="-2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，持续改进。</a:t>
            </a:r>
            <a:endParaRPr sz="1400" dirty="0">
              <a:latin typeface="微软雅黑" panose="020B0703020204020201" charset="-122"/>
              <a:ea typeface="微软雅黑" panose="020B0703020204020201" charset="-122"/>
              <a:cs typeface="微软雅黑" panose="020B0703020204020201" charset="-122"/>
            </a:endParaRPr>
          </a:p>
          <a:p>
            <a:pPr marL="53975" algn="l" rtl="0" eaLnBrk="0">
              <a:lnSpc>
                <a:spcPts val="2105"/>
              </a:lnSpc>
              <a:spcBef>
                <a:spcPts val="815"/>
              </a:spcBef>
            </a:pP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5.1.8 证实方法</a:t>
            </a:r>
            <a:endParaRPr sz="1500" dirty="0">
              <a:latin typeface="微软雅黑" panose="020B0703020204020201" charset="-122"/>
              <a:ea typeface="微软雅黑" panose="020B0703020204020201" charset="-122"/>
              <a:cs typeface="微软雅黑" panose="020B0703020204020201" charset="-122"/>
            </a:endParaRPr>
          </a:p>
          <a:p>
            <a:pPr algn="r" rtl="0" eaLnBrk="0">
              <a:lnSpc>
                <a:spcPct val="83000"/>
              </a:lnSpc>
              <a:spcBef>
                <a:spcPts val="965"/>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通过查验的方式</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，确定安全生产方针</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目标、安全承诺、机构设置和人员配备、安全生产投入、安全生</a:t>
            </a:r>
            <a:endParaRPr sz="1400" dirty="0">
              <a:latin typeface="微软雅黑" panose="020B0703020204020201" charset="-122"/>
              <a:ea typeface="微软雅黑" panose="020B0703020204020201" charset="-122"/>
              <a:cs typeface="微软雅黑" panose="020B0703020204020201" charset="-122"/>
            </a:endParaRPr>
          </a:p>
          <a:p>
            <a:pPr marL="12700" algn="l" rtl="0" eaLnBrk="0">
              <a:lnSpc>
                <a:spcPts val="2695"/>
              </a:lnSpc>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产信息化智能化系统、行动计划、安全文化等与5.1全部要求的符</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合性。</a:t>
            </a:r>
            <a:endParaRPr sz="1400" dirty="0">
              <a:latin typeface="微软雅黑" panose="020B0703020204020201" charset="-122"/>
              <a:ea typeface="微软雅黑" panose="020B0703020204020201" charset="-122"/>
              <a:cs typeface="微软雅黑" panose="020B0703020204020201" charset="-122"/>
            </a:endParaRPr>
          </a:p>
          <a:p>
            <a:pPr marL="12700" indent="27305" algn="l" rtl="0" eaLnBrk="0">
              <a:lnSpc>
                <a:spcPct val="148000"/>
              </a:lnSpc>
              <a:spcBef>
                <a:spcPts val="45"/>
              </a:spcBef>
            </a:pP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条文说明：《强制性国家标准管理办法》</a:t>
            </a:r>
            <a:r>
              <a:rPr sz="1200" b="1" kern="0" spc="-2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（原国家安全监管总局令</a:t>
            </a:r>
            <a:r>
              <a:rPr sz="12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第25号）</a:t>
            </a:r>
            <a:r>
              <a:rPr sz="1200" b="1" kern="0" spc="-19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要</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求</a:t>
            </a:r>
            <a:r>
              <a:rPr sz="12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6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强制性国家标准的技术要求应当</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全部强制</a:t>
            </a:r>
            <a:r>
              <a:rPr sz="12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，并且可</a:t>
            </a:r>
            <a:r>
              <a:rPr sz="12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验证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。本文件在每个要素中均设置了“</a:t>
            </a:r>
            <a:r>
              <a:rPr sz="1200" b="1" kern="0" spc="-27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证实方法</a:t>
            </a:r>
            <a:r>
              <a:rPr sz="1200" b="1" kern="0" spc="-2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endParaRPr sz="12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textbox 426"/>
          <p:cNvSpPr/>
          <p:nvPr/>
        </p:nvSpPr>
        <p:spPr>
          <a:xfrm>
            <a:off x="516638" y="1213003"/>
            <a:ext cx="5247004" cy="235077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2667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5.2 安全生产责任制</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72000"/>
              </a:lnSpc>
            </a:pPr>
            <a:endParaRPr sz="1000" dirty="0">
              <a:latin typeface="微软雅黑" panose="020B0703020204020201" charset="-122"/>
              <a:ea typeface="微软雅黑" panose="020B0703020204020201" charset="-122"/>
              <a:cs typeface="Arial" panose="020B0704020202090204"/>
            </a:endParaRPr>
          </a:p>
          <a:p>
            <a:pPr marL="27940" algn="l" rtl="0" eaLnBrk="0">
              <a:lnSpc>
                <a:spcPct val="88000"/>
              </a:lnSpc>
              <a:spcBef>
                <a:spcPts val="455"/>
              </a:spcBef>
            </a:pPr>
            <a:r>
              <a:rPr sz="15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典型问题：</a:t>
            </a:r>
            <a:endParaRPr sz="1500" dirty="0">
              <a:latin typeface="微软雅黑" panose="020B0703020204020201" charset="-122"/>
              <a:ea typeface="微软雅黑" panose="020B0703020204020201" charset="-122"/>
              <a:cs typeface="微软雅黑" panose="020B0703020204020201" charset="-122"/>
            </a:endParaRPr>
          </a:p>
          <a:p>
            <a:pPr marL="12700" algn="l" rtl="0" eaLnBrk="0">
              <a:lnSpc>
                <a:spcPct val="93000"/>
              </a:lnSpc>
              <a:spcBef>
                <a:spcPts val="1435"/>
              </a:spcBef>
              <a:tabLst>
                <a:tab pos="138430" algn="l"/>
              </a:tabLst>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未明确</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各管理部门、基层单位及岗位</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安全</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职责；</a:t>
            </a:r>
            <a:endParaRPr sz="1400" dirty="0">
              <a:latin typeface="微软雅黑" panose="020B0703020204020201" charset="-122"/>
              <a:ea typeface="微软雅黑" panose="020B0703020204020201" charset="-122"/>
              <a:cs typeface="微软雅黑" panose="020B0703020204020201" charset="-122"/>
            </a:endParaRPr>
          </a:p>
          <a:p>
            <a:pPr marL="12700" algn="l" rtl="0" eaLnBrk="0">
              <a:lnSpc>
                <a:spcPct val="93000"/>
              </a:lnSpc>
              <a:spcBef>
                <a:spcPts val="1295"/>
              </a:spcBef>
              <a:tabLst>
                <a:tab pos="138430" algn="l"/>
              </a:tabLst>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从业人员</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不清楚所在岗位</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的安全</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职责；</a:t>
            </a:r>
            <a:endParaRPr sz="1400" dirty="0">
              <a:latin typeface="微软雅黑" panose="020B0703020204020201" charset="-122"/>
              <a:ea typeface="微软雅黑" panose="020B0703020204020201" charset="-122"/>
              <a:cs typeface="微软雅黑" panose="020B0703020204020201" charset="-122"/>
            </a:endParaRPr>
          </a:p>
          <a:p>
            <a:pPr marL="12700" algn="l" rtl="0" eaLnBrk="0">
              <a:lnSpc>
                <a:spcPct val="93000"/>
              </a:lnSpc>
              <a:spcBef>
                <a:spcPts val="1295"/>
              </a:spcBef>
              <a:tabLst>
                <a:tab pos="138430" algn="l"/>
              </a:tabLst>
            </a:pP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6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40" dirty="0">
                <a:solidFill>
                  <a:srgbClr val="FF0000">
                    <a:alpha val="100000"/>
                  </a:srgbClr>
                </a:solidFill>
                <a:latin typeface="微软雅黑" panose="020B0703020204020201" charset="-122"/>
                <a:ea typeface="微软雅黑" panose="020B0703020204020201" charset="-122"/>
                <a:cs typeface="微软雅黑" panose="020B0703020204020201" charset="-122"/>
              </a:rPr>
              <a:t>组织机构或岗位调整</a:t>
            </a:r>
            <a:r>
              <a:rPr sz="14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，或</a:t>
            </a:r>
            <a:r>
              <a:rPr sz="1400" b="1" kern="0" spc="-40" dirty="0">
                <a:solidFill>
                  <a:srgbClr val="FF0000">
                    <a:alpha val="100000"/>
                  </a:srgbClr>
                </a:solidFill>
                <a:latin typeface="微软雅黑" panose="020B0703020204020201" charset="-122"/>
                <a:ea typeface="微软雅黑" panose="020B0703020204020201" charset="-122"/>
                <a:cs typeface="微软雅黑" panose="020B0703020204020201" charset="-122"/>
              </a:rPr>
              <a:t>职责调整</a:t>
            </a:r>
            <a:r>
              <a:rPr sz="14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未及时修订安全生产责任制</a:t>
            </a:r>
            <a:r>
              <a:rPr sz="14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a:p>
            <a:pPr algn="l" rtl="0" eaLnBrk="0">
              <a:lnSpc>
                <a:spcPct val="107000"/>
              </a:lnSpc>
            </a:pPr>
            <a:endParaRPr sz="1000" dirty="0">
              <a:latin typeface="微软雅黑" panose="020B0703020204020201" charset="-122"/>
              <a:ea typeface="微软雅黑" panose="020B0703020204020201" charset="-122"/>
              <a:cs typeface="Arial" panose="020B0704020202090204"/>
            </a:endParaRPr>
          </a:p>
          <a:p>
            <a:pPr algn="l" rtl="0" eaLnBrk="0">
              <a:lnSpc>
                <a:spcPct val="7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ct val="93000"/>
              </a:lnSpc>
              <a:tabLst>
                <a:tab pos="138430" algn="l"/>
              </a:tabLst>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未对全员安全生产责任制的</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履行情况进行</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考核</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p:txBody>
      </p:sp>
      <p:pic>
        <p:nvPicPr>
          <p:cNvPr id="428" name="picture 428"/>
          <p:cNvPicPr>
            <a:picLocks noChangeAspect="1"/>
          </p:cNvPicPr>
          <p:nvPr/>
        </p:nvPicPr>
        <p:blipFill>
          <a:blip r:embed="rId1"/>
          <a:stretch>
            <a:fillRect/>
          </a:stretch>
        </p:blipFill>
        <p:spPr>
          <a:xfrm rot="21600000">
            <a:off x="529338" y="3353220"/>
            <a:ext cx="126688" cy="197705"/>
          </a:xfrm>
          <a:prstGeom prst="rect">
            <a:avLst/>
          </a:prstGeom>
        </p:spPr>
      </p:pic>
      <p:pic>
        <p:nvPicPr>
          <p:cNvPr id="430" name="picture 430"/>
          <p:cNvPicPr>
            <a:picLocks noChangeAspect="1"/>
          </p:cNvPicPr>
          <p:nvPr/>
        </p:nvPicPr>
        <p:blipFill>
          <a:blip r:embed="rId2"/>
          <a:stretch>
            <a:fillRect/>
          </a:stretch>
        </p:blipFill>
        <p:spPr>
          <a:xfrm rot="21600000">
            <a:off x="529338" y="2990635"/>
            <a:ext cx="126688" cy="197705"/>
          </a:xfrm>
          <a:prstGeom prst="rect">
            <a:avLst/>
          </a:prstGeom>
        </p:spPr>
      </p:pic>
      <p:pic>
        <p:nvPicPr>
          <p:cNvPr id="432" name="picture 432"/>
          <p:cNvPicPr>
            <a:picLocks noChangeAspect="1"/>
          </p:cNvPicPr>
          <p:nvPr/>
        </p:nvPicPr>
        <p:blipFill>
          <a:blip r:embed="rId3"/>
          <a:stretch>
            <a:fillRect/>
          </a:stretch>
        </p:blipFill>
        <p:spPr>
          <a:xfrm rot="21600000">
            <a:off x="529338" y="2628050"/>
            <a:ext cx="126688" cy="197705"/>
          </a:xfrm>
          <a:prstGeom prst="rect">
            <a:avLst/>
          </a:prstGeom>
        </p:spPr>
      </p:pic>
      <p:pic>
        <p:nvPicPr>
          <p:cNvPr id="434" name="picture 434"/>
          <p:cNvPicPr>
            <a:picLocks noChangeAspect="1"/>
          </p:cNvPicPr>
          <p:nvPr/>
        </p:nvPicPr>
        <p:blipFill>
          <a:blip r:embed="rId3"/>
          <a:stretch>
            <a:fillRect/>
          </a:stretch>
        </p:blipFill>
        <p:spPr>
          <a:xfrm rot="21600000">
            <a:off x="529338" y="2265465"/>
            <a:ext cx="126688" cy="19770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8" name="table 438"/>
          <p:cNvGraphicFramePr>
            <a:graphicFrameLocks noGrp="1"/>
          </p:cNvGraphicFramePr>
          <p:nvPr/>
        </p:nvGraphicFramePr>
        <p:xfrm>
          <a:off x="1182369" y="1955164"/>
          <a:ext cx="6972300" cy="2315844"/>
        </p:xfrm>
        <a:graphic>
          <a:graphicData uri="http://schemas.openxmlformats.org/drawingml/2006/table">
            <a:tbl>
              <a:tblPr/>
              <a:tblGrid>
                <a:gridCol w="2844800"/>
                <a:gridCol w="4127500"/>
              </a:tblGrid>
              <a:tr h="514350">
                <a:tc>
                  <a:txBody>
                    <a:bodyPr/>
                    <a:lstStyle/>
                    <a:p>
                      <a:pPr algn="l" rtl="0" eaLnBrk="0">
                        <a:lnSpc>
                          <a:spcPct val="108000"/>
                        </a:lnSpc>
                      </a:pPr>
                      <a:endParaRPr sz="1000" dirty="0">
                        <a:latin typeface="微软雅黑" panose="020B0703020204020201" charset="-122"/>
                        <a:ea typeface="微软雅黑" panose="020B0703020204020201" charset="-122"/>
                        <a:cs typeface="Arial" panose="020B0704020202090204"/>
                      </a:endParaRPr>
                    </a:p>
                    <a:p>
                      <a:pPr marL="1024890" algn="l" rtl="0" eaLnBrk="0">
                        <a:lnSpc>
                          <a:spcPct val="88000"/>
                        </a:lnSpc>
                        <a:spcBef>
                          <a:spcPts val="5"/>
                        </a:spcBef>
                      </a:pPr>
                      <a:r>
                        <a:rPr sz="1500" b="1" kern="0" spc="80" dirty="0">
                          <a:solidFill>
                            <a:srgbClr val="FFFFFF">
                              <a:alpha val="100000"/>
                            </a:srgbClr>
                          </a:solidFill>
                          <a:latin typeface="微软雅黑" panose="020B0703020204020201" charset="-122"/>
                          <a:ea typeface="微软雅黑" panose="020B0703020204020201" charset="-122"/>
                          <a:cs typeface="微软雅黑" panose="020B0703020204020201" charset="-122"/>
                        </a:rPr>
                        <a:t>二级要素</a:t>
                      </a:r>
                      <a:endParaRPr sz="15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DA2"/>
                    </a:solidFill>
                  </a:tcPr>
                </a:tc>
                <a:tc>
                  <a:txBody>
                    <a:bodyPr/>
                    <a:lstStyle/>
                    <a:p>
                      <a:pPr algn="l" rtl="0" eaLnBrk="0">
                        <a:lnSpc>
                          <a:spcPct val="109000"/>
                        </a:lnSpc>
                      </a:pPr>
                      <a:endParaRPr sz="1000" dirty="0">
                        <a:latin typeface="微软雅黑" panose="020B0703020204020201" charset="-122"/>
                        <a:ea typeface="微软雅黑" panose="020B0703020204020201" charset="-122"/>
                        <a:cs typeface="Arial" panose="020B0704020202090204"/>
                      </a:endParaRPr>
                    </a:p>
                    <a:p>
                      <a:pPr marL="1860550" algn="l" rtl="0" eaLnBrk="0">
                        <a:lnSpc>
                          <a:spcPct val="87000"/>
                        </a:lnSpc>
                        <a:spcBef>
                          <a:spcPts val="5"/>
                        </a:spcBef>
                      </a:pPr>
                      <a:r>
                        <a:rPr sz="1500" b="1" kern="0" spc="70" dirty="0">
                          <a:solidFill>
                            <a:srgbClr val="FFFFFF">
                              <a:alpha val="100000"/>
                            </a:srgbClr>
                          </a:solidFill>
                          <a:latin typeface="微软雅黑" panose="020B0703020204020201" charset="-122"/>
                          <a:ea typeface="微软雅黑" panose="020B0703020204020201" charset="-122"/>
                          <a:cs typeface="微软雅黑" panose="020B0703020204020201" charset="-122"/>
                        </a:rPr>
                        <a:t>要点</a:t>
                      </a:r>
                      <a:endParaRPr sz="15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DA2"/>
                    </a:solidFill>
                  </a:tcPr>
                </a:tc>
              </a:tr>
              <a:tr h="673100">
                <a:tc>
                  <a:txBody>
                    <a:bodyPr/>
                    <a:lstStyle/>
                    <a:p>
                      <a:pPr algn="l" rtl="0" eaLnBrk="0">
                        <a:lnSpc>
                          <a:spcPct val="152000"/>
                        </a:lnSpc>
                      </a:pPr>
                      <a:endParaRPr sz="1000" dirty="0">
                        <a:latin typeface="微软雅黑" panose="020B0703020204020201" charset="-122"/>
                        <a:ea typeface="微软雅黑" panose="020B0703020204020201" charset="-122"/>
                        <a:cs typeface="Arial" panose="020B0704020202090204"/>
                      </a:endParaRPr>
                    </a:p>
                    <a:p>
                      <a:pPr algn="l" rtl="0" eaLnBrk="0">
                        <a:lnSpc>
                          <a:spcPct val="10000"/>
                        </a:lnSpc>
                      </a:pPr>
                      <a:endParaRPr sz="100" dirty="0">
                        <a:latin typeface="微软雅黑" panose="020B0703020204020201" charset="-122"/>
                        <a:ea typeface="微软雅黑" panose="020B0703020204020201" charset="-122"/>
                        <a:cs typeface="Arial" panose="020B0704020202090204"/>
                      </a:endParaRPr>
                    </a:p>
                    <a:p>
                      <a:pPr marL="696595" algn="l" rtl="0" eaLnBrk="0">
                        <a:lnSpc>
                          <a:spcPts val="1580"/>
                        </a:lnSpc>
                      </a:pP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5.2.1 建立和实</a:t>
                      </a: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施</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08000"/>
                        </a:lnSpc>
                      </a:pPr>
                      <a:endParaRPr sz="1000" dirty="0">
                        <a:latin typeface="微软雅黑" panose="020B0703020204020201" charset="-122"/>
                        <a:ea typeface="微软雅黑" panose="020B0703020204020201" charset="-122"/>
                        <a:cs typeface="Arial" panose="020B0704020202090204"/>
                      </a:endParaRPr>
                    </a:p>
                    <a:p>
                      <a:pPr algn="l" rtl="0" eaLnBrk="0">
                        <a:lnSpc>
                          <a:spcPct val="10000"/>
                        </a:lnSpc>
                      </a:pPr>
                      <a:endParaRPr sz="100" dirty="0">
                        <a:latin typeface="微软雅黑" panose="020B0703020204020201" charset="-122"/>
                        <a:ea typeface="微软雅黑" panose="020B0703020204020201" charset="-122"/>
                        <a:cs typeface="Arial" panose="020B0704020202090204"/>
                      </a:endParaRPr>
                    </a:p>
                    <a:p>
                      <a:pPr marL="379730" indent="-277495" algn="l" rtl="0" eaLnBrk="0">
                        <a:lnSpc>
                          <a:spcPct val="93000"/>
                        </a:lnSpc>
                        <a:tabLst>
                          <a:tab pos="210820" algn="l"/>
                        </a:tabLst>
                      </a:pP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企业应根据</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各岗位</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的性质、特点</a:t>
                      </a:r>
                      <a:r>
                        <a:rPr sz="1200" b="1" kern="0" spc="-1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，明确安全生产责任</a:t>
                      </a:r>
                      <a:r>
                        <a:rPr sz="1200" b="1" kern="0" spc="-2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做到“</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一岗一责</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r>
              <a:tr h="666750">
                <a:tc>
                  <a:txBody>
                    <a:bodyPr/>
                    <a:lstStyle/>
                    <a:p>
                      <a:pPr algn="l" rtl="0" eaLnBrk="0">
                        <a:lnSpc>
                          <a:spcPct val="150000"/>
                        </a:lnSpc>
                      </a:pPr>
                      <a:endParaRPr sz="1000" dirty="0">
                        <a:latin typeface="微软雅黑" panose="020B0703020204020201" charset="-122"/>
                        <a:ea typeface="微软雅黑" panose="020B0703020204020201" charset="-122"/>
                        <a:cs typeface="Arial" panose="020B0704020202090204"/>
                      </a:endParaRPr>
                    </a:p>
                    <a:p>
                      <a:pPr algn="l" rtl="0" eaLnBrk="0">
                        <a:lnSpc>
                          <a:spcPct val="9000"/>
                        </a:lnSpc>
                      </a:pPr>
                      <a:endParaRPr sz="100" dirty="0">
                        <a:latin typeface="微软雅黑" panose="020B0703020204020201" charset="-122"/>
                        <a:ea typeface="微软雅黑" panose="020B0703020204020201" charset="-122"/>
                        <a:cs typeface="Arial" panose="020B0704020202090204"/>
                      </a:endParaRPr>
                    </a:p>
                    <a:p>
                      <a:pPr marL="696595" algn="l" rtl="0" eaLnBrk="0">
                        <a:lnSpc>
                          <a:spcPts val="1580"/>
                        </a:lnSpc>
                      </a:pP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5.2.2 检查和完</a:t>
                      </a: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善</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c>
                  <a:txBody>
                    <a:bodyPr/>
                    <a:lstStyle/>
                    <a:p>
                      <a:pPr algn="l" rtl="0" eaLnBrk="0">
                        <a:lnSpc>
                          <a:spcPct val="111000"/>
                        </a:lnSpc>
                      </a:pPr>
                      <a:endParaRPr sz="1000" dirty="0">
                        <a:latin typeface="微软雅黑" panose="020B0703020204020201" charset="-122"/>
                        <a:ea typeface="微软雅黑" panose="020B0703020204020201" charset="-122"/>
                        <a:cs typeface="Arial" panose="020B0704020202090204"/>
                      </a:endParaRPr>
                    </a:p>
                    <a:p>
                      <a:pPr algn="l" rtl="0" eaLnBrk="0">
                        <a:lnSpc>
                          <a:spcPct val="6000"/>
                        </a:lnSpc>
                      </a:pPr>
                      <a:endParaRPr sz="100" dirty="0">
                        <a:latin typeface="微软雅黑" panose="020B0703020204020201" charset="-122"/>
                        <a:ea typeface="微软雅黑" panose="020B0703020204020201" charset="-122"/>
                        <a:cs typeface="Arial" panose="020B0704020202090204"/>
                      </a:endParaRPr>
                    </a:p>
                    <a:p>
                      <a:pPr marL="102235" algn="l" rtl="0" eaLnBrk="0">
                        <a:lnSpc>
                          <a:spcPct val="88000"/>
                        </a:lnSpc>
                        <a:tabLst>
                          <a:tab pos="210820" algn="l"/>
                        </a:tabLst>
                      </a:pP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企业应建立监督考核机制</a:t>
                      </a:r>
                      <a:r>
                        <a:rPr sz="1200" b="1" kern="0" spc="-1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定期考核</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履行情况并</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兑现</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200" dirty="0">
                        <a:latin typeface="微软雅黑" panose="020B0703020204020201" charset="-122"/>
                        <a:ea typeface="微软雅黑" panose="020B0703020204020201" charset="-122"/>
                        <a:cs typeface="微软雅黑" panose="020B0703020204020201" charset="-122"/>
                      </a:endParaRPr>
                    </a:p>
                    <a:p>
                      <a:pPr marL="102235" algn="l" rtl="0" eaLnBrk="0">
                        <a:lnSpc>
                          <a:spcPct val="87000"/>
                        </a:lnSpc>
                        <a:spcBef>
                          <a:spcPts val="180"/>
                        </a:spcBef>
                        <a:tabLst>
                          <a:tab pos="210820" algn="l"/>
                        </a:tabLst>
                      </a:pP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每年</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检查落实情况</a:t>
                      </a:r>
                      <a:r>
                        <a:rPr sz="1200" b="1" kern="0" spc="-2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，并</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及</a:t>
                      </a:r>
                      <a:r>
                        <a:rPr sz="12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时修订</a:t>
                      </a: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r>
              <a:tr h="461644">
                <a:tc>
                  <a:txBody>
                    <a:bodyPr/>
                    <a:lstStyle/>
                    <a:p>
                      <a:pPr algn="l" rtl="0" eaLnBrk="0">
                        <a:lnSpc>
                          <a:spcPct val="101000"/>
                        </a:lnSpc>
                      </a:pPr>
                      <a:endParaRPr sz="800" dirty="0">
                        <a:latin typeface="微软雅黑" panose="020B0703020204020201" charset="-122"/>
                        <a:ea typeface="微软雅黑" panose="020B0703020204020201" charset="-122"/>
                        <a:cs typeface="Arial" panose="020B0704020202090204"/>
                      </a:endParaRPr>
                    </a:p>
                    <a:p>
                      <a:pPr marL="696595" algn="l" rtl="0" eaLnBrk="0">
                        <a:lnSpc>
                          <a:spcPts val="1580"/>
                        </a:lnSpc>
                        <a:spcBef>
                          <a:spcPts val="5"/>
                        </a:spcBef>
                      </a:pP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5.2.3 证实方法</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00000"/>
                        </a:lnSpc>
                      </a:pPr>
                      <a:endParaRPr sz="1000" dirty="0">
                        <a:latin typeface="Arial" panose="020B0704020202090204"/>
                        <a:ea typeface="微软雅黑" panose="020B0703020204020201" charset="-122"/>
                        <a:cs typeface="Arial" panose="020B07040202020902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r>
            </a:tbl>
          </a:graphicData>
        </a:graphic>
      </p:graphicFrame>
      <p:pic>
        <p:nvPicPr>
          <p:cNvPr id="440" name="picture 440"/>
          <p:cNvPicPr>
            <a:picLocks noChangeAspect="1"/>
          </p:cNvPicPr>
          <p:nvPr/>
        </p:nvPicPr>
        <p:blipFill>
          <a:blip r:embed="rId1"/>
          <a:stretch>
            <a:fillRect/>
          </a:stretch>
        </p:blipFill>
        <p:spPr>
          <a:xfrm rot="21600000">
            <a:off x="4129582" y="3506799"/>
            <a:ext cx="108661" cy="99669"/>
          </a:xfrm>
          <a:prstGeom prst="rect">
            <a:avLst/>
          </a:prstGeom>
        </p:spPr>
      </p:pic>
      <p:pic>
        <p:nvPicPr>
          <p:cNvPr id="442" name="picture 442"/>
          <p:cNvPicPr>
            <a:picLocks noChangeAspect="1"/>
          </p:cNvPicPr>
          <p:nvPr/>
        </p:nvPicPr>
        <p:blipFill>
          <a:blip r:embed="rId2"/>
          <a:stretch>
            <a:fillRect/>
          </a:stretch>
        </p:blipFill>
        <p:spPr>
          <a:xfrm rot="21600000">
            <a:off x="4129582" y="3323919"/>
            <a:ext cx="108661" cy="99669"/>
          </a:xfrm>
          <a:prstGeom prst="rect">
            <a:avLst/>
          </a:prstGeom>
        </p:spPr>
      </p:pic>
      <p:pic>
        <p:nvPicPr>
          <p:cNvPr id="444" name="picture 444"/>
          <p:cNvPicPr>
            <a:picLocks noChangeAspect="1"/>
          </p:cNvPicPr>
          <p:nvPr/>
        </p:nvPicPr>
        <p:blipFill>
          <a:blip r:embed="rId3"/>
          <a:stretch>
            <a:fillRect/>
          </a:stretch>
        </p:blipFill>
        <p:spPr>
          <a:xfrm rot="21600000">
            <a:off x="4129582" y="2653995"/>
            <a:ext cx="108661" cy="99669"/>
          </a:xfrm>
          <a:prstGeom prst="rect">
            <a:avLst/>
          </a:prstGeom>
        </p:spPr>
      </p:pic>
      <p:sp>
        <p:nvSpPr>
          <p:cNvPr id="448" name="textbox 448"/>
          <p:cNvSpPr/>
          <p:nvPr/>
        </p:nvSpPr>
        <p:spPr>
          <a:xfrm>
            <a:off x="530659" y="1035203"/>
            <a:ext cx="4086859" cy="3613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5.2 安全生产责任制</a:t>
            </a:r>
            <a:endParaRPr sz="20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 name="picture 450"/>
          <p:cNvPicPr>
            <a:picLocks noChangeAspect="1"/>
          </p:cNvPicPr>
          <p:nvPr/>
        </p:nvPicPr>
        <p:blipFill>
          <a:blip r:embed="rId1"/>
          <a:stretch>
            <a:fillRect/>
          </a:stretch>
        </p:blipFill>
        <p:spPr>
          <a:xfrm rot="21600000">
            <a:off x="251459" y="1313179"/>
            <a:ext cx="8730996" cy="3232404"/>
          </a:xfrm>
          <a:prstGeom prst="rect">
            <a:avLst/>
          </a:prstGeom>
        </p:spPr>
      </p:pic>
      <p:sp>
        <p:nvSpPr>
          <p:cNvPr id="454" name="textbox 454"/>
          <p:cNvSpPr/>
          <p:nvPr/>
        </p:nvSpPr>
        <p:spPr>
          <a:xfrm>
            <a:off x="530659" y="819303"/>
            <a:ext cx="4086859" cy="3613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5.2 安全生产责任制</a:t>
            </a:r>
            <a:endParaRPr sz="20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textbox 456"/>
          <p:cNvSpPr/>
          <p:nvPr/>
        </p:nvSpPr>
        <p:spPr>
          <a:xfrm>
            <a:off x="431571" y="895503"/>
            <a:ext cx="8237855" cy="361442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1176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5.2 安全生产责任制</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04000"/>
              </a:lnSpc>
            </a:pPr>
            <a:endParaRPr sz="1000" dirty="0">
              <a:latin typeface="微软雅黑" panose="020B0703020204020201" charset="-122"/>
              <a:ea typeface="微软雅黑" panose="020B0703020204020201" charset="-122"/>
              <a:cs typeface="Arial" panose="020B0704020202090204"/>
            </a:endParaRPr>
          </a:p>
          <a:p>
            <a:pPr marL="54610" algn="l" rtl="0" eaLnBrk="0">
              <a:lnSpc>
                <a:spcPts val="2105"/>
              </a:lnSpc>
              <a:spcBef>
                <a:spcPts val="460"/>
              </a:spcBef>
            </a:pP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5.2.1 建立和实施</a:t>
            </a:r>
            <a:endParaRPr sz="1500" dirty="0">
              <a:latin typeface="微软雅黑" panose="020B0703020204020201" charset="-122"/>
              <a:ea typeface="微软雅黑" panose="020B0703020204020201" charset="-122"/>
              <a:cs typeface="微软雅黑" panose="020B0703020204020201" charset="-122"/>
            </a:endParaRPr>
          </a:p>
          <a:p>
            <a:pPr marL="52070" algn="l" rtl="0" eaLnBrk="0">
              <a:lnSpc>
                <a:spcPts val="1855"/>
              </a:lnSpc>
              <a:spcBef>
                <a:spcPts val="50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5.2.1.1 企业主要负责人应建立健全</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并落实</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全员安全生产责任制</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a:p>
            <a:pPr marL="14605" indent="25400" algn="l" rtl="0" eaLnBrk="0">
              <a:lnSpc>
                <a:spcPct val="139000"/>
              </a:lnSpc>
              <a:spcBef>
                <a:spcPts val="5"/>
              </a:spcBef>
            </a:pP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条文说明：《中华人民共和国安全生产法》</a:t>
            </a:r>
            <a:r>
              <a:rPr sz="1200" b="1" kern="0" spc="-2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第二十一</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条规定“</a:t>
            </a:r>
            <a:r>
              <a:rPr sz="1200" b="1" kern="0" spc="18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生产经营单位的主要负责人七项职责--建立健全并落</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实本单位全员安全生产责任</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制</a:t>
            </a:r>
            <a:r>
              <a:rPr sz="12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，加强安全生产标准化建设</a:t>
            </a:r>
            <a:r>
              <a:rPr sz="1200" b="1" kern="0" spc="-23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endParaRPr sz="1200" dirty="0">
              <a:latin typeface="微软雅黑" panose="020B0703020204020201" charset="-122"/>
              <a:ea typeface="微软雅黑" panose="020B0703020204020201" charset="-122"/>
              <a:cs typeface="微软雅黑" panose="020B0703020204020201" charset="-122"/>
            </a:endParaRPr>
          </a:p>
          <a:p>
            <a:pPr marL="13335" indent="38735" algn="l" rtl="0" eaLnBrk="0">
              <a:lnSpc>
                <a:spcPct val="139000"/>
              </a:lnSpc>
              <a:spcBef>
                <a:spcPts val="20"/>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5.2.1.2 企业应按照</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管业务</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必须管安全、管生产必须管安全、谁主管谁负责、属地管理</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的原则</a:t>
            </a:r>
            <a:r>
              <a:rPr sz="1400" b="1" kern="0" spc="-2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400" b="1" kern="0" spc="-3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明确</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各管 理部门及基层单位</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的安全生产</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责任。</a:t>
            </a:r>
            <a:endParaRPr sz="1400" dirty="0">
              <a:latin typeface="微软雅黑" panose="020B0703020204020201" charset="-122"/>
              <a:ea typeface="微软雅黑" panose="020B0703020204020201" charset="-122"/>
              <a:cs typeface="微软雅黑" panose="020B0703020204020201" charset="-122"/>
            </a:endParaRPr>
          </a:p>
          <a:p>
            <a:pPr marL="12700" indent="27940" algn="l" rtl="0" eaLnBrk="0">
              <a:lnSpc>
                <a:spcPct val="140000"/>
              </a:lnSpc>
              <a:spcBef>
                <a:spcPts val="10"/>
              </a:spcBef>
            </a:pPr>
            <a:r>
              <a:rPr sz="1200" b="1" kern="0" spc="90" dirty="0">
                <a:solidFill>
                  <a:srgbClr val="2464CB">
                    <a:alpha val="100000"/>
                  </a:srgbClr>
                </a:solidFill>
                <a:latin typeface="微软雅黑" panose="020B0703020204020201" charset="-122"/>
                <a:ea typeface="微软雅黑" panose="020B0703020204020201" charset="-122"/>
                <a:cs typeface="微软雅黑" panose="020B0703020204020201" charset="-122"/>
              </a:rPr>
              <a:t>条文说明：《中华人民共和国安全生产法》</a:t>
            </a:r>
            <a:r>
              <a:rPr sz="1200" b="1" kern="0" spc="-1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90" dirty="0">
                <a:solidFill>
                  <a:srgbClr val="2464CB">
                    <a:alpha val="100000"/>
                  </a:srgbClr>
                </a:solidFill>
                <a:latin typeface="微软雅黑" panose="020B0703020204020201" charset="-122"/>
                <a:ea typeface="微软雅黑" panose="020B0703020204020201" charset="-122"/>
                <a:cs typeface="微软雅黑" panose="020B0703020204020201" charset="-122"/>
              </a:rPr>
              <a:t>第三条</a:t>
            </a:r>
            <a:r>
              <a:rPr sz="1200" b="1" kern="0" spc="-2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90" dirty="0">
                <a:solidFill>
                  <a:srgbClr val="2464CB">
                    <a:alpha val="100000"/>
                  </a:srgbClr>
                </a:solidFill>
                <a:latin typeface="微软雅黑" panose="020B0703020204020201" charset="-122"/>
                <a:ea typeface="微软雅黑" panose="020B0703020204020201" charset="-122"/>
                <a:cs typeface="微软雅黑" panose="020B0703020204020201" charset="-122"/>
              </a:rPr>
              <a:t>“ 安全生产工作实行管行业必</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须管安全</a:t>
            </a:r>
            <a:r>
              <a:rPr sz="1200" b="1" kern="0" spc="-2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3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管业务必须管安全</a:t>
            </a:r>
            <a:r>
              <a:rPr sz="1200" b="1" kern="0" spc="-2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管生产经营必须管安全</a:t>
            </a:r>
            <a:r>
              <a:rPr sz="1200" b="1" kern="0" spc="-1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强化和落实生产经营单</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位主体责任与政府监管责任</a:t>
            </a:r>
            <a:r>
              <a:rPr sz="1200" b="1" kern="0" spc="-1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5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建立生产经营单位负责、</a:t>
            </a:r>
            <a:r>
              <a:rPr sz="1200" b="1" kern="0" spc="-25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职工参与、</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政府监管、</a:t>
            </a:r>
            <a:r>
              <a:rPr sz="1200" b="1" kern="0" spc="-27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行业自律和社会监督的机制</a:t>
            </a:r>
            <a:r>
              <a:rPr sz="1200" b="1" kern="0" spc="-20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endParaRPr sz="1200" dirty="0">
              <a:latin typeface="微软雅黑" panose="020B0703020204020201" charset="-122"/>
              <a:ea typeface="微软雅黑" panose="020B0703020204020201" charset="-122"/>
              <a:cs typeface="微软雅黑" panose="020B0703020204020201" charset="-122"/>
            </a:endParaRPr>
          </a:p>
          <a:p>
            <a:pPr marL="12700" indent="39370" algn="l" rtl="0" eaLnBrk="0">
              <a:lnSpc>
                <a:spcPct val="139000"/>
              </a:lnSpc>
              <a:spcBef>
                <a:spcPts val="20"/>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5.2.1.3 企业应根据</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各岗位</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的性质</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、特点</a:t>
            </a:r>
            <a:r>
              <a:rPr sz="1400" b="1" kern="0" spc="-2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，明确安全生产责任</a:t>
            </a:r>
            <a:r>
              <a:rPr sz="1400" b="1" kern="0" spc="-2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，做到“</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一岗一责</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400" b="1" kern="0" spc="-2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，结合实际工作流程</a:t>
            </a:r>
            <a:r>
              <a:rPr sz="1400" b="1" kern="0" spc="-2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细化形成</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岗位任务清单</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textbox 460"/>
          <p:cNvSpPr/>
          <p:nvPr/>
        </p:nvSpPr>
        <p:spPr>
          <a:xfrm>
            <a:off x="432028" y="889153"/>
            <a:ext cx="8237219" cy="364617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11125"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5.2 安全生产责任制</a:t>
            </a:r>
            <a:endParaRPr sz="2000" dirty="0">
              <a:latin typeface="微软雅黑" panose="020B0703020204020201" charset="-122"/>
              <a:ea typeface="微软雅黑" panose="020B0703020204020201" charset="-122"/>
              <a:cs typeface="微软雅黑" panose="020B0703020204020201" charset="-122"/>
            </a:endParaRPr>
          </a:p>
          <a:p>
            <a:pPr marL="53975" algn="l" rtl="0" eaLnBrk="0">
              <a:lnSpc>
                <a:spcPts val="2105"/>
              </a:lnSpc>
              <a:spcBef>
                <a:spcPts val="1420"/>
              </a:spcBef>
            </a:pP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5.2.2 检查和完善</a:t>
            </a:r>
            <a:endParaRPr sz="1500" dirty="0">
              <a:latin typeface="微软雅黑" panose="020B0703020204020201" charset="-122"/>
              <a:ea typeface="微软雅黑" panose="020B0703020204020201" charset="-122"/>
              <a:cs typeface="微软雅黑" panose="020B0703020204020201" charset="-122"/>
            </a:endParaRPr>
          </a:p>
          <a:p>
            <a:pPr marL="52070" algn="l" rtl="0" eaLnBrk="0">
              <a:lnSpc>
                <a:spcPts val="1855"/>
              </a:lnSpc>
              <a:spcBef>
                <a:spcPts val="680"/>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5.2.2.1企业应建立安全生产责任制</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监督考核</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机制</a:t>
            </a:r>
            <a:r>
              <a:rPr sz="1400" b="1" kern="0" spc="-2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定期考核</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安全生产责任制的履行情况</a:t>
            </a:r>
            <a:r>
              <a:rPr sz="1400" b="1" kern="0" spc="-2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兑现奖惩</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a:p>
            <a:pPr marL="12700" indent="27305" algn="l" rtl="0" eaLnBrk="0">
              <a:lnSpc>
                <a:spcPct val="148000"/>
              </a:lnSpc>
              <a:spcBef>
                <a:spcPts val="45"/>
              </a:spcBef>
            </a:pPr>
            <a:r>
              <a:rPr sz="1200" b="1" kern="0" spc="100" dirty="0">
                <a:solidFill>
                  <a:srgbClr val="2464CB">
                    <a:alpha val="100000"/>
                  </a:srgbClr>
                </a:solidFill>
                <a:latin typeface="微软雅黑" panose="020B0703020204020201" charset="-122"/>
                <a:ea typeface="微软雅黑" panose="020B0703020204020201" charset="-122"/>
                <a:cs typeface="微软雅黑" panose="020B0703020204020201" charset="-122"/>
              </a:rPr>
              <a:t>条文说明：</a:t>
            </a:r>
            <a:r>
              <a:rPr sz="1200" b="1" kern="0" spc="-27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100" dirty="0">
                <a:solidFill>
                  <a:srgbClr val="2464CB">
                    <a:alpha val="100000"/>
                  </a:srgbClr>
                </a:solidFill>
                <a:latin typeface="微软雅黑" panose="020B0703020204020201" charset="-122"/>
                <a:ea typeface="微软雅黑" panose="020B0703020204020201" charset="-122"/>
                <a:cs typeface="微软雅黑" panose="020B0703020204020201" charset="-122"/>
              </a:rPr>
              <a:t>根据《中</a:t>
            </a:r>
            <a:r>
              <a:rPr sz="1200" b="1" kern="0" spc="90" dirty="0">
                <a:solidFill>
                  <a:srgbClr val="2464CB">
                    <a:alpha val="100000"/>
                  </a:srgbClr>
                </a:solidFill>
                <a:latin typeface="微软雅黑" panose="020B0703020204020201" charset="-122"/>
                <a:ea typeface="微软雅黑" panose="020B0703020204020201" charset="-122"/>
                <a:cs typeface="微软雅黑" panose="020B0703020204020201" charset="-122"/>
              </a:rPr>
              <a:t>华人民共和国安全生产法》</a:t>
            </a:r>
            <a:r>
              <a:rPr sz="1200" b="1" kern="0" spc="-1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90" dirty="0">
                <a:solidFill>
                  <a:srgbClr val="2464CB">
                    <a:alpha val="100000"/>
                  </a:srgbClr>
                </a:solidFill>
                <a:latin typeface="微软雅黑" panose="020B0703020204020201" charset="-122"/>
                <a:ea typeface="微软雅黑" panose="020B0703020204020201" charset="-122"/>
                <a:cs typeface="微软雅黑" panose="020B0703020204020201" charset="-122"/>
              </a:rPr>
              <a:t>第二十二条</a:t>
            </a:r>
            <a:r>
              <a:rPr sz="1200" b="1" kern="0" spc="-2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9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90" dirty="0">
                <a:solidFill>
                  <a:srgbClr val="2464CB">
                    <a:alpha val="100000"/>
                  </a:srgbClr>
                </a:solidFill>
                <a:latin typeface="微软雅黑" panose="020B0703020204020201" charset="-122"/>
                <a:ea typeface="微软雅黑" panose="020B0703020204020201" charset="-122"/>
                <a:cs typeface="微软雅黑" panose="020B0703020204020201" charset="-122"/>
              </a:rPr>
              <a:t>生产经营单位应当建立相应的机制</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9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3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90" dirty="0">
                <a:solidFill>
                  <a:srgbClr val="2464CB">
                    <a:alpha val="100000"/>
                  </a:srgbClr>
                </a:solidFill>
                <a:latin typeface="微软雅黑" panose="020B0703020204020201" charset="-122"/>
                <a:ea typeface="微软雅黑" panose="020B0703020204020201" charset="-122"/>
                <a:cs typeface="微软雅黑" panose="020B0703020204020201" charset="-122"/>
              </a:rPr>
              <a:t>加强对全员安</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全生产责任制落实情况的</a:t>
            </a:r>
            <a:r>
              <a:rPr sz="12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监督考核</a:t>
            </a:r>
            <a:r>
              <a:rPr sz="1200" b="1" kern="0" spc="-11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保证全员安全生产责任制的落实</a:t>
            </a:r>
            <a:r>
              <a:rPr sz="1200" b="1" kern="0" spc="-19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”制定。</a:t>
            </a:r>
            <a:endParaRPr sz="1200" dirty="0">
              <a:latin typeface="微软雅黑" panose="020B0703020204020201" charset="-122"/>
              <a:ea typeface="微软雅黑" panose="020B0703020204020201" charset="-122"/>
              <a:cs typeface="微软雅黑" panose="020B0703020204020201" charset="-122"/>
            </a:endParaRPr>
          </a:p>
          <a:p>
            <a:pPr marL="12700" indent="39370" algn="l" rtl="0" eaLnBrk="0">
              <a:lnSpc>
                <a:spcPct val="148000"/>
              </a:lnSpc>
              <a:spcBef>
                <a:spcPts val="50"/>
              </a:spcBef>
            </a:pP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5.2.2.2企业应至少每年</a:t>
            </a:r>
            <a:r>
              <a:rPr sz="14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检查评估</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安全生产责任制落实情况</a:t>
            </a:r>
            <a:r>
              <a:rPr sz="1400" b="1" kern="0" spc="-2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，并根据结果</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完善</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全员安全生产责任制。有下</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列情形之一的</a:t>
            </a:r>
            <a:r>
              <a:rPr sz="1400" b="1" kern="0" spc="-1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，应</a:t>
            </a:r>
            <a:r>
              <a:rPr sz="14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及时修订</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a:p>
            <a:pPr marL="53340" algn="l" rtl="0" eaLnBrk="0">
              <a:lnSpc>
                <a:spcPts val="1855"/>
              </a:lnSpc>
              <a:spcBef>
                <a:spcPts val="700"/>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1）依据的</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法律法规、规章、标准</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中的有关规定发生</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重大变化</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；2</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组织机构及其职责</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进行调整；</a:t>
            </a:r>
            <a:endParaRPr sz="1400" dirty="0">
              <a:latin typeface="微软雅黑" panose="020B0703020204020201" charset="-122"/>
              <a:ea typeface="微软雅黑" panose="020B0703020204020201" charset="-122"/>
              <a:cs typeface="微软雅黑" panose="020B0703020204020201" charset="-122"/>
            </a:endParaRPr>
          </a:p>
          <a:p>
            <a:pPr marL="50800" algn="l" rtl="0" eaLnBrk="0">
              <a:lnSpc>
                <a:spcPts val="1855"/>
              </a:lnSpc>
              <a:spcBef>
                <a:spcPts val="66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3）企业生产经营活动发生重大变化；4）事故或事件调查发现的涉及</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安全生产责任制方面问题。</a:t>
            </a:r>
            <a:endParaRPr sz="1400" dirty="0">
              <a:latin typeface="微软雅黑" panose="020B0703020204020201" charset="-122"/>
              <a:ea typeface="微软雅黑" panose="020B0703020204020201" charset="-122"/>
              <a:cs typeface="微软雅黑" panose="020B0703020204020201" charset="-122"/>
            </a:endParaRPr>
          </a:p>
          <a:p>
            <a:pPr marL="53975" algn="l" rtl="0" eaLnBrk="0">
              <a:lnSpc>
                <a:spcPts val="2105"/>
              </a:lnSpc>
              <a:spcBef>
                <a:spcPts val="760"/>
              </a:spcBef>
            </a:pP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5.2.3 证实方法</a:t>
            </a:r>
            <a:endParaRPr sz="1500" dirty="0">
              <a:latin typeface="微软雅黑" panose="020B0703020204020201" charset="-122"/>
              <a:ea typeface="微软雅黑" panose="020B0703020204020201" charset="-122"/>
              <a:cs typeface="微软雅黑" panose="020B0703020204020201" charset="-122"/>
            </a:endParaRPr>
          </a:p>
          <a:p>
            <a:pPr algn="l" rtl="0" eaLnBrk="0">
              <a:lnSpc>
                <a:spcPct val="113000"/>
              </a:lnSpc>
            </a:pPr>
            <a:endParaRPr sz="500" dirty="0">
              <a:latin typeface="微软雅黑" panose="020B0703020204020201" charset="-122"/>
              <a:ea typeface="微软雅黑" panose="020B0703020204020201" charset="-122"/>
              <a:cs typeface="Arial" panose="020B0704020202090204"/>
            </a:endParaRPr>
          </a:p>
          <a:p>
            <a:pPr marL="302895" algn="l" rtl="0" eaLnBrk="0">
              <a:lnSpc>
                <a:spcPts val="1855"/>
              </a:lnSpc>
              <a:spcBef>
                <a:spcPts val="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通过查验的方式</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，确定全员安全生产责任制及岗位任务</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清单、考核资料等与5.2所有要求的符合性。</a:t>
            </a:r>
            <a:endParaRPr sz="14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textbox 464"/>
          <p:cNvSpPr/>
          <p:nvPr/>
        </p:nvSpPr>
        <p:spPr>
          <a:xfrm>
            <a:off x="530659" y="978053"/>
            <a:ext cx="5102859" cy="3613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5.3 安全生产信息与合规审核</a:t>
            </a:r>
            <a:endParaRPr sz="2000" dirty="0">
              <a:latin typeface="微软雅黑" panose="020B0703020204020201" charset="-122"/>
              <a:ea typeface="微软雅黑" panose="020B0703020204020201" charset="-122"/>
              <a:cs typeface="微软雅黑" panose="020B0703020204020201" charset="-122"/>
            </a:endParaRPr>
          </a:p>
        </p:txBody>
      </p:sp>
      <p:graphicFrame>
        <p:nvGraphicFramePr>
          <p:cNvPr id="466" name="table 466"/>
          <p:cNvGraphicFramePr>
            <a:graphicFrameLocks noGrp="1"/>
          </p:cNvGraphicFramePr>
          <p:nvPr/>
        </p:nvGraphicFramePr>
        <p:xfrm>
          <a:off x="637540" y="1323975"/>
          <a:ext cx="8060690" cy="3244849"/>
        </p:xfrm>
        <a:graphic>
          <a:graphicData uri="http://schemas.openxmlformats.org/drawingml/2006/table">
            <a:tbl>
              <a:tblPr/>
              <a:tblGrid>
                <a:gridCol w="1557019"/>
                <a:gridCol w="3084829"/>
                <a:gridCol w="3418840"/>
              </a:tblGrid>
              <a:tr h="514350">
                <a:tc>
                  <a:txBody>
                    <a:bodyPr/>
                    <a:lstStyle/>
                    <a:p>
                      <a:pPr algn="l" rtl="0" eaLnBrk="0">
                        <a:lnSpc>
                          <a:spcPct val="108000"/>
                        </a:lnSpc>
                      </a:pPr>
                      <a:endParaRPr sz="1000" dirty="0">
                        <a:latin typeface="微软雅黑" panose="020B0703020204020201" charset="-122"/>
                        <a:ea typeface="微软雅黑" panose="020B0703020204020201" charset="-122"/>
                        <a:cs typeface="Arial" panose="020B0704020202090204"/>
                      </a:endParaRPr>
                    </a:p>
                    <a:p>
                      <a:pPr marL="381000" algn="l" rtl="0" eaLnBrk="0">
                        <a:lnSpc>
                          <a:spcPct val="88000"/>
                        </a:lnSpc>
                        <a:spcBef>
                          <a:spcPts val="5"/>
                        </a:spcBef>
                      </a:pPr>
                      <a:r>
                        <a:rPr sz="1500" b="1" kern="0" spc="80" dirty="0">
                          <a:solidFill>
                            <a:srgbClr val="FFFFFF">
                              <a:alpha val="100000"/>
                            </a:srgbClr>
                          </a:solidFill>
                          <a:latin typeface="微软雅黑" panose="020B0703020204020201" charset="-122"/>
                          <a:ea typeface="微软雅黑" panose="020B0703020204020201" charset="-122"/>
                          <a:cs typeface="微软雅黑" panose="020B0703020204020201" charset="-122"/>
                        </a:rPr>
                        <a:t>二级要素</a:t>
                      </a:r>
                      <a:endParaRPr sz="15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DA2"/>
                    </a:solidFill>
                  </a:tcPr>
                </a:tc>
                <a:tc>
                  <a:txBody>
                    <a:bodyPr/>
                    <a:lstStyle/>
                    <a:p>
                      <a:pPr algn="l" rtl="0" eaLnBrk="0">
                        <a:lnSpc>
                          <a:spcPct val="108000"/>
                        </a:lnSpc>
                      </a:pPr>
                      <a:endParaRPr sz="1000" dirty="0">
                        <a:latin typeface="微软雅黑" panose="020B0703020204020201" charset="-122"/>
                        <a:ea typeface="微软雅黑" panose="020B0703020204020201" charset="-122"/>
                        <a:cs typeface="Arial" panose="020B0704020202090204"/>
                      </a:endParaRPr>
                    </a:p>
                    <a:p>
                      <a:pPr marL="1139825" algn="l" rtl="0" eaLnBrk="0">
                        <a:lnSpc>
                          <a:spcPct val="88000"/>
                        </a:lnSpc>
                      </a:pPr>
                      <a:r>
                        <a:rPr sz="1500" b="1" kern="0" spc="80" dirty="0">
                          <a:solidFill>
                            <a:srgbClr val="FFFFFF">
                              <a:alpha val="100000"/>
                            </a:srgbClr>
                          </a:solidFill>
                          <a:latin typeface="微软雅黑" panose="020B0703020204020201" charset="-122"/>
                          <a:ea typeface="微软雅黑" panose="020B0703020204020201" charset="-122"/>
                          <a:cs typeface="微软雅黑" panose="020B0703020204020201" charset="-122"/>
                        </a:rPr>
                        <a:t>典型问题</a:t>
                      </a:r>
                      <a:endParaRPr sz="15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DA2"/>
                    </a:solidFill>
                  </a:tcPr>
                </a:tc>
                <a:tc>
                  <a:txBody>
                    <a:bodyPr/>
                    <a:lstStyle/>
                    <a:p>
                      <a:pPr algn="l" rtl="0" eaLnBrk="0">
                        <a:lnSpc>
                          <a:spcPct val="109000"/>
                        </a:lnSpc>
                      </a:pPr>
                      <a:endParaRPr sz="1000" dirty="0">
                        <a:latin typeface="微软雅黑" panose="020B0703020204020201" charset="-122"/>
                        <a:ea typeface="微软雅黑" panose="020B0703020204020201" charset="-122"/>
                        <a:cs typeface="Arial" panose="020B0704020202090204"/>
                      </a:endParaRPr>
                    </a:p>
                    <a:p>
                      <a:pPr marL="1506220" algn="l" rtl="0" eaLnBrk="0">
                        <a:lnSpc>
                          <a:spcPct val="87000"/>
                        </a:lnSpc>
                        <a:spcBef>
                          <a:spcPts val="5"/>
                        </a:spcBef>
                      </a:pPr>
                      <a:r>
                        <a:rPr sz="1500" b="1" kern="0" spc="70" dirty="0">
                          <a:solidFill>
                            <a:srgbClr val="FFFFFF">
                              <a:alpha val="100000"/>
                            </a:srgbClr>
                          </a:solidFill>
                          <a:latin typeface="微软雅黑" panose="020B0703020204020201" charset="-122"/>
                          <a:ea typeface="微软雅黑" panose="020B0703020204020201" charset="-122"/>
                          <a:cs typeface="微软雅黑" panose="020B0703020204020201" charset="-122"/>
                        </a:rPr>
                        <a:t>要点</a:t>
                      </a:r>
                      <a:endParaRPr sz="15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DA2"/>
                    </a:solidFill>
                  </a:tcPr>
                </a:tc>
              </a:tr>
              <a:tr h="548640">
                <a:tc>
                  <a:txBody>
                    <a:bodyPr/>
                    <a:lstStyle/>
                    <a:p>
                      <a:pPr algn="l" rtl="0" eaLnBrk="0">
                        <a:lnSpc>
                          <a:spcPct val="123000"/>
                        </a:lnSpc>
                      </a:pPr>
                      <a:endParaRPr sz="1000" dirty="0">
                        <a:latin typeface="微软雅黑" panose="020B0703020204020201" charset="-122"/>
                        <a:ea typeface="微软雅黑" panose="020B0703020204020201" charset="-122"/>
                        <a:cs typeface="Arial" panose="020B0704020202090204"/>
                      </a:endParaRPr>
                    </a:p>
                    <a:p>
                      <a:pPr algn="l" rtl="0" eaLnBrk="0">
                        <a:lnSpc>
                          <a:spcPct val="10000"/>
                        </a:lnSpc>
                      </a:pPr>
                      <a:endParaRPr sz="100" dirty="0">
                        <a:latin typeface="微软雅黑" panose="020B0703020204020201" charset="-122"/>
                        <a:ea typeface="微软雅黑" panose="020B0703020204020201" charset="-122"/>
                        <a:cs typeface="Arial" panose="020B0704020202090204"/>
                      </a:endParaRPr>
                    </a:p>
                    <a:p>
                      <a:pPr marL="107950" algn="l" rtl="0" eaLnBrk="0">
                        <a:lnSpc>
                          <a:spcPts val="1310"/>
                        </a:lnSpc>
                      </a:pPr>
                      <a:r>
                        <a:rPr sz="9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5.3.1 安全生产信息</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07000"/>
                        </a:lnSpc>
                      </a:pPr>
                      <a:endParaRPr sz="800" dirty="0">
                        <a:latin typeface="微软雅黑" panose="020B0703020204020201" charset="-122"/>
                        <a:ea typeface="微软雅黑" panose="020B0703020204020201" charset="-122"/>
                        <a:cs typeface="Arial" panose="020B0704020202090204"/>
                      </a:endParaRPr>
                    </a:p>
                    <a:p>
                      <a:pPr algn="l" rtl="0" eaLnBrk="0">
                        <a:lnSpc>
                          <a:spcPct val="7000"/>
                        </a:lnSpc>
                      </a:pPr>
                      <a:endParaRPr sz="100" dirty="0">
                        <a:latin typeface="微软雅黑" panose="020B0703020204020201" charset="-122"/>
                        <a:ea typeface="微软雅黑" panose="020B0703020204020201" charset="-122"/>
                        <a:cs typeface="Arial" panose="020B0704020202090204"/>
                      </a:endParaRPr>
                    </a:p>
                    <a:p>
                      <a:pPr marL="377825" indent="-276225" algn="l" rtl="0" eaLnBrk="0">
                        <a:lnSpc>
                          <a:spcPct val="108000"/>
                        </a:lnSpc>
                        <a:tabLst>
                          <a:tab pos="19177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未对化学品危险性信息等各类安全生产</a:t>
                      </a:r>
                      <a:r>
                        <a:rPr sz="9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信息进</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行</a:t>
                      </a:r>
                      <a:r>
                        <a:rPr sz="9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收集、</a:t>
                      </a:r>
                      <a:r>
                        <a:rPr sz="900" b="1" kern="0" spc="-16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分类管理、</a:t>
                      </a:r>
                      <a:r>
                        <a:rPr sz="900" b="1" kern="0" spc="-15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使用</a:t>
                      </a:r>
                      <a:r>
                        <a:rPr sz="9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a:t>
                      </a:r>
                      <a:r>
                        <a:rPr sz="900" b="1" kern="0" spc="-15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更新</a:t>
                      </a:r>
                      <a:r>
                        <a:rPr sz="9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21000"/>
                        </a:lnSpc>
                      </a:pPr>
                      <a:endParaRPr sz="300" dirty="0">
                        <a:latin typeface="微软雅黑" panose="020B0703020204020201" charset="-122"/>
                        <a:ea typeface="微软雅黑" panose="020B0703020204020201" charset="-122"/>
                        <a:cs typeface="Arial" panose="020B0704020202090204"/>
                      </a:endParaRPr>
                    </a:p>
                    <a:p>
                      <a:pPr marL="378460" indent="-278130" algn="l" rtl="0" eaLnBrk="0">
                        <a:lnSpc>
                          <a:spcPct val="109000"/>
                        </a:lnSpc>
                        <a:spcBef>
                          <a:spcPts val="0"/>
                        </a:spcBef>
                        <a:tabLst>
                          <a:tab pos="19050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收集生产过程中的</a:t>
                      </a:r>
                      <a:r>
                        <a:rPr sz="9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化学品危险性信息、</a:t>
                      </a:r>
                      <a:r>
                        <a:rPr sz="9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工艺危险性</a:t>
                      </a:r>
                      <a:r>
                        <a:rPr sz="9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信</a:t>
                      </a:r>
                      <a:r>
                        <a:rPr sz="9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息、</a:t>
                      </a:r>
                      <a:r>
                        <a:rPr sz="900" b="1" kern="0" spc="-1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工艺技术信息、</a:t>
                      </a:r>
                      <a:r>
                        <a:rPr sz="900" b="1" kern="0" spc="-1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设</a:t>
                      </a:r>
                      <a:r>
                        <a:rPr sz="9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备设施信息</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等各类安全生产信</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息</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，并更新</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，使其与岗位控制安全风险需求相匹配。</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r>
              <a:tr h="701040">
                <a:tc>
                  <a:txBody>
                    <a:bodyPr/>
                    <a:lstStyle/>
                    <a:p>
                      <a:pPr algn="l" rtl="0" eaLnBrk="0">
                        <a:lnSpc>
                          <a:spcPct val="123000"/>
                        </a:lnSpc>
                      </a:pPr>
                      <a:endParaRPr sz="1000" dirty="0">
                        <a:latin typeface="微软雅黑" panose="020B0703020204020201" charset="-122"/>
                        <a:ea typeface="微软雅黑" panose="020B0703020204020201" charset="-122"/>
                        <a:cs typeface="Arial" panose="020B0704020202090204"/>
                      </a:endParaRPr>
                    </a:p>
                    <a:p>
                      <a:pPr algn="l" rtl="0" eaLnBrk="0">
                        <a:lnSpc>
                          <a:spcPct val="7000"/>
                        </a:lnSpc>
                      </a:pPr>
                      <a:endParaRPr sz="100" dirty="0">
                        <a:latin typeface="微软雅黑" panose="020B0703020204020201" charset="-122"/>
                        <a:ea typeface="微软雅黑" panose="020B0703020204020201" charset="-122"/>
                        <a:cs typeface="Arial" panose="020B0704020202090204"/>
                      </a:endParaRPr>
                    </a:p>
                    <a:p>
                      <a:pPr marL="99695" indent="7620" algn="l" rtl="0" eaLnBrk="0">
                        <a:lnSpc>
                          <a:spcPct val="115000"/>
                        </a:lnSpc>
                      </a:pPr>
                      <a:r>
                        <a:rPr sz="9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5.3.2 法律法规和</a:t>
                      </a:r>
                      <a:r>
                        <a:rPr sz="9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标准及</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其他要求</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c>
                  <a:txBody>
                    <a:bodyPr/>
                    <a:lstStyle/>
                    <a:p>
                      <a:pPr algn="l" rtl="0" eaLnBrk="0">
                        <a:lnSpc>
                          <a:spcPct val="109000"/>
                        </a:lnSpc>
                      </a:pPr>
                      <a:endParaRPr sz="800" dirty="0">
                        <a:latin typeface="微软雅黑" panose="020B0703020204020201" charset="-122"/>
                        <a:ea typeface="微软雅黑" panose="020B0703020204020201" charset="-122"/>
                        <a:cs typeface="Arial" panose="020B0704020202090204"/>
                      </a:endParaRPr>
                    </a:p>
                    <a:p>
                      <a:pPr marL="101600" algn="l" rtl="0" eaLnBrk="0">
                        <a:lnSpc>
                          <a:spcPts val="1100"/>
                        </a:lnSpc>
                        <a:tabLst>
                          <a:tab pos="19177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未及时识别和获取企业</a:t>
                      </a:r>
                      <a:r>
                        <a:rPr sz="9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适用的</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法律法规和标准；</a:t>
                      </a:r>
                      <a:endParaRPr sz="900" dirty="0">
                        <a:latin typeface="微软雅黑" panose="020B0703020204020201" charset="-122"/>
                        <a:ea typeface="微软雅黑" panose="020B0703020204020201" charset="-122"/>
                        <a:cs typeface="微软雅黑" panose="020B0703020204020201" charset="-122"/>
                      </a:endParaRPr>
                    </a:p>
                    <a:p>
                      <a:pPr marL="101600" algn="l" rtl="0" eaLnBrk="0">
                        <a:lnSpc>
                          <a:spcPts val="1100"/>
                        </a:lnSpc>
                        <a:spcBef>
                          <a:spcPts val="100"/>
                        </a:spcBef>
                        <a:tabLst>
                          <a:tab pos="19177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法规、</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标准清单或文本数据库中存在</a:t>
                      </a:r>
                      <a:r>
                        <a:rPr sz="9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过</a:t>
                      </a:r>
                      <a:r>
                        <a:rPr sz="9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期文件</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900" dirty="0">
                        <a:latin typeface="微软雅黑" panose="020B0703020204020201" charset="-122"/>
                        <a:ea typeface="微软雅黑" panose="020B0703020204020201" charset="-122"/>
                        <a:cs typeface="微软雅黑" panose="020B0703020204020201" charset="-122"/>
                      </a:endParaRPr>
                    </a:p>
                    <a:p>
                      <a:pPr marL="101600" algn="l" rtl="0" eaLnBrk="0">
                        <a:lnSpc>
                          <a:spcPts val="1100"/>
                        </a:lnSpc>
                        <a:spcBef>
                          <a:spcPts val="100"/>
                        </a:spcBef>
                        <a:tabLst>
                          <a:tab pos="19177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法律法规和标准未识别到</a:t>
                      </a:r>
                      <a:r>
                        <a:rPr sz="9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具体条款</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c>
                  <a:txBody>
                    <a:bodyPr/>
                    <a:lstStyle/>
                    <a:p>
                      <a:pPr algn="l" rtl="0" eaLnBrk="0">
                        <a:lnSpc>
                          <a:spcPct val="100000"/>
                        </a:lnSpc>
                      </a:pPr>
                      <a:endParaRPr sz="900" dirty="0">
                        <a:latin typeface="微软雅黑" panose="020B0703020204020201" charset="-122"/>
                        <a:ea typeface="微软雅黑" panose="020B0703020204020201" charset="-122"/>
                        <a:cs typeface="Arial" panose="020B0704020202090204"/>
                      </a:endParaRPr>
                    </a:p>
                    <a:p>
                      <a:pPr algn="l" rtl="0" eaLnBrk="0">
                        <a:lnSpc>
                          <a:spcPct val="7000"/>
                        </a:lnSpc>
                      </a:pPr>
                      <a:endParaRPr sz="100" dirty="0">
                        <a:latin typeface="微软雅黑" panose="020B0703020204020201" charset="-122"/>
                        <a:ea typeface="微软雅黑" panose="020B0703020204020201" charset="-122"/>
                        <a:cs typeface="Arial" panose="020B0704020202090204"/>
                      </a:endParaRPr>
                    </a:p>
                    <a:p>
                      <a:pPr marL="100330" algn="l" rtl="0" eaLnBrk="0">
                        <a:lnSpc>
                          <a:spcPct val="92000"/>
                        </a:lnSpc>
                        <a:tabLst>
                          <a:tab pos="19050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获取</a:t>
                      </a:r>
                      <a:r>
                        <a:rPr sz="9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适用的</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安全生产法律法规、</a:t>
                      </a:r>
                      <a:r>
                        <a:rPr sz="9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标准及其他</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要求；</a:t>
                      </a:r>
                      <a:endParaRPr sz="900" dirty="0">
                        <a:latin typeface="微软雅黑" panose="020B0703020204020201" charset="-122"/>
                        <a:ea typeface="微软雅黑" panose="020B0703020204020201" charset="-122"/>
                        <a:cs typeface="微软雅黑" panose="020B0703020204020201" charset="-122"/>
                      </a:endParaRPr>
                    </a:p>
                    <a:p>
                      <a:pPr marL="378460" indent="-278130" algn="l" rtl="0" eaLnBrk="0">
                        <a:lnSpc>
                          <a:spcPct val="105000"/>
                        </a:lnSpc>
                        <a:spcBef>
                          <a:spcPts val="220"/>
                        </a:spcBef>
                        <a:tabLst>
                          <a:tab pos="19050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识别出</a:t>
                      </a:r>
                      <a:r>
                        <a:rPr sz="9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适用的具体条款</a:t>
                      </a:r>
                      <a:r>
                        <a:rPr sz="900" b="1" kern="0" spc="-11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，形成清单及文本数据库</a:t>
                      </a:r>
                      <a:r>
                        <a:rPr sz="9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，并</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更新</a:t>
                      </a:r>
                      <a:r>
                        <a:rPr sz="9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r>
              <a:tr h="455294">
                <a:tc>
                  <a:txBody>
                    <a:bodyPr/>
                    <a:lstStyle/>
                    <a:p>
                      <a:pPr algn="l" rtl="0" eaLnBrk="0">
                        <a:lnSpc>
                          <a:spcPct val="103000"/>
                        </a:lnSpc>
                      </a:pPr>
                      <a:endParaRPr sz="900" dirty="0">
                        <a:latin typeface="微软雅黑" panose="020B0703020204020201" charset="-122"/>
                        <a:ea typeface="微软雅黑" panose="020B0703020204020201" charset="-122"/>
                        <a:cs typeface="Arial" panose="020B0704020202090204"/>
                      </a:endParaRPr>
                    </a:p>
                    <a:p>
                      <a:pPr marL="107950" algn="l" rtl="0" eaLnBrk="0">
                        <a:lnSpc>
                          <a:spcPts val="1310"/>
                        </a:lnSpc>
                        <a:spcBef>
                          <a:spcPts val="5"/>
                        </a:spcBef>
                      </a:pPr>
                      <a:r>
                        <a:rPr sz="9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5.3.3 安全生产规</a:t>
                      </a:r>
                      <a:r>
                        <a:rPr sz="9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章制度</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12000"/>
                        </a:lnSpc>
                      </a:pPr>
                      <a:endParaRPr sz="500" dirty="0">
                        <a:latin typeface="微软雅黑" panose="020B0703020204020201" charset="-122"/>
                        <a:ea typeface="微软雅黑" panose="020B0703020204020201" charset="-122"/>
                        <a:cs typeface="Arial" panose="020B0704020202090204"/>
                      </a:endParaRPr>
                    </a:p>
                    <a:p>
                      <a:pPr marL="101600" algn="l" rtl="0" eaLnBrk="0">
                        <a:lnSpc>
                          <a:spcPts val="1100"/>
                        </a:lnSpc>
                        <a:spcBef>
                          <a:spcPts val="5"/>
                        </a:spcBef>
                        <a:tabLst>
                          <a:tab pos="191770" algn="l"/>
                        </a:tabLst>
                      </a:pPr>
                      <a:r>
                        <a:rPr sz="9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照抄照搬</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法规、</a:t>
                      </a:r>
                      <a:r>
                        <a:rPr sz="900" b="1"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标准要求内容；</a:t>
                      </a:r>
                      <a:endParaRPr sz="900" dirty="0">
                        <a:latin typeface="微软雅黑" panose="020B0703020204020201" charset="-122"/>
                        <a:ea typeface="微软雅黑" panose="020B0703020204020201" charset="-122"/>
                        <a:cs typeface="微软雅黑" panose="020B0703020204020201" charset="-122"/>
                      </a:endParaRPr>
                    </a:p>
                    <a:p>
                      <a:pPr marL="101600" algn="l" rtl="0" eaLnBrk="0">
                        <a:lnSpc>
                          <a:spcPts val="1100"/>
                        </a:lnSpc>
                        <a:spcBef>
                          <a:spcPts val="100"/>
                        </a:spcBef>
                        <a:tabLst>
                          <a:tab pos="19177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实际运行与规章制度</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规定</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“两张皮”。</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19000"/>
                        </a:lnSpc>
                      </a:pPr>
                      <a:endParaRPr sz="500" dirty="0">
                        <a:latin typeface="微软雅黑" panose="020B0703020204020201" charset="-122"/>
                        <a:ea typeface="微软雅黑" panose="020B0703020204020201" charset="-122"/>
                        <a:cs typeface="Arial" panose="020B0704020202090204"/>
                      </a:endParaRPr>
                    </a:p>
                    <a:p>
                      <a:pPr marL="100330" algn="l" rtl="0" eaLnBrk="0">
                        <a:lnSpc>
                          <a:spcPct val="92000"/>
                        </a:lnSpc>
                        <a:spcBef>
                          <a:spcPts val="0"/>
                        </a:spcBef>
                        <a:tabLst>
                          <a:tab pos="190500"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将识别出的具体条款</a:t>
                      </a:r>
                      <a:r>
                        <a:rPr sz="9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有效转化</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为规章制度内容；</a:t>
                      </a:r>
                      <a:endParaRPr sz="900" dirty="0">
                        <a:latin typeface="微软雅黑" panose="020B0703020204020201" charset="-122"/>
                        <a:ea typeface="微软雅黑" panose="020B0703020204020201" charset="-122"/>
                        <a:cs typeface="微软雅黑" panose="020B0703020204020201" charset="-122"/>
                      </a:endParaRPr>
                    </a:p>
                    <a:p>
                      <a:pPr marL="100330" algn="l" rtl="0" eaLnBrk="0">
                        <a:lnSpc>
                          <a:spcPct val="91000"/>
                        </a:lnSpc>
                        <a:spcBef>
                          <a:spcPts val="215"/>
                        </a:spcBef>
                        <a:tabLst>
                          <a:tab pos="190500" algn="l"/>
                        </a:tabLst>
                      </a:pPr>
                      <a:r>
                        <a:rPr sz="9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每三年评审或修订</a:t>
                      </a:r>
                      <a:r>
                        <a:rPr sz="9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，确保符合性、</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适用性和有效性。</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r>
              <a:tr h="548640">
                <a:tc>
                  <a:txBody>
                    <a:bodyPr/>
                    <a:lstStyle/>
                    <a:p>
                      <a:pPr algn="l" rtl="0" eaLnBrk="0">
                        <a:lnSpc>
                          <a:spcPct val="123000"/>
                        </a:lnSpc>
                      </a:pPr>
                      <a:endParaRPr sz="1000" dirty="0">
                        <a:latin typeface="微软雅黑" panose="020B0703020204020201" charset="-122"/>
                        <a:ea typeface="微软雅黑" panose="020B0703020204020201" charset="-122"/>
                        <a:cs typeface="Arial" panose="020B0704020202090204"/>
                      </a:endParaRPr>
                    </a:p>
                    <a:p>
                      <a:pPr algn="l" rtl="0" eaLnBrk="0">
                        <a:lnSpc>
                          <a:spcPct val="10000"/>
                        </a:lnSpc>
                      </a:pPr>
                      <a:endParaRPr sz="100" dirty="0">
                        <a:latin typeface="微软雅黑" panose="020B0703020204020201" charset="-122"/>
                        <a:ea typeface="微软雅黑" panose="020B0703020204020201" charset="-122"/>
                        <a:cs typeface="Arial" panose="020B0704020202090204"/>
                      </a:endParaRPr>
                    </a:p>
                    <a:p>
                      <a:pPr marL="107950" algn="l" rtl="0" eaLnBrk="0">
                        <a:lnSpc>
                          <a:spcPts val="1310"/>
                        </a:lnSpc>
                      </a:pPr>
                      <a:r>
                        <a:rPr sz="9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5.3.4 合规审核</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c>
                  <a:txBody>
                    <a:bodyPr/>
                    <a:lstStyle/>
                    <a:p>
                      <a:pPr algn="l" rtl="0" eaLnBrk="0">
                        <a:lnSpc>
                          <a:spcPct val="109000"/>
                        </a:lnSpc>
                      </a:pPr>
                      <a:endParaRPr sz="800" dirty="0">
                        <a:latin typeface="微软雅黑" panose="020B0703020204020201" charset="-122"/>
                        <a:ea typeface="微软雅黑" panose="020B0703020204020201" charset="-122"/>
                        <a:cs typeface="Arial" panose="020B0704020202090204"/>
                      </a:endParaRPr>
                    </a:p>
                    <a:p>
                      <a:pPr marL="101600" algn="l" rtl="0" eaLnBrk="0">
                        <a:lnSpc>
                          <a:spcPts val="1100"/>
                        </a:lnSpc>
                        <a:tabLst>
                          <a:tab pos="191770" algn="l"/>
                        </a:tabLst>
                      </a:pPr>
                      <a:r>
                        <a:rPr sz="9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未开展合规审核；</a:t>
                      </a:r>
                      <a:endParaRPr sz="900" dirty="0">
                        <a:latin typeface="微软雅黑" panose="020B0703020204020201" charset="-122"/>
                        <a:ea typeface="微软雅黑" panose="020B0703020204020201" charset="-122"/>
                        <a:cs typeface="微软雅黑" panose="020B0703020204020201" charset="-122"/>
                      </a:endParaRPr>
                    </a:p>
                    <a:p>
                      <a:pPr marL="101600" algn="l" rtl="0" eaLnBrk="0">
                        <a:lnSpc>
                          <a:spcPts val="1100"/>
                        </a:lnSpc>
                        <a:spcBef>
                          <a:spcPts val="100"/>
                        </a:spcBef>
                        <a:tabLst>
                          <a:tab pos="191770" algn="l"/>
                        </a:tabLst>
                      </a:pPr>
                      <a:r>
                        <a:rPr sz="9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走形式</a:t>
                      </a:r>
                      <a:r>
                        <a:rPr sz="900" b="1" kern="0" spc="-1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，报告只改日期不改内容。</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c>
                  <a:txBody>
                    <a:bodyPr/>
                    <a:lstStyle/>
                    <a:p>
                      <a:pPr algn="l" rtl="0" eaLnBrk="0">
                        <a:lnSpc>
                          <a:spcPct val="121000"/>
                        </a:lnSpc>
                      </a:pPr>
                      <a:endParaRPr sz="300" dirty="0">
                        <a:latin typeface="微软雅黑" panose="020B0703020204020201" charset="-122"/>
                        <a:ea typeface="微软雅黑" panose="020B0703020204020201" charset="-122"/>
                        <a:cs typeface="Arial" panose="020B0704020202090204"/>
                      </a:endParaRPr>
                    </a:p>
                    <a:p>
                      <a:pPr marL="377825" indent="-277495" algn="l" rtl="0" eaLnBrk="0">
                        <a:lnSpc>
                          <a:spcPct val="109000"/>
                        </a:lnSpc>
                        <a:spcBef>
                          <a:spcPts val="0"/>
                        </a:spcBef>
                        <a:tabLst>
                          <a:tab pos="190500" algn="l"/>
                        </a:tabLst>
                      </a:pPr>
                      <a:r>
                        <a:rPr sz="9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每年</a:t>
                      </a:r>
                      <a:r>
                        <a:rPr sz="9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对安全生产法律法规、</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标准及其他要求</a:t>
                      </a:r>
                      <a:r>
                        <a:rPr sz="9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执行情况</a:t>
                      </a:r>
                      <a:r>
                        <a:rPr sz="9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及安全生产规章制度</a:t>
                      </a:r>
                      <a:r>
                        <a:rPr sz="9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落实情况</a:t>
                      </a:r>
                      <a:r>
                        <a:rPr sz="9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进行合规审核</a:t>
                      </a:r>
                      <a:r>
                        <a:rPr sz="9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，发现不</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符合项</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，进行原因分析</a:t>
                      </a:r>
                      <a:r>
                        <a:rPr sz="9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，制定落实整改措施。</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r>
              <a:tr h="476884">
                <a:tc>
                  <a:txBody>
                    <a:bodyPr/>
                    <a:lstStyle/>
                    <a:p>
                      <a:pPr algn="l" rtl="0" eaLnBrk="0">
                        <a:lnSpc>
                          <a:spcPct val="109000"/>
                        </a:lnSpc>
                      </a:pPr>
                      <a:endParaRPr sz="900" dirty="0">
                        <a:latin typeface="微软雅黑" panose="020B0703020204020201" charset="-122"/>
                        <a:ea typeface="微软雅黑" panose="020B0703020204020201" charset="-122"/>
                        <a:cs typeface="Arial" panose="020B0704020202090204"/>
                      </a:endParaRPr>
                    </a:p>
                    <a:p>
                      <a:pPr marL="107950" algn="l" rtl="0" eaLnBrk="0">
                        <a:lnSpc>
                          <a:spcPts val="1310"/>
                        </a:lnSpc>
                      </a:pPr>
                      <a:r>
                        <a:rPr sz="9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5.3.5 证实方法</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00000"/>
                        </a:lnSpc>
                      </a:pPr>
                      <a:endParaRPr sz="1000" dirty="0">
                        <a:latin typeface="Arial" panose="020B0704020202090204"/>
                        <a:ea typeface="微软雅黑" panose="020B0703020204020201" charset="-122"/>
                        <a:cs typeface="Arial" panose="020B07040202020902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00000"/>
                        </a:lnSpc>
                      </a:pPr>
                      <a:endParaRPr sz="1000" dirty="0">
                        <a:latin typeface="Arial" panose="020B0704020202090204"/>
                        <a:ea typeface="微软雅黑" panose="020B0703020204020201" charset="-122"/>
                        <a:cs typeface="Arial" panose="020B07040202020902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r>
            </a:tbl>
          </a:graphicData>
        </a:graphic>
      </p:graphicFrame>
      <p:pic>
        <p:nvPicPr>
          <p:cNvPr id="468" name="picture 468"/>
          <p:cNvPicPr>
            <a:picLocks noChangeAspect="1"/>
          </p:cNvPicPr>
          <p:nvPr/>
        </p:nvPicPr>
        <p:blipFill>
          <a:blip r:embed="rId1"/>
          <a:stretch>
            <a:fillRect/>
          </a:stretch>
        </p:blipFill>
        <p:spPr>
          <a:xfrm rot="21600000">
            <a:off x="5379928" y="3615294"/>
            <a:ext cx="90098" cy="82642"/>
          </a:xfrm>
          <a:prstGeom prst="rect">
            <a:avLst/>
          </a:prstGeom>
        </p:spPr>
      </p:pic>
      <p:pic>
        <p:nvPicPr>
          <p:cNvPr id="470" name="picture 470"/>
          <p:cNvPicPr>
            <a:picLocks noChangeAspect="1"/>
          </p:cNvPicPr>
          <p:nvPr/>
        </p:nvPicPr>
        <p:blipFill>
          <a:blip r:embed="rId2"/>
          <a:stretch>
            <a:fillRect/>
          </a:stretch>
        </p:blipFill>
        <p:spPr>
          <a:xfrm rot="21600000">
            <a:off x="2296614" y="3828604"/>
            <a:ext cx="89719" cy="140012"/>
          </a:xfrm>
          <a:prstGeom prst="rect">
            <a:avLst/>
          </a:prstGeom>
        </p:spPr>
      </p:pic>
      <p:pic>
        <p:nvPicPr>
          <p:cNvPr id="472" name="picture 472"/>
          <p:cNvPicPr>
            <a:picLocks noChangeAspect="1"/>
          </p:cNvPicPr>
          <p:nvPr/>
        </p:nvPicPr>
        <p:blipFill>
          <a:blip r:embed="rId2"/>
          <a:stretch>
            <a:fillRect/>
          </a:stretch>
        </p:blipFill>
        <p:spPr>
          <a:xfrm rot="21600000">
            <a:off x="2296614" y="3676204"/>
            <a:ext cx="89719" cy="140012"/>
          </a:xfrm>
          <a:prstGeom prst="rect">
            <a:avLst/>
          </a:prstGeom>
        </p:spPr>
      </p:pic>
      <p:pic>
        <p:nvPicPr>
          <p:cNvPr id="474" name="picture 474"/>
          <p:cNvPicPr>
            <a:picLocks noChangeAspect="1"/>
          </p:cNvPicPr>
          <p:nvPr/>
        </p:nvPicPr>
        <p:blipFill>
          <a:blip r:embed="rId3"/>
          <a:stretch>
            <a:fillRect/>
          </a:stretch>
        </p:blipFill>
        <p:spPr>
          <a:xfrm rot="21600000">
            <a:off x="5379928" y="3341609"/>
            <a:ext cx="90098" cy="82642"/>
          </a:xfrm>
          <a:prstGeom prst="rect">
            <a:avLst/>
          </a:prstGeom>
        </p:spPr>
      </p:pic>
      <p:pic>
        <p:nvPicPr>
          <p:cNvPr id="476" name="picture 476"/>
          <p:cNvPicPr>
            <a:picLocks noChangeAspect="1"/>
          </p:cNvPicPr>
          <p:nvPr/>
        </p:nvPicPr>
        <p:blipFill>
          <a:blip r:embed="rId4"/>
          <a:stretch>
            <a:fillRect/>
          </a:stretch>
        </p:blipFill>
        <p:spPr>
          <a:xfrm rot="21600000">
            <a:off x="5379928" y="3189209"/>
            <a:ext cx="90098" cy="82642"/>
          </a:xfrm>
          <a:prstGeom prst="rect">
            <a:avLst/>
          </a:prstGeom>
        </p:spPr>
      </p:pic>
      <p:pic>
        <p:nvPicPr>
          <p:cNvPr id="478" name="picture 478"/>
          <p:cNvPicPr>
            <a:picLocks noChangeAspect="1"/>
          </p:cNvPicPr>
          <p:nvPr/>
        </p:nvPicPr>
        <p:blipFill>
          <a:blip r:embed="rId5"/>
          <a:stretch>
            <a:fillRect/>
          </a:stretch>
        </p:blipFill>
        <p:spPr>
          <a:xfrm rot="21600000">
            <a:off x="2296614" y="3326319"/>
            <a:ext cx="89719" cy="140012"/>
          </a:xfrm>
          <a:prstGeom prst="rect">
            <a:avLst/>
          </a:prstGeom>
        </p:spPr>
      </p:pic>
      <p:pic>
        <p:nvPicPr>
          <p:cNvPr id="480" name="picture 480"/>
          <p:cNvPicPr>
            <a:picLocks noChangeAspect="1"/>
          </p:cNvPicPr>
          <p:nvPr/>
        </p:nvPicPr>
        <p:blipFill>
          <a:blip r:embed="rId2"/>
          <a:stretch>
            <a:fillRect/>
          </a:stretch>
        </p:blipFill>
        <p:spPr>
          <a:xfrm rot="21600000">
            <a:off x="2296614" y="3173918"/>
            <a:ext cx="89719" cy="140012"/>
          </a:xfrm>
          <a:prstGeom prst="rect">
            <a:avLst/>
          </a:prstGeom>
        </p:spPr>
      </p:pic>
      <p:pic>
        <p:nvPicPr>
          <p:cNvPr id="482" name="picture 482"/>
          <p:cNvPicPr>
            <a:picLocks noChangeAspect="1"/>
          </p:cNvPicPr>
          <p:nvPr/>
        </p:nvPicPr>
        <p:blipFill>
          <a:blip r:embed="rId4"/>
          <a:stretch>
            <a:fillRect/>
          </a:stretch>
        </p:blipFill>
        <p:spPr>
          <a:xfrm rot="21600000">
            <a:off x="5379928" y="2687559"/>
            <a:ext cx="90098" cy="82642"/>
          </a:xfrm>
          <a:prstGeom prst="rect">
            <a:avLst/>
          </a:prstGeom>
        </p:spPr>
      </p:pic>
      <p:pic>
        <p:nvPicPr>
          <p:cNvPr id="484" name="picture 484"/>
          <p:cNvPicPr>
            <a:picLocks noChangeAspect="1"/>
          </p:cNvPicPr>
          <p:nvPr/>
        </p:nvPicPr>
        <p:blipFill>
          <a:blip r:embed="rId4"/>
          <a:stretch>
            <a:fillRect/>
          </a:stretch>
        </p:blipFill>
        <p:spPr>
          <a:xfrm rot="21600000">
            <a:off x="5379928" y="2535159"/>
            <a:ext cx="90098" cy="82642"/>
          </a:xfrm>
          <a:prstGeom prst="rect">
            <a:avLst/>
          </a:prstGeom>
        </p:spPr>
      </p:pic>
      <p:pic>
        <p:nvPicPr>
          <p:cNvPr id="486" name="picture 486"/>
          <p:cNvPicPr>
            <a:picLocks noChangeAspect="1"/>
          </p:cNvPicPr>
          <p:nvPr/>
        </p:nvPicPr>
        <p:blipFill>
          <a:blip r:embed="rId6"/>
          <a:stretch>
            <a:fillRect/>
          </a:stretch>
        </p:blipFill>
        <p:spPr>
          <a:xfrm rot="21600000">
            <a:off x="2296614" y="2824669"/>
            <a:ext cx="89719" cy="140012"/>
          </a:xfrm>
          <a:prstGeom prst="rect">
            <a:avLst/>
          </a:prstGeom>
        </p:spPr>
      </p:pic>
      <p:pic>
        <p:nvPicPr>
          <p:cNvPr id="488" name="picture 488"/>
          <p:cNvPicPr>
            <a:picLocks noChangeAspect="1"/>
          </p:cNvPicPr>
          <p:nvPr/>
        </p:nvPicPr>
        <p:blipFill>
          <a:blip r:embed="rId6"/>
          <a:stretch>
            <a:fillRect/>
          </a:stretch>
        </p:blipFill>
        <p:spPr>
          <a:xfrm rot="21600000">
            <a:off x="2296614" y="2672269"/>
            <a:ext cx="89719" cy="140012"/>
          </a:xfrm>
          <a:prstGeom prst="rect">
            <a:avLst/>
          </a:prstGeom>
        </p:spPr>
      </p:pic>
      <p:pic>
        <p:nvPicPr>
          <p:cNvPr id="490" name="picture 490"/>
          <p:cNvPicPr>
            <a:picLocks noChangeAspect="1"/>
          </p:cNvPicPr>
          <p:nvPr/>
        </p:nvPicPr>
        <p:blipFill>
          <a:blip r:embed="rId6"/>
          <a:stretch>
            <a:fillRect/>
          </a:stretch>
        </p:blipFill>
        <p:spPr>
          <a:xfrm rot="21600000">
            <a:off x="2296614" y="2519869"/>
            <a:ext cx="89719" cy="140012"/>
          </a:xfrm>
          <a:prstGeom prst="rect">
            <a:avLst/>
          </a:prstGeom>
        </p:spPr>
      </p:pic>
      <p:pic>
        <p:nvPicPr>
          <p:cNvPr id="492" name="picture 492"/>
          <p:cNvPicPr>
            <a:picLocks noChangeAspect="1"/>
          </p:cNvPicPr>
          <p:nvPr/>
        </p:nvPicPr>
        <p:blipFill>
          <a:blip r:embed="rId7"/>
          <a:stretch>
            <a:fillRect/>
          </a:stretch>
        </p:blipFill>
        <p:spPr>
          <a:xfrm rot="21600000">
            <a:off x="5379928" y="1910319"/>
            <a:ext cx="90098" cy="82642"/>
          </a:xfrm>
          <a:prstGeom prst="rect">
            <a:avLst/>
          </a:prstGeom>
        </p:spPr>
      </p:pic>
      <p:pic>
        <p:nvPicPr>
          <p:cNvPr id="494" name="picture 494"/>
          <p:cNvPicPr>
            <a:picLocks noChangeAspect="1"/>
          </p:cNvPicPr>
          <p:nvPr/>
        </p:nvPicPr>
        <p:blipFill>
          <a:blip r:embed="rId5"/>
          <a:stretch>
            <a:fillRect/>
          </a:stretch>
        </p:blipFill>
        <p:spPr>
          <a:xfrm rot="21600000">
            <a:off x="2296614" y="1971229"/>
            <a:ext cx="89719" cy="14001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table 42"/>
          <p:cNvGraphicFramePr>
            <a:graphicFrameLocks noGrp="1"/>
          </p:cNvGraphicFramePr>
          <p:nvPr/>
        </p:nvGraphicFramePr>
        <p:xfrm>
          <a:off x="453389" y="1170940"/>
          <a:ext cx="8237855" cy="2186304"/>
        </p:xfrm>
        <a:graphic>
          <a:graphicData uri="http://schemas.openxmlformats.org/drawingml/2006/table">
            <a:tbl>
              <a:tblPr/>
              <a:tblGrid>
                <a:gridCol w="8237855"/>
              </a:tblGrid>
              <a:tr h="2176779">
                <a:tc>
                  <a:txBody>
                    <a:bodyPr/>
                    <a:lstStyle/>
                    <a:p>
                      <a:pPr algn="l" rtl="0" eaLnBrk="0">
                        <a:lnSpc>
                          <a:spcPct val="166000"/>
                        </a:lnSpc>
                      </a:pPr>
                      <a:endParaRPr sz="1000" dirty="0">
                        <a:latin typeface="微软雅黑" panose="020B0703020204020201" charset="-122"/>
                        <a:ea typeface="微软雅黑" panose="020B0703020204020201" charset="-122"/>
                        <a:cs typeface="Arial" panose="020B0704020202090204"/>
                      </a:endParaRPr>
                    </a:p>
                    <a:p>
                      <a:pPr marL="704215" algn="l" rtl="0" eaLnBrk="0">
                        <a:lnSpc>
                          <a:spcPts val="2645"/>
                        </a:lnSpc>
                        <a:spcBef>
                          <a:spcPts val="0"/>
                        </a:spcBef>
                      </a:pPr>
                      <a:r>
                        <a:rPr sz="20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安全生产标准化是《安全生产法》规定</a:t>
                      </a:r>
                      <a:r>
                        <a:rPr sz="20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的法定职责</a:t>
                      </a:r>
                      <a:r>
                        <a:rPr sz="2000" b="1" kern="0" spc="-3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20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，是</a:t>
                      </a:r>
                      <a:r>
                        <a:rPr sz="20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固本强基、</a:t>
                      </a:r>
                      <a:endParaRPr sz="2000" dirty="0">
                        <a:latin typeface="微软雅黑" panose="020B0703020204020201" charset="-122"/>
                        <a:ea typeface="微软雅黑" panose="020B0703020204020201" charset="-122"/>
                        <a:cs typeface="微软雅黑" panose="020B0703020204020201" charset="-122"/>
                      </a:endParaRPr>
                    </a:p>
                    <a:p>
                      <a:pPr marL="179070" indent="-1270" algn="l" rtl="0" eaLnBrk="0">
                        <a:lnSpc>
                          <a:spcPct val="149000"/>
                        </a:lnSpc>
                        <a:spcBef>
                          <a:spcPts val="30"/>
                        </a:spcBef>
                      </a:pPr>
                      <a:r>
                        <a:rPr sz="20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夯实企业安全生产基层基础</a:t>
                      </a:r>
                      <a:r>
                        <a:rPr sz="20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的治</a:t>
                      </a:r>
                      <a:r>
                        <a:rPr sz="20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本举措。</a:t>
                      </a:r>
                      <a:r>
                        <a:rPr sz="2000" b="1" kern="0" spc="-4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20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国家层面颁布了系列涉及危险</a:t>
                      </a:r>
                      <a:r>
                        <a:rPr sz="20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20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化学品安全生产标准化的行业标准</a:t>
                      </a:r>
                      <a:r>
                        <a:rPr sz="20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和规范性文件</a:t>
                      </a:r>
                      <a:r>
                        <a:rPr sz="2000" b="1" kern="0" spc="-3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20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2000" b="1" kern="0" spc="-4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20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明确了危险化学品安</a:t>
                      </a:r>
                      <a:r>
                        <a:rPr sz="20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全生产标准化的指导思想、工作目标、创建</a:t>
                      </a:r>
                      <a:r>
                        <a:rPr sz="20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程序等。</a:t>
                      </a:r>
                      <a:endParaRPr sz="2000" dirty="0">
                        <a:latin typeface="微软雅黑" panose="020B0703020204020201" charset="-122"/>
                        <a:ea typeface="微软雅黑" panose="020B0703020204020201" charset="-122"/>
                        <a:cs typeface="微软雅黑" panose="020B0703020204020201" charset="-122"/>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textbox 498"/>
          <p:cNvSpPr/>
          <p:nvPr/>
        </p:nvSpPr>
        <p:spPr>
          <a:xfrm>
            <a:off x="518591" y="927253"/>
            <a:ext cx="8107044" cy="369252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0287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5.3 安全生产信息与合规审核</a:t>
            </a:r>
            <a:endParaRPr sz="2000" dirty="0">
              <a:latin typeface="微软雅黑" panose="020B0703020204020201" charset="-122"/>
              <a:ea typeface="微软雅黑" panose="020B0703020204020201" charset="-122"/>
              <a:cs typeface="微软雅黑" panose="020B0703020204020201" charset="-122"/>
            </a:endParaRPr>
          </a:p>
          <a:p>
            <a:pPr marL="55245" algn="l" rtl="0" eaLnBrk="0">
              <a:lnSpc>
                <a:spcPts val="2105"/>
              </a:lnSpc>
              <a:spcBef>
                <a:spcPts val="1620"/>
              </a:spcBef>
            </a:pP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5.3.1 安全生产</a:t>
            </a: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信息</a:t>
            </a:r>
            <a:endParaRPr sz="1500" dirty="0">
              <a:latin typeface="微软雅黑" panose="020B0703020204020201" charset="-122"/>
              <a:ea typeface="微软雅黑" panose="020B0703020204020201" charset="-122"/>
              <a:cs typeface="微软雅黑" panose="020B0703020204020201" charset="-122"/>
            </a:endParaRPr>
          </a:p>
          <a:p>
            <a:pPr marL="52705" algn="l" rtl="0" eaLnBrk="0">
              <a:lnSpc>
                <a:spcPts val="1855"/>
              </a:lnSpc>
              <a:spcBef>
                <a:spcPts val="680"/>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5.3.1.1企业应组织收集生产</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过程中的各类</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安全生产信息</a:t>
            </a:r>
            <a:r>
              <a:rPr sz="14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，并开展</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识别、使用、更新、归档</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等工作。</a:t>
            </a:r>
            <a:endParaRPr sz="1400" dirty="0">
              <a:latin typeface="微软雅黑" panose="020B0703020204020201" charset="-122"/>
              <a:ea typeface="微软雅黑" panose="020B0703020204020201" charset="-122"/>
              <a:cs typeface="微软雅黑" panose="020B0703020204020201" charset="-122"/>
            </a:endParaRPr>
          </a:p>
          <a:p>
            <a:pPr marL="26035" algn="l" rtl="0" eaLnBrk="0">
              <a:lnSpc>
                <a:spcPts val="1855"/>
              </a:lnSpc>
              <a:spcBef>
                <a:spcPts val="66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5.3.1.2企业应根据收集的化学品</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危险性等信息</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，编制</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化学品反应矩阵表</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化学品与材质相容性矩阵表</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a:p>
            <a:pPr marL="52705" algn="l" rtl="0" eaLnBrk="0">
              <a:lnSpc>
                <a:spcPts val="1855"/>
              </a:lnSpc>
              <a:spcBef>
                <a:spcPts val="665"/>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5.3.1.3企业应及时</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更新</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各类安全生产</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信息</a:t>
            </a:r>
            <a:r>
              <a:rPr sz="1400" b="1" kern="0" spc="-25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完善</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安全生产信息</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清单</a:t>
            </a:r>
            <a:r>
              <a:rPr sz="1400" b="1" kern="0" spc="-2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，确保安全生产信息</a:t>
            </a:r>
            <a:r>
              <a:rPr sz="14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准确</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a:p>
            <a:pPr marL="52705" algn="l" rtl="0" eaLnBrk="0">
              <a:lnSpc>
                <a:spcPts val="1855"/>
              </a:lnSpc>
              <a:spcBef>
                <a:spcPts val="66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5.3.1.4 企业应保证相关人员</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及时获取</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最新的</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安全生产信息</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，使其与岗位控制安全风险需求相匹配。</a:t>
            </a:r>
            <a:endParaRPr sz="1400" dirty="0">
              <a:latin typeface="微软雅黑" panose="020B0703020204020201" charset="-122"/>
              <a:ea typeface="微软雅黑" panose="020B0703020204020201" charset="-122"/>
              <a:cs typeface="微软雅黑" panose="020B0703020204020201" charset="-122"/>
            </a:endParaRPr>
          </a:p>
          <a:p>
            <a:pPr algn="l" rtl="0" eaLnBrk="0">
              <a:lnSpc>
                <a:spcPct val="121000"/>
              </a:lnSpc>
            </a:pPr>
            <a:endParaRPr sz="1000" dirty="0">
              <a:latin typeface="微软雅黑" panose="020B0703020204020201" charset="-122"/>
              <a:ea typeface="微软雅黑" panose="020B0703020204020201" charset="-122"/>
              <a:cs typeface="Arial" panose="020B0704020202090204"/>
            </a:endParaRPr>
          </a:p>
          <a:p>
            <a:pPr algn="l" rtl="0" eaLnBrk="0">
              <a:lnSpc>
                <a:spcPct val="102000"/>
              </a:lnSpc>
            </a:pPr>
            <a:endParaRPr sz="300" dirty="0">
              <a:latin typeface="微软雅黑" panose="020B0703020204020201" charset="-122"/>
              <a:ea typeface="微软雅黑" panose="020B0703020204020201" charset="-122"/>
              <a:cs typeface="Arial" panose="020B0704020202090204"/>
            </a:endParaRPr>
          </a:p>
          <a:p>
            <a:pPr marL="12700" indent="28575" algn="l" rtl="0" eaLnBrk="0">
              <a:lnSpc>
                <a:spcPct val="147000"/>
              </a:lnSpc>
              <a:spcBef>
                <a:spcPts val="5"/>
              </a:spcBef>
            </a:pP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条文说明</a:t>
            </a:r>
            <a:r>
              <a:rPr sz="1200" b="1" kern="0" spc="-1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：安全生产信息构成</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了安全标准化建设的基础数据。化学品反应矩阵记录了不同化学品之间反应的可能性</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及其后果</a:t>
            </a:r>
            <a:r>
              <a:rPr sz="12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，并明确了禁忌物质（禁止混合物质）</a:t>
            </a:r>
            <a:r>
              <a:rPr sz="1200" b="1" kern="0" spc="-19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与紧急应对措施。化学品与材质相容性矩阵分析了化学品与设备材</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质的相容性</a:t>
            </a:r>
            <a:r>
              <a:rPr sz="12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5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以预防腐蚀、渗透或材质失效导致的泄漏事故</a:t>
            </a:r>
            <a:r>
              <a:rPr sz="12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，从而指导设备选</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型、维修更换周期的设定。企业依据</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化学品信息构建化学品反应矩阵和化学品</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与材质相容性矩阵</a:t>
            </a:r>
            <a:r>
              <a:rPr sz="12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，能够系统化地识别化学品混合反应安全风险、混存安</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全风险以及设备材质适应性安全风险。</a:t>
            </a:r>
            <a:endParaRPr sz="12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textbox 502"/>
          <p:cNvSpPr/>
          <p:nvPr/>
        </p:nvSpPr>
        <p:spPr>
          <a:xfrm>
            <a:off x="490448" y="952653"/>
            <a:ext cx="8162925" cy="365569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11125"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5.3 安全生产信息与合规审核</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18000"/>
              </a:lnSpc>
            </a:pPr>
            <a:endParaRPr sz="1000" dirty="0">
              <a:latin typeface="微软雅黑" panose="020B0703020204020201" charset="-122"/>
              <a:ea typeface="微软雅黑" panose="020B0703020204020201" charset="-122"/>
              <a:cs typeface="Arial" panose="020B0704020202090204"/>
            </a:endParaRPr>
          </a:p>
          <a:p>
            <a:pPr marL="53975" algn="l" rtl="0" eaLnBrk="0">
              <a:lnSpc>
                <a:spcPts val="2105"/>
              </a:lnSpc>
              <a:spcBef>
                <a:spcPts val="455"/>
              </a:spcBef>
            </a:pPr>
            <a:r>
              <a:rPr sz="15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5.3.2 法律法规和标准及其他要求</a:t>
            </a:r>
            <a:endParaRPr sz="1500" dirty="0">
              <a:latin typeface="微软雅黑" panose="020B0703020204020201" charset="-122"/>
              <a:ea typeface="微软雅黑" panose="020B0703020204020201" charset="-122"/>
              <a:cs typeface="微软雅黑" panose="020B0703020204020201" charset="-122"/>
            </a:endParaRPr>
          </a:p>
          <a:p>
            <a:pPr marL="52070" algn="l" rtl="0" eaLnBrk="0">
              <a:lnSpc>
                <a:spcPts val="1855"/>
              </a:lnSpc>
              <a:spcBef>
                <a:spcPts val="680"/>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5.3.2.1 企业应获取</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适用于本企业</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的安全生产法律法规、标准及其他要</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求。</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获取范围</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包括但不限于：</a:t>
            </a:r>
            <a:endParaRPr sz="1400" dirty="0">
              <a:latin typeface="微软雅黑" panose="020B0703020204020201" charset="-122"/>
              <a:ea typeface="微软雅黑" panose="020B0703020204020201" charset="-122"/>
              <a:cs typeface="微软雅黑" panose="020B0703020204020201" charset="-122"/>
            </a:endParaRPr>
          </a:p>
          <a:p>
            <a:pPr marL="53340" algn="l" rtl="0" eaLnBrk="0">
              <a:lnSpc>
                <a:spcPts val="1855"/>
              </a:lnSpc>
              <a:spcBef>
                <a:spcPts val="665"/>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1) 国家有关法律法规和地方性法规；</a:t>
            </a:r>
            <a:endParaRPr sz="1400" dirty="0">
              <a:latin typeface="微软雅黑" panose="020B0703020204020201" charset="-122"/>
              <a:ea typeface="微软雅黑" panose="020B0703020204020201" charset="-122"/>
              <a:cs typeface="微软雅黑" panose="020B0703020204020201" charset="-122"/>
            </a:endParaRPr>
          </a:p>
          <a:p>
            <a:pPr marL="46355" algn="l" rtl="0" eaLnBrk="0">
              <a:lnSpc>
                <a:spcPts val="1855"/>
              </a:lnSpc>
              <a:spcBef>
                <a:spcPts val="665"/>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2) 相关部门规章；</a:t>
            </a:r>
            <a:endParaRPr sz="1400" dirty="0">
              <a:latin typeface="微软雅黑" panose="020B0703020204020201" charset="-122"/>
              <a:ea typeface="微软雅黑" panose="020B0703020204020201" charset="-122"/>
              <a:cs typeface="微软雅黑" panose="020B0703020204020201" charset="-122"/>
            </a:endParaRPr>
          </a:p>
          <a:p>
            <a:pPr marL="50800" algn="l" rtl="0" eaLnBrk="0">
              <a:lnSpc>
                <a:spcPts val="1855"/>
              </a:lnSpc>
              <a:spcBef>
                <a:spcPts val="665"/>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3) 国家标准、行业标准、地方标准；</a:t>
            </a:r>
            <a:endParaRPr sz="1400" dirty="0">
              <a:latin typeface="微软雅黑" panose="020B0703020204020201" charset="-122"/>
              <a:ea typeface="微软雅黑" panose="020B0703020204020201" charset="-122"/>
              <a:cs typeface="微软雅黑" panose="020B0703020204020201" charset="-122"/>
            </a:endParaRPr>
          </a:p>
          <a:p>
            <a:pPr marL="40005" algn="l" rtl="0" eaLnBrk="0">
              <a:lnSpc>
                <a:spcPts val="1855"/>
              </a:lnSpc>
              <a:spcBef>
                <a:spcPts val="66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4) 各级负有安全生产监督管理职责部门发布的规范</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性文件。</a:t>
            </a:r>
            <a:endParaRPr sz="1400" dirty="0">
              <a:latin typeface="微软雅黑" panose="020B0703020204020201" charset="-122"/>
              <a:ea typeface="微软雅黑" panose="020B0703020204020201" charset="-122"/>
              <a:cs typeface="微软雅黑" panose="020B0703020204020201" charset="-122"/>
            </a:endParaRPr>
          </a:p>
          <a:p>
            <a:pPr marL="12700" indent="39370" algn="l" rtl="0" eaLnBrk="0">
              <a:lnSpc>
                <a:spcPct val="148000"/>
              </a:lnSpc>
              <a:spcBef>
                <a:spcPts val="3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5.3.2.2 企业应将获取的安全生产</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法律法规、标准及其他要求</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识别出企业适用的具体条款</a:t>
            </a:r>
            <a:r>
              <a:rPr sz="14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，形成</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清单及文</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本数据库</a:t>
            </a:r>
            <a:r>
              <a:rPr sz="1400" b="1" kern="0" spc="-2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，并适时更新。</a:t>
            </a:r>
            <a:endParaRPr sz="1400" dirty="0">
              <a:latin typeface="微软雅黑" panose="020B0703020204020201" charset="-122"/>
              <a:ea typeface="微软雅黑" panose="020B0703020204020201" charset="-122"/>
              <a:cs typeface="微软雅黑" panose="020B0703020204020201" charset="-122"/>
            </a:endParaRPr>
          </a:p>
          <a:p>
            <a:pPr marL="12700" indent="27305" algn="l" rtl="0" eaLnBrk="0">
              <a:lnSpc>
                <a:spcPct val="147000"/>
              </a:lnSpc>
              <a:spcBef>
                <a:spcPts val="105"/>
              </a:spcBef>
            </a:pP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条文说明：</a:t>
            </a:r>
            <a:r>
              <a:rPr sz="1200" b="1" kern="0" spc="-20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国家有关法律法规和地方性法规为企业安全行为设定了基本框架和底线要求</a:t>
            </a:r>
            <a:r>
              <a:rPr sz="12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，获取适用的安全生产法律</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法规、标准及其他要求</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是确保企业合法合规生产运营的基础。</a:t>
            </a:r>
            <a:endParaRPr sz="12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textbox 506"/>
          <p:cNvSpPr/>
          <p:nvPr/>
        </p:nvSpPr>
        <p:spPr>
          <a:xfrm>
            <a:off x="490143" y="1159028"/>
            <a:ext cx="8163559" cy="307975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11125"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5.3 安全生产信息与合规审核</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31000"/>
              </a:lnSpc>
            </a:pPr>
            <a:endParaRPr sz="1000" dirty="0">
              <a:latin typeface="微软雅黑" panose="020B0703020204020201" charset="-122"/>
              <a:ea typeface="微软雅黑" panose="020B0703020204020201" charset="-122"/>
              <a:cs typeface="Arial" panose="020B0704020202090204"/>
            </a:endParaRPr>
          </a:p>
          <a:p>
            <a:pPr marL="53975" algn="l" rtl="0" eaLnBrk="0">
              <a:lnSpc>
                <a:spcPts val="2105"/>
              </a:lnSpc>
              <a:spcBef>
                <a:spcPts val="460"/>
              </a:spcBef>
            </a:pP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5.3.3 安全生产规章制度</a:t>
            </a:r>
            <a:endParaRPr sz="1500" dirty="0">
              <a:latin typeface="微软雅黑" panose="020B0703020204020201" charset="-122"/>
              <a:ea typeface="微软雅黑" panose="020B0703020204020201" charset="-122"/>
              <a:cs typeface="微软雅黑" panose="020B0703020204020201" charset="-122"/>
            </a:endParaRPr>
          </a:p>
          <a:p>
            <a:pPr marL="52070" algn="l" rtl="0" eaLnBrk="0">
              <a:lnSpc>
                <a:spcPts val="1855"/>
              </a:lnSpc>
              <a:spcBef>
                <a:spcPts val="850"/>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5.3.3.1 企业主要负责人应组织制</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定并实施安全生产规章制度。</a:t>
            </a:r>
            <a:endParaRPr sz="1400" dirty="0">
              <a:latin typeface="微软雅黑" panose="020B0703020204020201" charset="-122"/>
              <a:ea typeface="微软雅黑" panose="020B0703020204020201" charset="-122"/>
              <a:cs typeface="微软雅黑" panose="020B0703020204020201" charset="-122"/>
            </a:endParaRPr>
          </a:p>
          <a:p>
            <a:pPr marL="12700" indent="27305" algn="l" rtl="0" eaLnBrk="0">
              <a:lnSpc>
                <a:spcPct val="156000"/>
              </a:lnSpc>
              <a:spcBef>
                <a:spcPts val="95"/>
              </a:spcBef>
            </a:pP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条文说明：《中华人民共和国安全生产法》</a:t>
            </a:r>
            <a:r>
              <a:rPr sz="1200" b="1" kern="0" spc="-2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第二十一条规定</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7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生产经营单位的主要负责人七项职责--组织制定并实</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施本单位安全生产规章制</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度和操作规程</a:t>
            </a:r>
            <a:r>
              <a:rPr sz="1200" b="1" kern="0" spc="-2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endParaRPr sz="1200" dirty="0">
              <a:latin typeface="微软雅黑" panose="020B0703020204020201" charset="-122"/>
              <a:ea typeface="微软雅黑" panose="020B0703020204020201" charset="-122"/>
              <a:cs typeface="微软雅黑" panose="020B0703020204020201" charset="-122"/>
            </a:endParaRPr>
          </a:p>
          <a:p>
            <a:pPr marL="14605" indent="37465" algn="l" rtl="0" eaLnBrk="0">
              <a:lnSpc>
                <a:spcPct val="156000"/>
              </a:lnSpc>
              <a:spcBef>
                <a:spcPts val="10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5.3.3.2 企业应将适用于本企业的有关安全生产法律法规、标准及其他要求</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的</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具体条款转化</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为安全生产规</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章制度的具体内容。</a:t>
            </a:r>
            <a:endParaRPr sz="1400" dirty="0">
              <a:latin typeface="微软雅黑" panose="020B0703020204020201" charset="-122"/>
              <a:ea typeface="微软雅黑" panose="020B0703020204020201" charset="-122"/>
              <a:cs typeface="微软雅黑" panose="020B0703020204020201" charset="-122"/>
            </a:endParaRPr>
          </a:p>
          <a:p>
            <a:pPr marL="12700" indent="27305" algn="l" rtl="0" eaLnBrk="0">
              <a:lnSpc>
                <a:spcPct val="157000"/>
              </a:lnSpc>
              <a:spcBef>
                <a:spcPts val="100"/>
              </a:spcBef>
            </a:pP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条文说明：</a:t>
            </a:r>
            <a:r>
              <a:rPr sz="1200" b="1" kern="0" spc="17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该条强调法律法规和标准是企业安全管理的外部准则</a:t>
            </a:r>
            <a:r>
              <a:rPr sz="1200" b="1" kern="0" spc="-1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6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企业</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可以根据实际情况将法律条文和标准规范</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转化为具体的内部管理要求。</a:t>
            </a:r>
            <a:endParaRPr sz="12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textbox 510"/>
          <p:cNvSpPr/>
          <p:nvPr/>
        </p:nvSpPr>
        <p:spPr>
          <a:xfrm>
            <a:off x="433642" y="1098703"/>
            <a:ext cx="8161655" cy="315467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0922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5.3 安全生产信息与合规审核</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18000"/>
              </a:lnSpc>
            </a:pPr>
            <a:endParaRPr sz="1000" dirty="0">
              <a:latin typeface="微软雅黑" panose="020B0703020204020201" charset="-122"/>
              <a:ea typeface="微软雅黑" panose="020B0703020204020201" charset="-122"/>
              <a:cs typeface="Arial" panose="020B0704020202090204"/>
            </a:endParaRPr>
          </a:p>
          <a:p>
            <a:pPr marL="52070" algn="l" rtl="0" eaLnBrk="0">
              <a:lnSpc>
                <a:spcPts val="2105"/>
              </a:lnSpc>
              <a:spcBef>
                <a:spcPts val="455"/>
              </a:spcBef>
            </a:pP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5.3.4</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合规审核</a:t>
            </a:r>
            <a:endParaRPr sz="1500" dirty="0">
              <a:latin typeface="微软雅黑" panose="020B0703020204020201" charset="-122"/>
              <a:ea typeface="微软雅黑" panose="020B0703020204020201" charset="-122"/>
              <a:cs typeface="微软雅黑" panose="020B0703020204020201" charset="-122"/>
            </a:endParaRPr>
          </a:p>
          <a:p>
            <a:pPr marL="50165" algn="l" rtl="0" eaLnBrk="0">
              <a:lnSpc>
                <a:spcPts val="1855"/>
              </a:lnSpc>
              <a:spcBef>
                <a:spcPts val="680"/>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5.3.4.1 企业应至少每年对适用的</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安全生产法律法规、标准及其他有关要求的</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执行情况</a:t>
            </a:r>
            <a:r>
              <a:rPr sz="14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，以及安全生产规</a:t>
            </a:r>
            <a:endParaRPr sz="1400" dirty="0">
              <a:latin typeface="微软雅黑" panose="020B0703020204020201" charset="-122"/>
              <a:ea typeface="微软雅黑" panose="020B0703020204020201" charset="-122"/>
              <a:cs typeface="微软雅黑" panose="020B0703020204020201" charset="-122"/>
            </a:endParaRPr>
          </a:p>
          <a:p>
            <a:pPr marL="12700" algn="l" rtl="0" eaLnBrk="0">
              <a:lnSpc>
                <a:spcPct val="89000"/>
              </a:lnSpc>
              <a:spcBef>
                <a:spcPts val="945"/>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章制度的</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落实情况</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进行</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合规审核</a:t>
            </a:r>
            <a:r>
              <a:rPr sz="14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，对审核发现的不符合项</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，进行原</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因分析</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，制定并落实整改措施。</a:t>
            </a:r>
            <a:endParaRPr sz="1400" dirty="0">
              <a:latin typeface="微软雅黑" panose="020B0703020204020201" charset="-122"/>
              <a:ea typeface="微软雅黑" panose="020B0703020204020201" charset="-122"/>
              <a:cs typeface="微软雅黑" panose="020B0703020204020201" charset="-122"/>
            </a:endParaRPr>
          </a:p>
          <a:p>
            <a:pPr marL="50165" algn="l" rtl="0" eaLnBrk="0">
              <a:lnSpc>
                <a:spcPts val="1855"/>
              </a:lnSpc>
              <a:spcBef>
                <a:spcPts val="745"/>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5.3.4.2 当法律法规等发生重大调整或企业发生事故后</a:t>
            </a:r>
            <a:r>
              <a:rPr sz="1400" b="1" kern="0" spc="-1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，企业应开展</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合规审核</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a:p>
            <a:pPr algn="l" rtl="0" eaLnBrk="0">
              <a:lnSpc>
                <a:spcPct val="117000"/>
              </a:lnSpc>
            </a:pPr>
            <a:endParaRPr sz="1000" dirty="0">
              <a:latin typeface="微软雅黑" panose="020B0703020204020201" charset="-122"/>
              <a:ea typeface="微软雅黑" panose="020B0703020204020201" charset="-122"/>
              <a:cs typeface="Arial" panose="020B0704020202090204"/>
            </a:endParaRPr>
          </a:p>
          <a:p>
            <a:pPr algn="l" rtl="0" eaLnBrk="0">
              <a:lnSpc>
                <a:spcPct val="118000"/>
              </a:lnSpc>
            </a:pPr>
            <a:endParaRPr sz="1000" dirty="0">
              <a:latin typeface="微软雅黑" panose="020B0703020204020201" charset="-122"/>
              <a:ea typeface="微软雅黑" panose="020B0703020204020201" charset="-122"/>
              <a:cs typeface="Arial" panose="020B0704020202090204"/>
            </a:endParaRPr>
          </a:p>
          <a:p>
            <a:pPr marL="52070" algn="l" rtl="0" eaLnBrk="0">
              <a:lnSpc>
                <a:spcPts val="2105"/>
              </a:lnSpc>
              <a:spcBef>
                <a:spcPts val="460"/>
              </a:spcBef>
            </a:pPr>
            <a:r>
              <a:rPr sz="1500" b="1" kern="0" spc="40" dirty="0">
                <a:solidFill>
                  <a:srgbClr val="FF0000">
                    <a:alpha val="100000"/>
                  </a:srgbClr>
                </a:solidFill>
                <a:latin typeface="微软雅黑" panose="020B0703020204020201" charset="-122"/>
                <a:ea typeface="微软雅黑" panose="020B0703020204020201" charset="-122"/>
                <a:cs typeface="微软雅黑" panose="020B0703020204020201" charset="-122"/>
              </a:rPr>
              <a:t>5.3.5</a:t>
            </a:r>
            <a:r>
              <a:rPr sz="1500" b="1" kern="0" spc="1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40" dirty="0">
                <a:solidFill>
                  <a:srgbClr val="FF0000">
                    <a:alpha val="100000"/>
                  </a:srgbClr>
                </a:solidFill>
                <a:latin typeface="微软雅黑" panose="020B0703020204020201" charset="-122"/>
                <a:ea typeface="微软雅黑" panose="020B0703020204020201" charset="-122"/>
                <a:cs typeface="微软雅黑" panose="020B0703020204020201" charset="-122"/>
              </a:rPr>
              <a:t>证实方法</a:t>
            </a:r>
            <a:endParaRPr sz="1500" dirty="0">
              <a:latin typeface="微软雅黑" panose="020B0703020204020201" charset="-122"/>
              <a:ea typeface="微软雅黑" panose="020B0703020204020201" charset="-122"/>
              <a:cs typeface="微软雅黑" panose="020B0703020204020201" charset="-122"/>
            </a:endParaRPr>
          </a:p>
          <a:p>
            <a:pPr marL="354330" algn="l" rtl="0" eaLnBrk="0">
              <a:lnSpc>
                <a:spcPct val="88000"/>
              </a:lnSpc>
              <a:spcBef>
                <a:spcPts val="97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通过查验的方式</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，确定安全生产信息、法律法规识</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别结果、安全生产规章制度、合规审核情况等与</a:t>
            </a:r>
            <a:endParaRPr sz="1400" dirty="0">
              <a:latin typeface="微软雅黑" panose="020B0703020204020201" charset="-122"/>
              <a:ea typeface="微软雅黑" panose="020B0703020204020201" charset="-122"/>
              <a:cs typeface="微软雅黑" panose="020B0703020204020201" charset="-122"/>
            </a:endParaRPr>
          </a:p>
          <a:p>
            <a:pPr algn="l" rtl="0" eaLnBrk="0">
              <a:lnSpc>
                <a:spcPct val="104000"/>
              </a:lnSpc>
            </a:pPr>
            <a:endParaRPr sz="600" dirty="0">
              <a:latin typeface="微软雅黑" panose="020B0703020204020201" charset="-122"/>
              <a:ea typeface="微软雅黑" panose="020B0703020204020201" charset="-122"/>
              <a:cs typeface="Arial" panose="020B0704020202090204"/>
            </a:endParaRPr>
          </a:p>
          <a:p>
            <a:pPr marL="23495" algn="l" rtl="0" eaLnBrk="0">
              <a:lnSpc>
                <a:spcPts val="1855"/>
              </a:lnSpc>
              <a:spcBef>
                <a:spcPts val="0"/>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5.3所有要求的符合性</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 name="picture 514"/>
          <p:cNvPicPr>
            <a:picLocks noChangeAspect="1"/>
          </p:cNvPicPr>
          <p:nvPr/>
        </p:nvPicPr>
        <p:blipFill>
          <a:blip r:embed="rId1"/>
          <a:stretch>
            <a:fillRect/>
          </a:stretch>
        </p:blipFill>
        <p:spPr>
          <a:xfrm rot="21600000">
            <a:off x="323088" y="1576780"/>
            <a:ext cx="5604126" cy="2955088"/>
          </a:xfrm>
          <a:prstGeom prst="rect">
            <a:avLst/>
          </a:prstGeom>
        </p:spPr>
      </p:pic>
      <p:graphicFrame>
        <p:nvGraphicFramePr>
          <p:cNvPr id="516" name="table 516"/>
          <p:cNvGraphicFramePr>
            <a:graphicFrameLocks noGrp="1"/>
          </p:cNvGraphicFramePr>
          <p:nvPr/>
        </p:nvGraphicFramePr>
        <p:xfrm>
          <a:off x="130632" y="1698523"/>
          <a:ext cx="6503669" cy="2548254"/>
        </p:xfrm>
        <a:graphic>
          <a:graphicData uri="http://schemas.openxmlformats.org/drawingml/2006/table">
            <a:tbl>
              <a:tblPr/>
              <a:tblGrid>
                <a:gridCol w="3002279"/>
                <a:gridCol w="3501390"/>
              </a:tblGrid>
              <a:tr h="2548254">
                <a:tc>
                  <a:txBody>
                    <a:bodyPr/>
                    <a:lstStyle/>
                    <a:p>
                      <a:pPr algn="l" rtl="0" eaLnBrk="0">
                        <a:lnSpc>
                          <a:spcPct val="136000"/>
                        </a:lnSpc>
                      </a:pPr>
                      <a:endParaRPr sz="1000" dirty="0">
                        <a:latin typeface="微软雅黑" panose="020B0703020204020201" charset="-122"/>
                        <a:ea typeface="微软雅黑" panose="020B0703020204020201" charset="-122"/>
                        <a:cs typeface="Arial" panose="020B0704020202090204"/>
                      </a:endParaRPr>
                    </a:p>
                    <a:p>
                      <a:pPr algn="l" rtl="0" eaLnBrk="0">
                        <a:lnSpc>
                          <a:spcPct val="136000"/>
                        </a:lnSpc>
                      </a:pPr>
                      <a:endParaRPr sz="1000" dirty="0">
                        <a:latin typeface="微软雅黑" panose="020B0703020204020201" charset="-122"/>
                        <a:ea typeface="微软雅黑" panose="020B0703020204020201" charset="-122"/>
                        <a:cs typeface="Arial" panose="020B0704020202090204"/>
                      </a:endParaRPr>
                    </a:p>
                    <a:p>
                      <a:pPr marL="178435" indent="-178435" algn="l" rtl="0" eaLnBrk="0">
                        <a:lnSpc>
                          <a:spcPct val="108000"/>
                        </a:lnSpc>
                        <a:spcBef>
                          <a:spcPts val="5"/>
                        </a:spcBef>
                      </a:pPr>
                      <a:r>
                        <a:rPr sz="1200" kern="0" spc="60" dirty="0">
                          <a:solidFill>
                            <a:srgbClr val="000000">
                              <a:alpha val="100000"/>
                            </a:srgbClr>
                          </a:solidFill>
                          <a:latin typeface="微软雅黑" panose="020B0703020204020201" charset="-122"/>
                          <a:ea typeface="微软雅黑" panose="020B0703020204020201" charset="-122"/>
                          <a:cs typeface="Arial" panose="020B0704020202090204"/>
                        </a:rPr>
                        <a:t>•</a:t>
                      </a:r>
                      <a:r>
                        <a:rPr sz="1200" kern="0" spc="20" dirty="0">
                          <a:solidFill>
                            <a:srgbClr val="000000">
                              <a:alpha val="100000"/>
                            </a:srgbClr>
                          </a:solidFill>
                          <a:latin typeface="微软雅黑" panose="020B0703020204020201" charset="-122"/>
                          <a:ea typeface="微软雅黑" panose="020B0703020204020201" charset="-122"/>
                          <a:cs typeface="Arial" panose="020B0704020202090204"/>
                        </a:rPr>
                        <a:t>   </a:t>
                      </a:r>
                      <a:r>
                        <a:rPr sz="1200" b="1" kern="0" spc="60" dirty="0">
                          <a:solidFill>
                            <a:srgbClr val="000000">
                              <a:alpha val="100000"/>
                            </a:srgbClr>
                          </a:solidFill>
                          <a:latin typeface="微软雅黑" panose="020B0703020204020201" charset="-122"/>
                          <a:ea typeface="微软雅黑" panose="020B0703020204020201" charset="-122"/>
                          <a:cs typeface="楷体" panose="02010609060101010101" charset="-122"/>
                        </a:rPr>
                        <a:t>全国化工企业</a:t>
                      </a:r>
                      <a:r>
                        <a:rPr sz="1200" b="1" kern="0" spc="60" dirty="0">
                          <a:solidFill>
                            <a:srgbClr val="2464CB">
                              <a:alpha val="100000"/>
                            </a:srgbClr>
                          </a:solidFill>
                          <a:latin typeface="微软雅黑" panose="020B0703020204020201" charset="-122"/>
                          <a:ea typeface="微软雅黑" panose="020B0703020204020201" charset="-122"/>
                          <a:cs typeface="楷体" panose="02010609060101010101" charset="-122"/>
                        </a:rPr>
                        <a:t>主要负责人</a:t>
                      </a:r>
                      <a:r>
                        <a:rPr sz="1200" kern="0" spc="0" dirty="0">
                          <a:solidFill>
                            <a:srgbClr val="2464CB">
                              <a:alpha val="100000"/>
                            </a:srgbClr>
                          </a:solidFill>
                          <a:latin typeface="微软雅黑" panose="020B0703020204020201" charset="-122"/>
                          <a:ea typeface="微软雅黑" panose="020B0703020204020201" charset="-122"/>
                          <a:cs typeface="楷体" panose="02010609060101010101" charset="-122"/>
                        </a:rPr>
                        <a:t>              </a:t>
                      </a:r>
                      <a:r>
                        <a:rPr sz="1200" b="1" kern="0" spc="-10" dirty="0">
                          <a:solidFill>
                            <a:srgbClr val="000000">
                              <a:alpha val="100000"/>
                            </a:srgbClr>
                          </a:solidFill>
                          <a:latin typeface="微软雅黑" panose="020B0703020204020201" charset="-122"/>
                          <a:ea typeface="微软雅黑" panose="020B0703020204020201" charset="-122"/>
                          <a:cs typeface="楷体" panose="02010609060101010101" charset="-122"/>
                        </a:rPr>
                        <a:t>具有化工背景的</a:t>
                      </a:r>
                      <a:r>
                        <a:rPr sz="1200" b="1" kern="0" spc="-10" dirty="0">
                          <a:solidFill>
                            <a:srgbClr val="2464CB">
                              <a:alpha val="100000"/>
                            </a:srgbClr>
                          </a:solidFill>
                          <a:latin typeface="微软雅黑" panose="020B0703020204020201" charset="-122"/>
                          <a:ea typeface="微软雅黑" panose="020B0703020204020201" charset="-122"/>
                          <a:cs typeface="楷体" panose="02010609060101010101" charset="-122"/>
                        </a:rPr>
                        <a:t>不足</a:t>
                      </a:r>
                      <a:r>
                        <a:rPr sz="1200" b="1" kern="0" spc="-10" dirty="0">
                          <a:solidFill>
                            <a:srgbClr val="2464CB">
                              <a:alpha val="100000"/>
                            </a:srgbClr>
                          </a:solidFill>
                          <a:latin typeface="微软雅黑" panose="020B0703020204020201" charset="-122"/>
                          <a:ea typeface="微软雅黑" panose="020B0703020204020201" charset="-122"/>
                          <a:cs typeface="Times New Roman" panose="02020603050405020304"/>
                        </a:rPr>
                        <a:t>50%</a:t>
                      </a:r>
                      <a:endParaRPr sz="1200" dirty="0">
                        <a:latin typeface="微软雅黑" panose="020B0703020204020201" charset="-122"/>
                        <a:ea typeface="微软雅黑" panose="020B0703020204020201" charset="-122"/>
                        <a:cs typeface="Times New Roman" panose="02020603050405020304"/>
                      </a:endParaRPr>
                    </a:p>
                    <a:p>
                      <a:pPr marL="182245" indent="-182880" algn="l" rtl="0" eaLnBrk="0">
                        <a:lnSpc>
                          <a:spcPct val="112000"/>
                        </a:lnSpc>
                        <a:spcBef>
                          <a:spcPts val="310"/>
                        </a:spcBef>
                      </a:pPr>
                      <a:r>
                        <a:rPr sz="1200" kern="0" spc="60" dirty="0">
                          <a:solidFill>
                            <a:srgbClr val="000000">
                              <a:alpha val="100000"/>
                            </a:srgbClr>
                          </a:solidFill>
                          <a:latin typeface="微软雅黑" panose="020B0703020204020201" charset="-122"/>
                          <a:ea typeface="微软雅黑" panose="020B0703020204020201" charset="-122"/>
                          <a:cs typeface="Arial" panose="020B0704020202090204"/>
                        </a:rPr>
                        <a:t>•</a:t>
                      </a:r>
                      <a:r>
                        <a:rPr sz="1200" kern="0" spc="10" dirty="0">
                          <a:solidFill>
                            <a:srgbClr val="000000">
                              <a:alpha val="100000"/>
                            </a:srgbClr>
                          </a:solidFill>
                          <a:latin typeface="微软雅黑" panose="020B0703020204020201" charset="-122"/>
                          <a:ea typeface="微软雅黑" panose="020B0703020204020201" charset="-122"/>
                          <a:cs typeface="Arial" panose="020B0704020202090204"/>
                        </a:rPr>
                        <a:t>   </a:t>
                      </a:r>
                      <a:r>
                        <a:rPr sz="1200" b="1" kern="0" spc="60" dirty="0">
                          <a:solidFill>
                            <a:srgbClr val="000000">
                              <a:alpha val="100000"/>
                            </a:srgbClr>
                          </a:solidFill>
                          <a:latin typeface="微软雅黑" panose="020B0703020204020201" charset="-122"/>
                          <a:ea typeface="微软雅黑" panose="020B0703020204020201" charset="-122"/>
                          <a:cs typeface="楷体" panose="02010609060101010101" charset="-122"/>
                        </a:rPr>
                        <a:t>辽宁盘锦浩业化工</a:t>
                      </a:r>
                      <a:r>
                        <a:rPr sz="1200" b="1" kern="0" spc="60" dirty="0">
                          <a:solidFill>
                            <a:srgbClr val="000000">
                              <a:alpha val="100000"/>
                            </a:srgbClr>
                          </a:solidFill>
                          <a:latin typeface="微软雅黑" panose="020B0703020204020201" charset="-122"/>
                          <a:ea typeface="微软雅黑" panose="020B0703020204020201" charset="-122"/>
                          <a:cs typeface="Times New Roman" panose="02020603050405020304"/>
                        </a:rPr>
                        <a:t>“</a:t>
                      </a:r>
                      <a:r>
                        <a:rPr sz="1200" b="1" kern="0" spc="50" dirty="0">
                          <a:solidFill>
                            <a:srgbClr val="000000">
                              <a:alpha val="100000"/>
                            </a:srgbClr>
                          </a:solidFill>
                          <a:latin typeface="微软雅黑" panose="020B0703020204020201" charset="-122"/>
                          <a:ea typeface="微软雅黑" panose="020B0703020204020201" charset="-122"/>
                          <a:cs typeface="Times New Roman" panose="02020603050405020304"/>
                        </a:rPr>
                        <a:t>1·15</a:t>
                      </a:r>
                      <a:r>
                        <a:rPr sz="1200" b="1" kern="0" spc="-140" dirty="0">
                          <a:solidFill>
                            <a:srgbClr val="000000">
                              <a:alpha val="100000"/>
                            </a:srgbClr>
                          </a:solidFill>
                          <a:latin typeface="微软雅黑" panose="020B0703020204020201" charset="-122"/>
                          <a:ea typeface="微软雅黑" panose="020B0703020204020201" charset="-122"/>
                          <a:cs typeface="Times New Roman" panose="02020603050405020304"/>
                        </a:rPr>
                        <a:t> </a:t>
                      </a:r>
                      <a:r>
                        <a:rPr sz="1200" b="1" kern="0" spc="50" dirty="0">
                          <a:solidFill>
                            <a:srgbClr val="000000">
                              <a:alpha val="100000"/>
                            </a:srgbClr>
                          </a:solidFill>
                          <a:latin typeface="微软雅黑" panose="020B0703020204020201" charset="-122"/>
                          <a:ea typeface="微软雅黑" panose="020B0703020204020201" charset="-122"/>
                          <a:cs typeface="Times New Roman" panose="02020603050405020304"/>
                        </a:rPr>
                        <a:t>”</a:t>
                      </a:r>
                      <a:r>
                        <a:rPr sz="1200" b="1" kern="0" spc="0" dirty="0">
                          <a:solidFill>
                            <a:srgbClr val="000000">
                              <a:alpha val="100000"/>
                            </a:srgbClr>
                          </a:solidFill>
                          <a:latin typeface="微软雅黑" panose="020B0703020204020201" charset="-122"/>
                          <a:ea typeface="微软雅黑" panose="020B0703020204020201" charset="-122"/>
                          <a:cs typeface="Times New Roman" panose="02020603050405020304"/>
                        </a:rPr>
                        <a:t>                            </a:t>
                      </a:r>
                      <a:r>
                        <a:rPr sz="1200" b="1" kern="0" spc="70" dirty="0">
                          <a:solidFill>
                            <a:srgbClr val="000000">
                              <a:alpha val="100000"/>
                            </a:srgbClr>
                          </a:solidFill>
                          <a:latin typeface="微软雅黑" panose="020B0703020204020201" charset="-122"/>
                          <a:ea typeface="微软雅黑" panose="020B0703020204020201" charset="-122"/>
                          <a:cs typeface="楷体" panose="02010609060101010101" charset="-122"/>
                        </a:rPr>
                        <a:t>事故车间主任所学专业是</a:t>
                      </a:r>
                      <a:r>
                        <a:rPr sz="1200" kern="0" spc="0" dirty="0">
                          <a:solidFill>
                            <a:srgbClr val="000000">
                              <a:alpha val="100000"/>
                            </a:srgbClr>
                          </a:solidFill>
                          <a:latin typeface="微软雅黑" panose="020B0703020204020201" charset="-122"/>
                          <a:ea typeface="微软雅黑" panose="020B0703020204020201" charset="-122"/>
                          <a:cs typeface="楷体" panose="02010609060101010101" charset="-122"/>
                        </a:rPr>
                        <a:t>              </a:t>
                      </a:r>
                      <a:r>
                        <a:rPr sz="1200" b="1" kern="0" spc="-10" dirty="0">
                          <a:solidFill>
                            <a:srgbClr val="2464CB">
                              <a:alpha val="100000"/>
                            </a:srgbClr>
                          </a:solidFill>
                          <a:latin typeface="微软雅黑" panose="020B0703020204020201" charset="-122"/>
                          <a:ea typeface="微软雅黑" panose="020B0703020204020201" charset="-122"/>
                          <a:cs typeface="楷体" panose="02010609060101010101" charset="-122"/>
                        </a:rPr>
                        <a:t>海关报关</a:t>
                      </a:r>
                      <a:r>
                        <a:rPr sz="1200" b="1" kern="0" spc="-10" dirty="0">
                          <a:solidFill>
                            <a:srgbClr val="000000">
                              <a:alpha val="100000"/>
                            </a:srgbClr>
                          </a:solidFill>
                          <a:latin typeface="微软雅黑" panose="020B0703020204020201" charset="-122"/>
                          <a:ea typeface="微软雅黑" panose="020B0703020204020201" charset="-122"/>
                          <a:cs typeface="楷体" panose="02010609060101010101" charset="-122"/>
                        </a:rPr>
                        <a:t>，带头违章作业</a:t>
                      </a:r>
                      <a:endParaRPr sz="1200" dirty="0">
                        <a:latin typeface="微软雅黑" panose="020B0703020204020201" charset="-122"/>
                        <a:ea typeface="微软雅黑" panose="020B0703020204020201" charset="-122"/>
                        <a:cs typeface="楷体" panose="02010609060101010101" charset="-122"/>
                      </a:endParaRPr>
                    </a:p>
                    <a:p>
                      <a:pPr marL="177800" indent="-177800" algn="l" rtl="0" eaLnBrk="0">
                        <a:lnSpc>
                          <a:spcPct val="115000"/>
                        </a:lnSpc>
                        <a:spcBef>
                          <a:spcPts val="325"/>
                        </a:spcBef>
                      </a:pPr>
                      <a:r>
                        <a:rPr sz="1200" kern="0" spc="50" dirty="0">
                          <a:solidFill>
                            <a:srgbClr val="000000">
                              <a:alpha val="100000"/>
                            </a:srgbClr>
                          </a:solidFill>
                          <a:latin typeface="微软雅黑" panose="020B0703020204020201" charset="-122"/>
                          <a:ea typeface="微软雅黑" panose="020B0703020204020201" charset="-122"/>
                          <a:cs typeface="Arial" panose="020B0704020202090204"/>
                        </a:rPr>
                        <a:t>•   </a:t>
                      </a:r>
                      <a:r>
                        <a:rPr sz="1200" b="1" kern="0" spc="50" dirty="0">
                          <a:solidFill>
                            <a:srgbClr val="000000">
                              <a:alpha val="100000"/>
                            </a:srgbClr>
                          </a:solidFill>
                          <a:latin typeface="微软雅黑" panose="020B0703020204020201" charset="-122"/>
                          <a:ea typeface="微软雅黑" panose="020B0703020204020201" charset="-122"/>
                          <a:cs typeface="楷体" panose="02010609060101010101" charset="-122"/>
                        </a:rPr>
                        <a:t>四川宜宾恒达科技</a:t>
                      </a:r>
                      <a:r>
                        <a:rPr sz="1200" b="1" kern="0" spc="50" dirty="0">
                          <a:solidFill>
                            <a:srgbClr val="000000">
                              <a:alpha val="100000"/>
                            </a:srgbClr>
                          </a:solidFill>
                          <a:latin typeface="微软雅黑" panose="020B0703020204020201" charset="-122"/>
                          <a:ea typeface="微软雅黑" panose="020B0703020204020201" charset="-122"/>
                          <a:cs typeface="Times New Roman" panose="02020603050405020304"/>
                        </a:rPr>
                        <a:t>“7·12</a:t>
                      </a:r>
                      <a:r>
                        <a:rPr sz="1200" b="1" kern="0" spc="-160" dirty="0">
                          <a:solidFill>
                            <a:srgbClr val="000000">
                              <a:alpha val="100000"/>
                            </a:srgbClr>
                          </a:solidFill>
                          <a:latin typeface="微软雅黑" panose="020B0703020204020201" charset="-122"/>
                          <a:ea typeface="微软雅黑" panose="020B0703020204020201" charset="-122"/>
                          <a:cs typeface="Times New Roman" panose="02020603050405020304"/>
                        </a:rPr>
                        <a:t> </a:t>
                      </a:r>
                      <a:r>
                        <a:rPr sz="1200" b="1" kern="0" spc="50" dirty="0">
                          <a:solidFill>
                            <a:srgbClr val="000000">
                              <a:alpha val="100000"/>
                            </a:srgbClr>
                          </a:solidFill>
                          <a:latin typeface="微软雅黑" panose="020B0703020204020201" charset="-122"/>
                          <a:ea typeface="微软雅黑" panose="020B0703020204020201" charset="-122"/>
                          <a:cs typeface="Times New Roman" panose="02020603050405020304"/>
                        </a:rPr>
                        <a:t>”</a:t>
                      </a:r>
                      <a:r>
                        <a:rPr sz="1200" b="1" kern="0" spc="0" dirty="0">
                          <a:solidFill>
                            <a:srgbClr val="000000">
                              <a:alpha val="100000"/>
                            </a:srgbClr>
                          </a:solidFill>
                          <a:latin typeface="微软雅黑" panose="020B0703020204020201" charset="-122"/>
                          <a:ea typeface="微软雅黑" panose="020B0703020204020201" charset="-122"/>
                          <a:cs typeface="Times New Roman" panose="02020603050405020304"/>
                        </a:rPr>
                        <a:t>                            </a:t>
                      </a:r>
                      <a:r>
                        <a:rPr sz="1200" b="1" kern="0" spc="70" dirty="0">
                          <a:solidFill>
                            <a:srgbClr val="000000">
                              <a:alpha val="100000"/>
                            </a:srgbClr>
                          </a:solidFill>
                          <a:latin typeface="微软雅黑" panose="020B0703020204020201" charset="-122"/>
                          <a:ea typeface="微软雅黑" panose="020B0703020204020201" charset="-122"/>
                          <a:cs typeface="楷体" panose="02010609060101010101" charset="-122"/>
                        </a:rPr>
                        <a:t>事故车间副主任仅</a:t>
                      </a:r>
                      <a:r>
                        <a:rPr sz="1200" b="1" kern="0" spc="70" dirty="0">
                          <a:solidFill>
                            <a:srgbClr val="2464CB">
                              <a:alpha val="100000"/>
                            </a:srgbClr>
                          </a:solidFill>
                          <a:latin typeface="微软雅黑" panose="020B0703020204020201" charset="-122"/>
                          <a:ea typeface="微软雅黑" panose="020B0703020204020201" charset="-122"/>
                          <a:cs typeface="楷体" panose="02010609060101010101" charset="-122"/>
                        </a:rPr>
                        <a:t>小学三</a:t>
                      </a:r>
                      <a:r>
                        <a:rPr sz="1200" kern="0" spc="0" dirty="0">
                          <a:solidFill>
                            <a:srgbClr val="2464CB">
                              <a:alpha val="100000"/>
                            </a:srgbClr>
                          </a:solidFill>
                          <a:latin typeface="微软雅黑" panose="020B0703020204020201" charset="-122"/>
                          <a:ea typeface="微软雅黑" panose="020B0703020204020201" charset="-122"/>
                          <a:cs typeface="楷体" panose="02010609060101010101" charset="-122"/>
                        </a:rPr>
                        <a:t>              </a:t>
                      </a:r>
                      <a:r>
                        <a:rPr sz="1200" b="1" kern="0" spc="20" dirty="0">
                          <a:solidFill>
                            <a:srgbClr val="2464CB">
                              <a:alpha val="100000"/>
                            </a:srgbClr>
                          </a:solidFill>
                          <a:latin typeface="微软雅黑" panose="020B0703020204020201" charset="-122"/>
                          <a:ea typeface="微软雅黑" panose="020B0703020204020201" charset="-122"/>
                          <a:cs typeface="楷体" panose="02010609060101010101" charset="-122"/>
                        </a:rPr>
                        <a:t>年级</a:t>
                      </a:r>
                      <a:r>
                        <a:rPr sz="1200" b="1" kern="0" spc="20" dirty="0">
                          <a:solidFill>
                            <a:srgbClr val="000000">
                              <a:alpha val="100000"/>
                            </a:srgbClr>
                          </a:solidFill>
                          <a:latin typeface="微软雅黑" panose="020B0703020204020201" charset="-122"/>
                          <a:ea typeface="微软雅黑" panose="020B0703020204020201" charset="-122"/>
                          <a:cs typeface="楷体" panose="02010609060101010101" charset="-122"/>
                        </a:rPr>
                        <a:t>文化程度，入职</a:t>
                      </a:r>
                      <a:r>
                        <a:rPr sz="1200" b="1" kern="0" spc="10" dirty="0">
                          <a:solidFill>
                            <a:srgbClr val="000000">
                              <a:alpha val="100000"/>
                            </a:srgbClr>
                          </a:solidFill>
                          <a:latin typeface="微软雅黑" panose="020B0703020204020201" charset="-122"/>
                          <a:ea typeface="微软雅黑" panose="020B0703020204020201" charset="-122"/>
                          <a:cs typeface="Times New Roman" panose="02020603050405020304"/>
                        </a:rPr>
                        <a:t>4</a:t>
                      </a:r>
                      <a:r>
                        <a:rPr sz="1200" b="1" kern="0" spc="10" dirty="0">
                          <a:solidFill>
                            <a:srgbClr val="000000">
                              <a:alpha val="100000"/>
                            </a:srgbClr>
                          </a:solidFill>
                          <a:latin typeface="微软雅黑" panose="020B0703020204020201" charset="-122"/>
                          <a:ea typeface="微软雅黑" panose="020B0703020204020201" charset="-122"/>
                          <a:cs typeface="楷体" panose="02010609060101010101" charset="-122"/>
                        </a:rPr>
                        <a:t>个月</a:t>
                      </a:r>
                      <a:r>
                        <a:rPr sz="1200" kern="0" spc="0" dirty="0">
                          <a:solidFill>
                            <a:srgbClr val="000000">
                              <a:alpha val="100000"/>
                            </a:srgbClr>
                          </a:solidFill>
                          <a:latin typeface="微软雅黑" panose="020B0703020204020201" charset="-122"/>
                          <a:ea typeface="微软雅黑" panose="020B0703020204020201" charset="-122"/>
                          <a:cs typeface="楷体" panose="02010609060101010101" charset="-122"/>
                        </a:rPr>
                        <a:t>             </a:t>
                      </a:r>
                      <a:r>
                        <a:rPr sz="1200" kern="0" spc="-10" dirty="0">
                          <a:solidFill>
                            <a:srgbClr val="000000">
                              <a:alpha val="100000"/>
                            </a:srgbClr>
                          </a:solidFill>
                          <a:latin typeface="微软雅黑" panose="020B0703020204020201" charset="-122"/>
                          <a:ea typeface="微软雅黑" panose="020B0703020204020201" charset="-122"/>
                          <a:cs typeface="楷体" panose="02010609060101010101" charset="-122"/>
                        </a:rPr>
                        <a:t> </a:t>
                      </a:r>
                      <a:r>
                        <a:rPr sz="1200" b="1" kern="0" spc="-10" dirty="0">
                          <a:solidFill>
                            <a:srgbClr val="000000">
                              <a:alpha val="100000"/>
                            </a:srgbClr>
                          </a:solidFill>
                          <a:latin typeface="微软雅黑" panose="020B0703020204020201" charset="-122"/>
                          <a:ea typeface="微软雅黑" panose="020B0703020204020201" charset="-122"/>
                          <a:cs typeface="楷体" panose="02010609060101010101" charset="-122"/>
                        </a:rPr>
                        <a:t>就被提拔为车间副主任</a:t>
                      </a:r>
                      <a:endParaRPr sz="1200" dirty="0">
                        <a:latin typeface="微软雅黑" panose="020B0703020204020201" charset="-122"/>
                        <a:ea typeface="微软雅黑" panose="020B0703020204020201" charset="-122"/>
                        <a:cs typeface="楷体" panose="02010609060101010101" charset="-122"/>
                      </a:endParaRPr>
                    </a:p>
                  </a:txBody>
                  <a:tcPr marL="0" marR="0" marT="0" marB="0">
                    <a:lnL>
                      <a:noFill/>
                    </a:lnL>
                    <a:lnR>
                      <a:noFill/>
                    </a:lnR>
                    <a:lnT>
                      <a:noFill/>
                    </a:lnT>
                    <a:lnB>
                      <a:noFill/>
                    </a:lnB>
                  </a:tcPr>
                </a:tc>
                <a:tc>
                  <a:txBody>
                    <a:bodyPr/>
                    <a:lstStyle/>
                    <a:p>
                      <a:pPr algn="l" rtl="0" eaLnBrk="0">
                        <a:lnSpc>
                          <a:spcPct val="8000"/>
                        </a:lnSpc>
                      </a:pPr>
                      <a:endParaRPr sz="100" dirty="0">
                        <a:latin typeface="微软雅黑" panose="020B0703020204020201" charset="-122"/>
                        <a:ea typeface="微软雅黑" panose="020B0703020204020201" charset="-122"/>
                        <a:cs typeface="Arial" panose="020B0704020202090204"/>
                      </a:endParaRPr>
                    </a:p>
                    <a:p>
                      <a:pPr marL="1207135" indent="-172720" algn="l" rtl="0" eaLnBrk="0">
                        <a:lnSpc>
                          <a:spcPct val="112000"/>
                        </a:lnSpc>
                      </a:pPr>
                      <a:r>
                        <a:rPr sz="1200" kern="0" spc="-10" dirty="0">
                          <a:solidFill>
                            <a:srgbClr val="000000">
                              <a:alpha val="100000"/>
                            </a:srgbClr>
                          </a:solidFill>
                          <a:latin typeface="微软雅黑" panose="020B0703020204020201" charset="-122"/>
                          <a:ea typeface="微软雅黑" panose="020B0703020204020201" charset="-122"/>
                          <a:cs typeface="Arial" panose="020B0704020202090204"/>
                        </a:rPr>
                        <a:t>•   </a:t>
                      </a:r>
                      <a:r>
                        <a:rPr sz="1200" b="1" kern="0" spc="-10" dirty="0">
                          <a:solidFill>
                            <a:srgbClr val="000000">
                              <a:alpha val="100000"/>
                            </a:srgbClr>
                          </a:solidFill>
                          <a:latin typeface="微软雅黑" panose="020B0703020204020201" charset="-122"/>
                          <a:ea typeface="微软雅黑" panose="020B0703020204020201" charset="-122"/>
                          <a:cs typeface="楷体" panose="02010609060101010101" charset="-122"/>
                        </a:rPr>
                        <a:t>江苏响水“</a:t>
                      </a:r>
                      <a:r>
                        <a:rPr sz="1200" b="1" kern="0" spc="-10" dirty="0">
                          <a:solidFill>
                            <a:srgbClr val="000000">
                              <a:alpha val="100000"/>
                            </a:srgbClr>
                          </a:solidFill>
                          <a:latin typeface="微软雅黑" panose="020B0703020204020201" charset="-122"/>
                          <a:ea typeface="微软雅黑" panose="020B0703020204020201" charset="-122"/>
                          <a:cs typeface="Times New Roman" panose="02020603050405020304"/>
                        </a:rPr>
                        <a:t>3·21</a:t>
                      </a:r>
                      <a:r>
                        <a:rPr sz="1200" b="1" kern="0" spc="-80" dirty="0">
                          <a:solidFill>
                            <a:srgbClr val="000000">
                              <a:alpha val="100000"/>
                            </a:srgbClr>
                          </a:solidFill>
                          <a:latin typeface="微软雅黑" panose="020B0703020204020201" charset="-122"/>
                          <a:ea typeface="微软雅黑" panose="020B0703020204020201" charset="-122"/>
                          <a:cs typeface="Times New Roman" panose="02020603050405020304"/>
                        </a:rPr>
                        <a:t> </a:t>
                      </a:r>
                      <a:r>
                        <a:rPr sz="1200" b="1" kern="0" spc="-10" dirty="0">
                          <a:solidFill>
                            <a:srgbClr val="000000">
                              <a:alpha val="100000"/>
                            </a:srgbClr>
                          </a:solidFill>
                          <a:latin typeface="微软雅黑" panose="020B0703020204020201" charset="-122"/>
                          <a:ea typeface="微软雅黑" panose="020B0703020204020201" charset="-122"/>
                          <a:cs typeface="楷体" panose="02010609060101010101" charset="-122"/>
                        </a:rPr>
                        <a:t>”事故企业天嘉宜</a:t>
                      </a:r>
                      <a:r>
                        <a:rPr sz="1200" kern="0" spc="0" dirty="0">
                          <a:solidFill>
                            <a:srgbClr val="000000">
                              <a:alpha val="100000"/>
                            </a:srgbClr>
                          </a:solidFill>
                          <a:latin typeface="微软雅黑" panose="020B0703020204020201" charset="-122"/>
                          <a:ea typeface="微软雅黑" panose="020B0703020204020201" charset="-122"/>
                          <a:cs typeface="楷体" panose="02010609060101010101" charset="-122"/>
                        </a:rPr>
                        <a:t> </a:t>
                      </a:r>
                      <a:r>
                        <a:rPr sz="1200" b="1" kern="0" spc="50" dirty="0">
                          <a:solidFill>
                            <a:srgbClr val="000000">
                              <a:alpha val="100000"/>
                            </a:srgbClr>
                          </a:solidFill>
                          <a:latin typeface="微软雅黑" panose="020B0703020204020201" charset="-122"/>
                          <a:ea typeface="微软雅黑" panose="020B0703020204020201" charset="-122"/>
                          <a:cs typeface="楷体" panose="02010609060101010101" charset="-122"/>
                        </a:rPr>
                        <a:t>公司</a:t>
                      </a:r>
                      <a:r>
                        <a:rPr sz="1200" b="1" kern="0" spc="50" dirty="0">
                          <a:solidFill>
                            <a:srgbClr val="000000">
                              <a:alpha val="100000"/>
                            </a:srgbClr>
                          </a:solidFill>
                          <a:latin typeface="微软雅黑" panose="020B0703020204020201" charset="-122"/>
                          <a:ea typeface="微软雅黑" panose="020B0703020204020201" charset="-122"/>
                          <a:cs typeface="Times New Roman" panose="02020603050405020304"/>
                        </a:rPr>
                        <a:t>220</a:t>
                      </a:r>
                      <a:r>
                        <a:rPr sz="1200" b="1" kern="0" spc="50" dirty="0">
                          <a:solidFill>
                            <a:srgbClr val="000000">
                              <a:alpha val="100000"/>
                            </a:srgbClr>
                          </a:solidFill>
                          <a:latin typeface="微软雅黑" panose="020B0703020204020201" charset="-122"/>
                          <a:ea typeface="微软雅黑" panose="020B0703020204020201" charset="-122"/>
                          <a:cs typeface="楷体" panose="02010609060101010101" charset="-122"/>
                        </a:rPr>
                        <a:t>名员工</a:t>
                      </a:r>
                      <a:r>
                        <a:rPr sz="1200" kern="0" spc="-340" dirty="0">
                          <a:solidFill>
                            <a:srgbClr val="000000">
                              <a:alpha val="100000"/>
                            </a:srgbClr>
                          </a:solidFill>
                          <a:latin typeface="微软雅黑" panose="020B0703020204020201" charset="-122"/>
                          <a:ea typeface="微软雅黑" panose="020B0703020204020201" charset="-122"/>
                          <a:cs typeface="楷体" panose="02010609060101010101" charset="-122"/>
                        </a:rPr>
                        <a:t> </a:t>
                      </a:r>
                      <a:r>
                        <a:rPr sz="1200" b="1" kern="0" spc="50" dirty="0">
                          <a:solidFill>
                            <a:srgbClr val="000000">
                              <a:alpha val="100000"/>
                            </a:srgbClr>
                          </a:solidFill>
                          <a:latin typeface="微软雅黑" panose="020B0703020204020201" charset="-122"/>
                          <a:ea typeface="微软雅黑" panose="020B0703020204020201" charset="-122"/>
                          <a:cs typeface="楷体" panose="02010609060101010101" charset="-122"/>
                        </a:rPr>
                        <a:t>中</a:t>
                      </a:r>
                      <a:r>
                        <a:rPr sz="1200" b="1" kern="0" spc="50" dirty="0">
                          <a:solidFill>
                            <a:srgbClr val="000000">
                              <a:alpha val="100000"/>
                            </a:srgbClr>
                          </a:solidFill>
                          <a:latin typeface="微软雅黑" panose="020B0703020204020201" charset="-122"/>
                          <a:ea typeface="微软雅黑" panose="020B0703020204020201" charset="-122"/>
                          <a:cs typeface="Times New Roman" panose="02020603050405020304"/>
                        </a:rPr>
                        <a:t>160</a:t>
                      </a:r>
                      <a:r>
                        <a:rPr sz="1200" b="1" kern="0" spc="50" dirty="0">
                          <a:solidFill>
                            <a:srgbClr val="000000">
                              <a:alpha val="100000"/>
                            </a:srgbClr>
                          </a:solidFill>
                          <a:latin typeface="微软雅黑" panose="020B0703020204020201" charset="-122"/>
                          <a:ea typeface="微软雅黑" panose="020B0703020204020201" charset="-122"/>
                          <a:cs typeface="楷体" panose="02010609060101010101" charset="-122"/>
                        </a:rPr>
                        <a:t>人为初中</a:t>
                      </a:r>
                      <a:r>
                        <a:rPr sz="1200" b="1" kern="0" spc="40" dirty="0">
                          <a:solidFill>
                            <a:srgbClr val="000000">
                              <a:alpha val="100000"/>
                            </a:srgbClr>
                          </a:solidFill>
                          <a:latin typeface="微软雅黑" panose="020B0703020204020201" charset="-122"/>
                          <a:ea typeface="微软雅黑" panose="020B0703020204020201" charset="-122"/>
                          <a:cs typeface="楷体" panose="02010609060101010101" charset="-122"/>
                        </a:rPr>
                        <a:t>及</a:t>
                      </a:r>
                      <a:r>
                        <a:rPr sz="1200" kern="0" spc="0" dirty="0">
                          <a:solidFill>
                            <a:srgbClr val="000000">
                              <a:alpha val="100000"/>
                            </a:srgbClr>
                          </a:solidFill>
                          <a:latin typeface="微软雅黑" panose="020B0703020204020201" charset="-122"/>
                          <a:ea typeface="微软雅黑" panose="020B0703020204020201" charset="-122"/>
                          <a:cs typeface="楷体" panose="02010609060101010101" charset="-122"/>
                        </a:rPr>
                        <a:t> </a:t>
                      </a:r>
                      <a:r>
                        <a:rPr sz="1200" b="1" kern="0" spc="-10" dirty="0">
                          <a:solidFill>
                            <a:srgbClr val="000000">
                              <a:alpha val="100000"/>
                            </a:srgbClr>
                          </a:solidFill>
                          <a:latin typeface="微软雅黑" panose="020B0703020204020201" charset="-122"/>
                          <a:ea typeface="微软雅黑" panose="020B0703020204020201" charset="-122"/>
                          <a:cs typeface="楷体" panose="02010609060101010101" charset="-122"/>
                        </a:rPr>
                        <a:t>以下学历、占比</a:t>
                      </a:r>
                      <a:r>
                        <a:rPr sz="1200" b="1" kern="0" spc="-10" dirty="0">
                          <a:solidFill>
                            <a:srgbClr val="2464CB">
                              <a:alpha val="100000"/>
                            </a:srgbClr>
                          </a:solidFill>
                          <a:latin typeface="微软雅黑" panose="020B0703020204020201" charset="-122"/>
                          <a:ea typeface="微软雅黑" panose="020B0703020204020201" charset="-122"/>
                          <a:cs typeface="Times New Roman" panose="02020603050405020304"/>
                        </a:rPr>
                        <a:t>73%</a:t>
                      </a:r>
                      <a:endParaRPr sz="1200" dirty="0">
                        <a:latin typeface="微软雅黑" panose="020B0703020204020201" charset="-122"/>
                        <a:ea typeface="微软雅黑" panose="020B0703020204020201" charset="-122"/>
                        <a:cs typeface="Times New Roman" panose="02020603050405020304"/>
                      </a:endParaRPr>
                    </a:p>
                    <a:p>
                      <a:pPr marL="1216660" indent="-182245" algn="l" rtl="0" eaLnBrk="0">
                        <a:lnSpc>
                          <a:spcPct val="112000"/>
                        </a:lnSpc>
                        <a:spcBef>
                          <a:spcPts val="340"/>
                        </a:spcBef>
                      </a:pPr>
                      <a:r>
                        <a:rPr sz="1200" kern="0" spc="60" dirty="0">
                          <a:solidFill>
                            <a:srgbClr val="000000">
                              <a:alpha val="100000"/>
                            </a:srgbClr>
                          </a:solidFill>
                          <a:latin typeface="微软雅黑" panose="020B0703020204020201" charset="-122"/>
                          <a:ea typeface="微软雅黑" panose="020B0703020204020201" charset="-122"/>
                          <a:cs typeface="Arial" panose="020B0704020202090204"/>
                        </a:rPr>
                        <a:t>•</a:t>
                      </a:r>
                      <a:r>
                        <a:rPr sz="1200" kern="0" spc="10" dirty="0">
                          <a:solidFill>
                            <a:srgbClr val="000000">
                              <a:alpha val="100000"/>
                            </a:srgbClr>
                          </a:solidFill>
                          <a:latin typeface="微软雅黑" panose="020B0703020204020201" charset="-122"/>
                          <a:ea typeface="微软雅黑" panose="020B0703020204020201" charset="-122"/>
                          <a:cs typeface="Arial" panose="020B0704020202090204"/>
                        </a:rPr>
                        <a:t>   </a:t>
                      </a:r>
                      <a:r>
                        <a:rPr sz="1200" b="1" kern="0" spc="60" dirty="0">
                          <a:solidFill>
                            <a:srgbClr val="000000">
                              <a:alpha val="100000"/>
                            </a:srgbClr>
                          </a:solidFill>
                          <a:latin typeface="微软雅黑" panose="020B0703020204020201" charset="-122"/>
                          <a:ea typeface="微软雅黑" panose="020B0703020204020201" charset="-122"/>
                          <a:cs typeface="楷体" panose="02010609060101010101" charset="-122"/>
                        </a:rPr>
                        <a:t>一线操作人员约</a:t>
                      </a:r>
                      <a:r>
                        <a:rPr sz="1200" b="1" kern="0" spc="60" dirty="0">
                          <a:solidFill>
                            <a:srgbClr val="2464CB">
                              <a:alpha val="100000"/>
                            </a:srgbClr>
                          </a:solidFill>
                          <a:latin typeface="微软雅黑" panose="020B0703020204020201" charset="-122"/>
                          <a:ea typeface="微软雅黑" panose="020B0703020204020201" charset="-122"/>
                          <a:cs typeface="Times New Roman" panose="02020603050405020304"/>
                        </a:rPr>
                        <a:t>30%</a:t>
                      </a:r>
                      <a:r>
                        <a:rPr sz="1200" b="1" kern="0" spc="60" dirty="0">
                          <a:solidFill>
                            <a:srgbClr val="2464CB">
                              <a:alpha val="100000"/>
                            </a:srgbClr>
                          </a:solidFill>
                          <a:latin typeface="微软雅黑" panose="020B0703020204020201" charset="-122"/>
                          <a:ea typeface="微软雅黑" panose="020B0703020204020201" charset="-122"/>
                          <a:cs typeface="楷体" panose="02010609060101010101" charset="-122"/>
                        </a:rPr>
                        <a:t>为初中及以</a:t>
                      </a:r>
                      <a:r>
                        <a:rPr sz="1200" kern="0" spc="20" dirty="0">
                          <a:solidFill>
                            <a:srgbClr val="2464CB">
                              <a:alpha val="100000"/>
                            </a:srgbClr>
                          </a:solidFill>
                          <a:latin typeface="微软雅黑" panose="020B0703020204020201" charset="-122"/>
                          <a:ea typeface="微软雅黑" panose="020B0703020204020201" charset="-122"/>
                          <a:cs typeface="楷体" panose="02010609060101010101" charset="-122"/>
                        </a:rPr>
                        <a:t> </a:t>
                      </a:r>
                      <a:r>
                        <a:rPr sz="1200" b="1" kern="0" spc="-20" dirty="0">
                          <a:solidFill>
                            <a:srgbClr val="2464CB">
                              <a:alpha val="100000"/>
                            </a:srgbClr>
                          </a:solidFill>
                          <a:latin typeface="微软雅黑" panose="020B0703020204020201" charset="-122"/>
                          <a:ea typeface="微软雅黑" panose="020B0703020204020201" charset="-122"/>
                          <a:cs typeface="楷体" panose="02010609060101010101" charset="-122"/>
                        </a:rPr>
                        <a:t>下学历</a:t>
                      </a:r>
                      <a:r>
                        <a:rPr sz="1200" b="1" kern="0" spc="-20" dirty="0">
                          <a:solidFill>
                            <a:srgbClr val="000000">
                              <a:alpha val="100000"/>
                            </a:srgbClr>
                          </a:solidFill>
                          <a:latin typeface="微软雅黑" panose="020B0703020204020201" charset="-122"/>
                          <a:ea typeface="微软雅黑" panose="020B0703020204020201" charset="-122"/>
                          <a:cs typeface="楷体" panose="02010609060101010101" charset="-122"/>
                        </a:rPr>
                        <a:t>；</a:t>
                      </a:r>
                      <a:r>
                        <a:rPr sz="1200" b="1" kern="0" spc="-20" dirty="0">
                          <a:solidFill>
                            <a:srgbClr val="2464CB">
                              <a:alpha val="100000"/>
                            </a:srgbClr>
                          </a:solidFill>
                          <a:latin typeface="微软雅黑" panose="020B0703020204020201" charset="-122"/>
                          <a:ea typeface="微软雅黑" panose="020B0703020204020201" charset="-122"/>
                          <a:cs typeface="楷体" panose="02010609060101010101" charset="-122"/>
                        </a:rPr>
                        <a:t>高级技工</a:t>
                      </a:r>
                      <a:r>
                        <a:rPr sz="1200" kern="0" spc="-340" dirty="0">
                          <a:solidFill>
                            <a:srgbClr val="2464CB">
                              <a:alpha val="100000"/>
                            </a:srgbClr>
                          </a:solidFill>
                          <a:latin typeface="微软雅黑" panose="020B0703020204020201" charset="-122"/>
                          <a:ea typeface="微软雅黑" panose="020B0703020204020201" charset="-122"/>
                          <a:cs typeface="楷体" panose="02010609060101010101" charset="-122"/>
                        </a:rPr>
                        <a:t> </a:t>
                      </a:r>
                      <a:r>
                        <a:rPr sz="1200" b="1" kern="0" spc="-20" dirty="0">
                          <a:solidFill>
                            <a:srgbClr val="2464CB">
                              <a:alpha val="100000"/>
                            </a:srgbClr>
                          </a:solidFill>
                          <a:latin typeface="微软雅黑" panose="020B0703020204020201" charset="-122"/>
                          <a:ea typeface="微软雅黑" panose="020B0703020204020201" charset="-122"/>
                          <a:cs typeface="楷体" panose="02010609060101010101" charset="-122"/>
                        </a:rPr>
                        <a:t>占</a:t>
                      </a:r>
                      <a:r>
                        <a:rPr sz="1200" b="1" kern="0" spc="-30" dirty="0">
                          <a:solidFill>
                            <a:srgbClr val="2464CB">
                              <a:alpha val="100000"/>
                            </a:srgbClr>
                          </a:solidFill>
                          <a:latin typeface="微软雅黑" panose="020B0703020204020201" charset="-122"/>
                          <a:ea typeface="微软雅黑" panose="020B0703020204020201" charset="-122"/>
                          <a:cs typeface="楷体" panose="02010609060101010101" charset="-122"/>
                        </a:rPr>
                        <a:t>比仅</a:t>
                      </a:r>
                      <a:r>
                        <a:rPr sz="1200" b="1" kern="0" spc="-30" dirty="0">
                          <a:solidFill>
                            <a:srgbClr val="2464CB">
                              <a:alpha val="100000"/>
                            </a:srgbClr>
                          </a:solidFill>
                          <a:latin typeface="微软雅黑" panose="020B0703020204020201" charset="-122"/>
                          <a:ea typeface="微软雅黑" panose="020B0703020204020201" charset="-122"/>
                          <a:cs typeface="Times New Roman" panose="02020603050405020304"/>
                        </a:rPr>
                        <a:t>5%</a:t>
                      </a:r>
                      <a:r>
                        <a:rPr sz="1200" b="1" kern="0" spc="-130" dirty="0">
                          <a:solidFill>
                            <a:srgbClr val="2464CB">
                              <a:alpha val="100000"/>
                            </a:srgbClr>
                          </a:solidFill>
                          <a:latin typeface="微软雅黑" panose="020B0703020204020201" charset="-122"/>
                          <a:ea typeface="微软雅黑" panose="020B0703020204020201" charset="-122"/>
                          <a:cs typeface="Times New Roman" panose="02020603050405020304"/>
                        </a:rPr>
                        <a:t> </a:t>
                      </a:r>
                      <a:r>
                        <a:rPr sz="1200" b="1" kern="0" spc="-30" dirty="0">
                          <a:solidFill>
                            <a:srgbClr val="000000">
                              <a:alpha val="100000"/>
                            </a:srgbClr>
                          </a:solidFill>
                          <a:latin typeface="微软雅黑" panose="020B0703020204020201" charset="-122"/>
                          <a:ea typeface="微软雅黑" panose="020B0703020204020201" charset="-122"/>
                          <a:cs typeface="楷体" panose="02010609060101010101" charset="-122"/>
                        </a:rPr>
                        <a:t>，</a:t>
                      </a:r>
                      <a:r>
                        <a:rPr sz="1200" kern="0" spc="-260" dirty="0">
                          <a:solidFill>
                            <a:srgbClr val="000000">
                              <a:alpha val="100000"/>
                            </a:srgbClr>
                          </a:solidFill>
                          <a:latin typeface="微软雅黑" panose="020B0703020204020201" charset="-122"/>
                          <a:ea typeface="微软雅黑" panose="020B0703020204020201" charset="-122"/>
                          <a:cs typeface="楷体" panose="02010609060101010101" charset="-122"/>
                        </a:rPr>
                        <a:t> </a:t>
                      </a:r>
                      <a:r>
                        <a:rPr sz="1200" b="1" kern="0" spc="-30" dirty="0">
                          <a:solidFill>
                            <a:srgbClr val="000000">
                              <a:alpha val="100000"/>
                            </a:srgbClr>
                          </a:solidFill>
                          <a:latin typeface="微软雅黑" panose="020B0703020204020201" charset="-122"/>
                          <a:ea typeface="微软雅黑" panose="020B0703020204020201" charset="-122"/>
                          <a:cs typeface="楷体" panose="02010609060101010101" charset="-122"/>
                        </a:rPr>
                        <a:t>日</a:t>
                      </a:r>
                      <a:r>
                        <a:rPr sz="1200" kern="0" spc="0" dirty="0">
                          <a:solidFill>
                            <a:srgbClr val="000000">
                              <a:alpha val="100000"/>
                            </a:srgbClr>
                          </a:solidFill>
                          <a:latin typeface="微软雅黑" panose="020B0703020204020201" charset="-122"/>
                          <a:ea typeface="微软雅黑" panose="020B0703020204020201" charset="-122"/>
                          <a:cs typeface="楷体" panose="02010609060101010101" charset="-122"/>
                        </a:rPr>
                        <a:t> </a:t>
                      </a:r>
                      <a:r>
                        <a:rPr sz="1200" b="1" kern="0" spc="-30" dirty="0">
                          <a:solidFill>
                            <a:srgbClr val="000000">
                              <a:alpha val="100000"/>
                            </a:srgbClr>
                          </a:solidFill>
                          <a:latin typeface="微软雅黑" panose="020B0703020204020201" charset="-122"/>
                          <a:ea typeface="微软雅黑" panose="020B0703020204020201" charset="-122"/>
                          <a:cs typeface="楷体" panose="02010609060101010101" charset="-122"/>
                        </a:rPr>
                        <a:t>本</a:t>
                      </a:r>
                      <a:r>
                        <a:rPr sz="1200" b="1" kern="0" spc="-30" dirty="0">
                          <a:solidFill>
                            <a:srgbClr val="000000">
                              <a:alpha val="100000"/>
                            </a:srgbClr>
                          </a:solidFill>
                          <a:latin typeface="微软雅黑" panose="020B0703020204020201" charset="-122"/>
                          <a:ea typeface="微软雅黑" panose="020B0703020204020201" charset="-122"/>
                          <a:cs typeface="Times New Roman" panose="02020603050405020304"/>
                        </a:rPr>
                        <a:t>40%</a:t>
                      </a:r>
                      <a:r>
                        <a:rPr sz="1200" b="1" kern="0" spc="-100" dirty="0">
                          <a:solidFill>
                            <a:srgbClr val="000000">
                              <a:alpha val="100000"/>
                            </a:srgbClr>
                          </a:solidFill>
                          <a:latin typeface="微软雅黑" panose="020B0703020204020201" charset="-122"/>
                          <a:ea typeface="微软雅黑" panose="020B0703020204020201" charset="-122"/>
                          <a:cs typeface="Times New Roman" panose="02020603050405020304"/>
                        </a:rPr>
                        <a:t> </a:t>
                      </a:r>
                      <a:r>
                        <a:rPr sz="1200" b="1" kern="0" spc="-30" dirty="0">
                          <a:solidFill>
                            <a:srgbClr val="000000">
                              <a:alpha val="100000"/>
                            </a:srgbClr>
                          </a:solidFill>
                          <a:latin typeface="微软雅黑" panose="020B0703020204020201" charset="-122"/>
                          <a:ea typeface="微软雅黑" panose="020B0703020204020201" charset="-122"/>
                          <a:cs typeface="楷体" panose="02010609060101010101" charset="-122"/>
                        </a:rPr>
                        <a:t>、德国</a:t>
                      </a:r>
                      <a:r>
                        <a:rPr sz="1200" b="1" kern="0" spc="-30" dirty="0">
                          <a:solidFill>
                            <a:srgbClr val="000000">
                              <a:alpha val="100000"/>
                            </a:srgbClr>
                          </a:solidFill>
                          <a:latin typeface="微软雅黑" panose="020B0703020204020201" charset="-122"/>
                          <a:ea typeface="微软雅黑" panose="020B0703020204020201" charset="-122"/>
                          <a:cs typeface="Times New Roman" panose="02020603050405020304"/>
                        </a:rPr>
                        <a:t>50%</a:t>
                      </a:r>
                      <a:endParaRPr sz="1200" dirty="0">
                        <a:latin typeface="微软雅黑" panose="020B0703020204020201" charset="-122"/>
                        <a:ea typeface="微软雅黑" panose="020B0703020204020201" charset="-122"/>
                        <a:cs typeface="Times New Roman" panose="02020603050405020304"/>
                      </a:endParaRPr>
                    </a:p>
                    <a:p>
                      <a:pPr algn="l" rtl="0" eaLnBrk="0">
                        <a:lnSpc>
                          <a:spcPct val="126000"/>
                        </a:lnSpc>
                      </a:pPr>
                      <a:endParaRPr sz="1000" dirty="0">
                        <a:latin typeface="微软雅黑" panose="020B0703020204020201" charset="-122"/>
                        <a:ea typeface="微软雅黑" panose="020B0703020204020201" charset="-122"/>
                        <a:cs typeface="Arial" panose="020B0704020202090204"/>
                      </a:endParaRPr>
                    </a:p>
                    <a:p>
                      <a:pPr marL="1275715" indent="-168910" algn="l" rtl="0" eaLnBrk="0">
                        <a:lnSpc>
                          <a:spcPct val="113000"/>
                        </a:lnSpc>
                        <a:spcBef>
                          <a:spcPts val="365"/>
                        </a:spcBef>
                      </a:pPr>
                      <a:r>
                        <a:rPr sz="1200" kern="0" spc="-50" dirty="0">
                          <a:solidFill>
                            <a:srgbClr val="000000">
                              <a:alpha val="100000"/>
                            </a:srgbClr>
                          </a:solidFill>
                          <a:latin typeface="微软雅黑" panose="020B0703020204020201" charset="-122"/>
                          <a:ea typeface="微软雅黑" panose="020B0703020204020201" charset="-122"/>
                          <a:cs typeface="Arial" panose="020B0704020202090204"/>
                        </a:rPr>
                        <a:t>•   </a:t>
                      </a:r>
                      <a:r>
                        <a:rPr sz="1200" b="1" kern="0" spc="-50" dirty="0">
                          <a:solidFill>
                            <a:srgbClr val="000000">
                              <a:alpha val="100000"/>
                            </a:srgbClr>
                          </a:solidFill>
                          <a:latin typeface="微软雅黑" panose="020B0703020204020201" charset="-122"/>
                          <a:ea typeface="微软雅黑" panose="020B0703020204020201" charset="-122"/>
                          <a:cs typeface="楷体" panose="02010609060101010101" charset="-122"/>
                        </a:rPr>
                        <a:t>化工和危化品监管人员</a:t>
                      </a:r>
                      <a:r>
                        <a:rPr sz="1200" b="1" kern="0" spc="-50" dirty="0">
                          <a:solidFill>
                            <a:srgbClr val="000000">
                              <a:alpha val="100000"/>
                            </a:srgbClr>
                          </a:solidFill>
                          <a:latin typeface="微软雅黑" panose="020B0703020204020201" charset="-122"/>
                          <a:ea typeface="微软雅黑" panose="020B0703020204020201" charset="-122"/>
                          <a:cs typeface="Times New Roman" panose="02020603050405020304"/>
                        </a:rPr>
                        <a:t>1.4</a:t>
                      </a:r>
                      <a:r>
                        <a:rPr sz="1200" b="1" kern="0" spc="-50" dirty="0">
                          <a:solidFill>
                            <a:srgbClr val="000000">
                              <a:alpha val="100000"/>
                            </a:srgbClr>
                          </a:solidFill>
                          <a:latin typeface="微软雅黑" panose="020B0703020204020201" charset="-122"/>
                          <a:ea typeface="微软雅黑" panose="020B0703020204020201" charset="-122"/>
                          <a:cs typeface="楷体" panose="02010609060101010101" charset="-122"/>
                        </a:rPr>
                        <a:t>万余人，</a:t>
                      </a:r>
                      <a:r>
                        <a:rPr sz="1200" kern="0" spc="80" dirty="0">
                          <a:solidFill>
                            <a:srgbClr val="000000">
                              <a:alpha val="100000"/>
                            </a:srgbClr>
                          </a:solidFill>
                          <a:latin typeface="微软雅黑" panose="020B0703020204020201" charset="-122"/>
                          <a:ea typeface="微软雅黑" panose="020B0703020204020201" charset="-122"/>
                          <a:cs typeface="楷体" panose="02010609060101010101" charset="-122"/>
                        </a:rPr>
                        <a:t> </a:t>
                      </a:r>
                      <a:r>
                        <a:rPr sz="1200" b="1" kern="0" spc="0" dirty="0">
                          <a:solidFill>
                            <a:srgbClr val="000000">
                              <a:alpha val="100000"/>
                            </a:srgbClr>
                          </a:solidFill>
                          <a:latin typeface="微软雅黑" panose="020B0703020204020201" charset="-122"/>
                          <a:ea typeface="微软雅黑" panose="020B0703020204020201" charset="-122"/>
                          <a:cs typeface="楷体" panose="02010609060101010101" charset="-122"/>
                        </a:rPr>
                        <a:t>仅</a:t>
                      </a:r>
                      <a:r>
                        <a:rPr sz="1200" b="1" kern="0" spc="0" dirty="0">
                          <a:solidFill>
                            <a:srgbClr val="000000">
                              <a:alpha val="100000"/>
                            </a:srgbClr>
                          </a:solidFill>
                          <a:latin typeface="微软雅黑" panose="020B0703020204020201" charset="-122"/>
                          <a:ea typeface="微软雅黑" panose="020B0703020204020201" charset="-122"/>
                          <a:cs typeface="Times New Roman" panose="02020603050405020304"/>
                        </a:rPr>
                        <a:t>4700</a:t>
                      </a:r>
                      <a:r>
                        <a:rPr sz="1200" b="1" kern="0" spc="0" dirty="0">
                          <a:solidFill>
                            <a:srgbClr val="000000">
                              <a:alpha val="100000"/>
                            </a:srgbClr>
                          </a:solidFill>
                          <a:latin typeface="微软雅黑" panose="020B0703020204020201" charset="-122"/>
                          <a:ea typeface="微软雅黑" panose="020B0703020204020201" charset="-122"/>
                          <a:cs typeface="楷体" panose="02010609060101010101" charset="-122"/>
                        </a:rPr>
                        <a:t>人具有专业背景、</a:t>
                      </a:r>
                      <a:r>
                        <a:rPr sz="1200" b="1" kern="0" spc="0" dirty="0">
                          <a:solidFill>
                            <a:srgbClr val="2464CB">
                              <a:alpha val="100000"/>
                            </a:srgbClr>
                          </a:solidFill>
                          <a:latin typeface="微软雅黑" panose="020B0703020204020201" charset="-122"/>
                          <a:ea typeface="微软雅黑" panose="020B0703020204020201" charset="-122"/>
                          <a:cs typeface="楷体" panose="02010609060101010101" charset="-122"/>
                        </a:rPr>
                        <a:t>占比不</a:t>
                      </a:r>
                      <a:r>
                        <a:rPr sz="1200" kern="0" spc="0" dirty="0">
                          <a:solidFill>
                            <a:srgbClr val="2464CB">
                              <a:alpha val="100000"/>
                            </a:srgbClr>
                          </a:solidFill>
                          <a:latin typeface="微软雅黑" panose="020B0703020204020201" charset="-122"/>
                          <a:ea typeface="微软雅黑" panose="020B0703020204020201" charset="-122"/>
                          <a:cs typeface="楷体" panose="02010609060101010101" charset="-122"/>
                        </a:rPr>
                        <a:t>  </a:t>
                      </a:r>
                      <a:r>
                        <a:rPr sz="1200" b="1" kern="0" spc="-30" dirty="0">
                          <a:solidFill>
                            <a:srgbClr val="2464CB">
                              <a:alpha val="100000"/>
                            </a:srgbClr>
                          </a:solidFill>
                          <a:latin typeface="微软雅黑" panose="020B0703020204020201" charset="-122"/>
                          <a:ea typeface="微软雅黑" panose="020B0703020204020201" charset="-122"/>
                          <a:cs typeface="楷体" panose="02010609060101010101" charset="-122"/>
                        </a:rPr>
                        <a:t>足</a:t>
                      </a:r>
                      <a:r>
                        <a:rPr sz="1200" b="1" kern="0" spc="-30" dirty="0">
                          <a:solidFill>
                            <a:srgbClr val="2464CB">
                              <a:alpha val="100000"/>
                            </a:srgbClr>
                          </a:solidFill>
                          <a:latin typeface="微软雅黑" panose="020B0703020204020201" charset="-122"/>
                          <a:ea typeface="微软雅黑" panose="020B0703020204020201" charset="-122"/>
                          <a:cs typeface="Times New Roman" panose="02020603050405020304"/>
                        </a:rPr>
                        <a:t>1/3</a:t>
                      </a:r>
                      <a:r>
                        <a:rPr sz="1200" b="1" kern="0" spc="-30" dirty="0">
                          <a:solidFill>
                            <a:srgbClr val="FF0000">
                              <a:alpha val="100000"/>
                            </a:srgbClr>
                          </a:solidFill>
                          <a:latin typeface="微软雅黑" panose="020B0703020204020201" charset="-122"/>
                          <a:ea typeface="微软雅黑" panose="020B0703020204020201" charset="-122"/>
                          <a:cs typeface="楷体" panose="02010609060101010101" charset="-122"/>
                        </a:rPr>
                        <a:t>（两办意见要求</a:t>
                      </a:r>
                      <a:r>
                        <a:rPr sz="1200" b="1" kern="0" spc="-30" dirty="0">
                          <a:solidFill>
                            <a:srgbClr val="FF0000">
                              <a:alpha val="100000"/>
                            </a:srgbClr>
                          </a:solidFill>
                          <a:latin typeface="微软雅黑" panose="020B0703020204020201" charset="-122"/>
                          <a:ea typeface="微软雅黑" panose="020B0703020204020201" charset="-122"/>
                          <a:cs typeface="Times New Roman" panose="02020603050405020304"/>
                        </a:rPr>
                        <a:t>75%</a:t>
                      </a:r>
                      <a:r>
                        <a:rPr sz="1200" b="1" kern="0" spc="-30" dirty="0">
                          <a:solidFill>
                            <a:srgbClr val="FF0000">
                              <a:alpha val="100000"/>
                            </a:srgbClr>
                          </a:solidFill>
                          <a:latin typeface="微软雅黑" panose="020B0703020204020201" charset="-122"/>
                          <a:ea typeface="微软雅黑" panose="020B0703020204020201" charset="-122"/>
                          <a:cs typeface="楷体" panose="02010609060101010101" charset="-122"/>
                        </a:rPr>
                        <a:t>）</a:t>
                      </a:r>
                      <a:endParaRPr sz="1200" dirty="0">
                        <a:latin typeface="微软雅黑" panose="020B0703020204020201" charset="-122"/>
                        <a:ea typeface="微软雅黑" panose="020B0703020204020201" charset="-122"/>
                        <a:cs typeface="楷体" panose="02010609060101010101" charset="-122"/>
                      </a:endParaRPr>
                    </a:p>
                    <a:p>
                      <a:pPr marL="1279525" indent="-172720" algn="l" rtl="0" eaLnBrk="0">
                        <a:lnSpc>
                          <a:spcPct val="102000"/>
                        </a:lnSpc>
                        <a:spcBef>
                          <a:spcPts val="290"/>
                        </a:spcBef>
                      </a:pPr>
                      <a:r>
                        <a:rPr sz="1200" kern="0" spc="50" dirty="0">
                          <a:solidFill>
                            <a:srgbClr val="000000">
                              <a:alpha val="100000"/>
                            </a:srgbClr>
                          </a:solidFill>
                          <a:latin typeface="微软雅黑" panose="020B0703020204020201" charset="-122"/>
                          <a:ea typeface="微软雅黑" panose="020B0703020204020201" charset="-122"/>
                          <a:cs typeface="Arial" panose="020B0704020202090204"/>
                        </a:rPr>
                        <a:t>•   </a:t>
                      </a:r>
                      <a:r>
                        <a:rPr sz="1200" b="1" kern="0" spc="50" dirty="0">
                          <a:solidFill>
                            <a:srgbClr val="000000">
                              <a:alpha val="100000"/>
                            </a:srgbClr>
                          </a:solidFill>
                          <a:latin typeface="微软雅黑" panose="020B0703020204020201" charset="-122"/>
                          <a:ea typeface="微软雅黑" panose="020B0703020204020201" charset="-122"/>
                          <a:cs typeface="楷体" panose="02010609060101010101" charset="-122"/>
                        </a:rPr>
                        <a:t>专业能力</a:t>
                      </a:r>
                      <a:r>
                        <a:rPr sz="1200" b="1" kern="0" spc="50" dirty="0">
                          <a:solidFill>
                            <a:srgbClr val="000000">
                              <a:alpha val="100000"/>
                            </a:srgbClr>
                          </a:solidFill>
                          <a:latin typeface="微软雅黑" panose="020B0703020204020201" charset="-122"/>
                          <a:ea typeface="微软雅黑" panose="020B0703020204020201" charset="-122"/>
                          <a:cs typeface="Times New Roman" panose="02020603050405020304"/>
                        </a:rPr>
                        <a:t>“</a:t>
                      </a:r>
                      <a:r>
                        <a:rPr sz="1200" b="1" kern="0" spc="50" dirty="0">
                          <a:solidFill>
                            <a:srgbClr val="000000">
                              <a:alpha val="100000"/>
                            </a:srgbClr>
                          </a:solidFill>
                          <a:latin typeface="微软雅黑" panose="020B0703020204020201" charset="-122"/>
                          <a:ea typeface="微软雅黑" panose="020B0703020204020201" charset="-122"/>
                          <a:cs typeface="楷体" panose="02010609060101010101" charset="-122"/>
                        </a:rPr>
                        <a:t>上强下弱</a:t>
                      </a:r>
                      <a:r>
                        <a:rPr sz="1200" b="1" kern="0" spc="40" dirty="0">
                          <a:solidFill>
                            <a:srgbClr val="000000">
                              <a:alpha val="100000"/>
                            </a:srgbClr>
                          </a:solidFill>
                          <a:latin typeface="微软雅黑" panose="020B0703020204020201" charset="-122"/>
                          <a:ea typeface="微软雅黑" panose="020B0703020204020201" charset="-122"/>
                          <a:cs typeface="Times New Roman" panose="02020603050405020304"/>
                        </a:rPr>
                        <a:t>”</a:t>
                      </a:r>
                      <a:r>
                        <a:rPr sz="1200" b="1" kern="0" spc="-140" dirty="0">
                          <a:solidFill>
                            <a:srgbClr val="000000">
                              <a:alpha val="100000"/>
                            </a:srgbClr>
                          </a:solidFill>
                          <a:latin typeface="微软雅黑" panose="020B0703020204020201" charset="-122"/>
                          <a:ea typeface="微软雅黑" panose="020B0703020204020201" charset="-122"/>
                          <a:cs typeface="Times New Roman" panose="02020603050405020304"/>
                        </a:rPr>
                        <a:t> </a:t>
                      </a:r>
                      <a:r>
                        <a:rPr sz="1200" b="1" kern="0" spc="40" dirty="0">
                          <a:solidFill>
                            <a:srgbClr val="000000">
                              <a:alpha val="100000"/>
                            </a:srgbClr>
                          </a:solidFill>
                          <a:latin typeface="微软雅黑" panose="020B0703020204020201" charset="-122"/>
                          <a:ea typeface="微软雅黑" panose="020B0703020204020201" charset="-122"/>
                          <a:cs typeface="楷体" panose="02010609060101010101" charset="-122"/>
                        </a:rPr>
                        <a:t>、</a:t>
                      </a:r>
                      <a:r>
                        <a:rPr sz="1200" b="1" kern="0" spc="40" dirty="0">
                          <a:solidFill>
                            <a:srgbClr val="000000">
                              <a:alpha val="100000"/>
                            </a:srgbClr>
                          </a:solidFill>
                          <a:latin typeface="微软雅黑" panose="020B0703020204020201" charset="-122"/>
                          <a:ea typeface="微软雅黑" panose="020B0703020204020201" charset="-122"/>
                          <a:cs typeface="Times New Roman" panose="02020603050405020304"/>
                        </a:rPr>
                        <a:t>“</a:t>
                      </a:r>
                      <a:r>
                        <a:rPr sz="1200" b="1" kern="0" spc="40" dirty="0">
                          <a:solidFill>
                            <a:srgbClr val="000000">
                              <a:alpha val="100000"/>
                            </a:srgbClr>
                          </a:solidFill>
                          <a:latin typeface="微软雅黑" panose="020B0703020204020201" charset="-122"/>
                          <a:ea typeface="微软雅黑" panose="020B0703020204020201" charset="-122"/>
                          <a:cs typeface="楷体" panose="02010609060101010101" charset="-122"/>
                        </a:rPr>
                        <a:t>最后一</a:t>
                      </a:r>
                      <a:r>
                        <a:rPr sz="1200" kern="0" spc="0" dirty="0">
                          <a:solidFill>
                            <a:srgbClr val="000000">
                              <a:alpha val="100000"/>
                            </a:srgbClr>
                          </a:solidFill>
                          <a:latin typeface="微软雅黑" panose="020B0703020204020201" charset="-122"/>
                          <a:ea typeface="微软雅黑" panose="020B0703020204020201" charset="-122"/>
                          <a:cs typeface="楷体" panose="02010609060101010101" charset="-122"/>
                        </a:rPr>
                        <a:t> </a:t>
                      </a:r>
                      <a:r>
                        <a:rPr sz="1200" b="1" kern="0" spc="-10" dirty="0">
                          <a:solidFill>
                            <a:srgbClr val="000000">
                              <a:alpha val="100000"/>
                            </a:srgbClr>
                          </a:solidFill>
                          <a:latin typeface="微软雅黑" panose="020B0703020204020201" charset="-122"/>
                          <a:ea typeface="微软雅黑" panose="020B0703020204020201" charset="-122"/>
                          <a:cs typeface="楷体" panose="02010609060101010101" charset="-122"/>
                        </a:rPr>
                        <a:t>公里</a:t>
                      </a:r>
                      <a:r>
                        <a:rPr sz="1200" b="1" kern="0" spc="-10" dirty="0">
                          <a:solidFill>
                            <a:srgbClr val="000000">
                              <a:alpha val="100000"/>
                            </a:srgbClr>
                          </a:solidFill>
                          <a:latin typeface="微软雅黑" panose="020B0703020204020201" charset="-122"/>
                          <a:ea typeface="微软雅黑" panose="020B0703020204020201" charset="-122"/>
                          <a:cs typeface="Times New Roman" panose="02020603050405020304"/>
                        </a:rPr>
                        <a:t>”</a:t>
                      </a:r>
                      <a:r>
                        <a:rPr sz="1200" b="1" kern="0" spc="-10" dirty="0">
                          <a:solidFill>
                            <a:srgbClr val="000000">
                              <a:alpha val="100000"/>
                            </a:srgbClr>
                          </a:solidFill>
                          <a:latin typeface="微软雅黑" panose="020B0703020204020201" charset="-122"/>
                          <a:ea typeface="微软雅黑" panose="020B0703020204020201" charset="-122"/>
                          <a:cs typeface="楷体" panose="02010609060101010101" charset="-122"/>
                        </a:rPr>
                        <a:t>落不下去</a:t>
                      </a:r>
                      <a:endParaRPr sz="1200" dirty="0">
                        <a:latin typeface="微软雅黑" panose="020B0703020204020201" charset="-122"/>
                        <a:ea typeface="微软雅黑" panose="020B0703020204020201" charset="-122"/>
                        <a:cs typeface="楷体" panose="02010609060101010101" charset="-122"/>
                      </a:endParaRPr>
                    </a:p>
                  </a:txBody>
                  <a:tcPr marL="0" marR="0" marT="0" marB="0">
                    <a:lnL>
                      <a:noFill/>
                    </a:lnL>
                    <a:lnR>
                      <a:noFill/>
                    </a:lnR>
                    <a:lnT>
                      <a:noFill/>
                    </a:lnT>
                    <a:lnB>
                      <a:noFill/>
                    </a:lnB>
                  </a:tcPr>
                </a:tc>
              </a:tr>
            </a:tbl>
          </a:graphicData>
        </a:graphic>
      </p:graphicFrame>
      <p:sp>
        <p:nvSpPr>
          <p:cNvPr id="520" name="textbox 520"/>
          <p:cNvSpPr/>
          <p:nvPr/>
        </p:nvSpPr>
        <p:spPr>
          <a:xfrm>
            <a:off x="6922518" y="2125130"/>
            <a:ext cx="1857375" cy="1252219"/>
          </a:xfrm>
          <a:prstGeom prst="rect">
            <a:avLst/>
          </a:prstGeom>
          <a:noFill/>
          <a:ln w="0" cap="flat">
            <a:noFill/>
            <a:prstDash val="solid"/>
            <a:miter lim="0"/>
          </a:ln>
        </p:spPr>
        <p:txBody>
          <a:bodyPr vert="horz" wrap="square" lIns="0" tIns="0" rIns="0" bIns="0"/>
          <a:lstStyle/>
          <a:p>
            <a:pPr algn="l" rtl="0" eaLnBrk="0">
              <a:lnSpc>
                <a:spcPct val="69000"/>
              </a:lnSpc>
            </a:pPr>
            <a:endParaRPr sz="100" dirty="0">
              <a:latin typeface="微软雅黑" panose="020B0703020204020201" charset="-122"/>
              <a:ea typeface="微软雅黑" panose="020B0703020204020201" charset="-122"/>
              <a:cs typeface="Arial" panose="020B0704020202090204"/>
            </a:endParaRPr>
          </a:p>
          <a:p>
            <a:pPr marL="204470" indent="-192405" algn="l" rtl="0" eaLnBrk="0">
              <a:lnSpc>
                <a:spcPct val="112000"/>
              </a:lnSpc>
              <a:tabLst>
                <a:tab pos="138430" algn="l"/>
              </a:tabLst>
            </a:pP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人是做好安全生产工</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作的核心</a:t>
            </a:r>
            <a:r>
              <a:rPr sz="1400" b="1" kern="0" spc="-1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，也是当前 </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最主要的短板。</a:t>
            </a:r>
            <a:endParaRPr sz="1400" dirty="0">
              <a:latin typeface="微软雅黑" panose="020B0703020204020201" charset="-122"/>
              <a:ea typeface="微软雅黑" panose="020B0703020204020201" charset="-122"/>
              <a:cs typeface="微软雅黑" panose="020B0703020204020201" charset="-122"/>
            </a:endParaRPr>
          </a:p>
          <a:p>
            <a:pPr algn="l" rtl="0" eaLnBrk="0">
              <a:lnSpc>
                <a:spcPct val="120000"/>
              </a:lnSpc>
            </a:pPr>
            <a:endParaRPr sz="300" dirty="0">
              <a:latin typeface="微软雅黑" panose="020B0703020204020201" charset="-122"/>
              <a:ea typeface="微软雅黑" panose="020B0703020204020201" charset="-122"/>
              <a:cs typeface="Arial" panose="020B0704020202090204"/>
            </a:endParaRPr>
          </a:p>
          <a:p>
            <a:pPr marL="205740" indent="-193040" algn="l" rtl="0" eaLnBrk="0">
              <a:lnSpc>
                <a:spcPct val="107000"/>
              </a:lnSpc>
              <a:spcBef>
                <a:spcPts val="5"/>
              </a:spcBef>
              <a:tabLst>
                <a:tab pos="138430" algn="l"/>
              </a:tabLst>
            </a:pP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让专业的人干专业的</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事。</a:t>
            </a:r>
            <a:endParaRPr sz="1400" dirty="0">
              <a:latin typeface="微软雅黑" panose="020B0703020204020201" charset="-122"/>
              <a:ea typeface="微软雅黑" panose="020B0703020204020201" charset="-122"/>
              <a:cs typeface="微软雅黑" panose="020B0703020204020201" charset="-122"/>
            </a:endParaRPr>
          </a:p>
        </p:txBody>
      </p:sp>
      <p:pic>
        <p:nvPicPr>
          <p:cNvPr id="522" name="picture 522"/>
          <p:cNvPicPr>
            <a:picLocks noChangeAspect="1"/>
          </p:cNvPicPr>
          <p:nvPr/>
        </p:nvPicPr>
        <p:blipFill>
          <a:blip r:embed="rId2"/>
          <a:stretch>
            <a:fillRect/>
          </a:stretch>
        </p:blipFill>
        <p:spPr>
          <a:xfrm rot="21600000">
            <a:off x="6935218" y="2905545"/>
            <a:ext cx="126689" cy="197705"/>
          </a:xfrm>
          <a:prstGeom prst="rect">
            <a:avLst/>
          </a:prstGeom>
        </p:spPr>
      </p:pic>
      <p:pic>
        <p:nvPicPr>
          <p:cNvPr id="524" name="picture 524"/>
          <p:cNvPicPr>
            <a:picLocks noChangeAspect="1"/>
          </p:cNvPicPr>
          <p:nvPr/>
        </p:nvPicPr>
        <p:blipFill>
          <a:blip r:embed="rId3"/>
          <a:stretch>
            <a:fillRect/>
          </a:stretch>
        </p:blipFill>
        <p:spPr>
          <a:xfrm rot="21600000">
            <a:off x="6935218" y="2137830"/>
            <a:ext cx="126689" cy="197705"/>
          </a:xfrm>
          <a:prstGeom prst="rect">
            <a:avLst/>
          </a:prstGeom>
        </p:spPr>
      </p:pic>
      <p:sp>
        <p:nvSpPr>
          <p:cNvPr id="526" name="textbox 526"/>
          <p:cNvSpPr/>
          <p:nvPr/>
        </p:nvSpPr>
        <p:spPr>
          <a:xfrm>
            <a:off x="530659" y="971703"/>
            <a:ext cx="4086859" cy="3613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5.4 安全教育和培训</a:t>
            </a:r>
            <a:endParaRPr sz="20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8" name="table 528"/>
          <p:cNvGraphicFramePr>
            <a:graphicFrameLocks noGrp="1"/>
          </p:cNvGraphicFramePr>
          <p:nvPr/>
        </p:nvGraphicFramePr>
        <p:xfrm>
          <a:off x="620395" y="1095375"/>
          <a:ext cx="7939405" cy="3542665"/>
        </p:xfrm>
        <a:graphic>
          <a:graphicData uri="http://schemas.openxmlformats.org/drawingml/2006/table">
            <a:tbl>
              <a:tblPr/>
              <a:tblGrid>
                <a:gridCol w="2531110"/>
                <a:gridCol w="5408295"/>
              </a:tblGrid>
              <a:tr h="442594">
                <a:tc>
                  <a:txBody>
                    <a:bodyPr/>
                    <a:lstStyle/>
                    <a:p>
                      <a:pPr algn="l" rtl="0" eaLnBrk="0">
                        <a:lnSpc>
                          <a:spcPct val="105000"/>
                        </a:lnSpc>
                      </a:pPr>
                      <a:endParaRPr sz="800" dirty="0">
                        <a:latin typeface="微软雅黑" panose="020B0703020204020201" charset="-122"/>
                        <a:ea typeface="微软雅黑" panose="020B0703020204020201" charset="-122"/>
                        <a:cs typeface="Arial" panose="020B0704020202090204"/>
                      </a:endParaRPr>
                    </a:p>
                    <a:p>
                      <a:pPr algn="l" rtl="0" eaLnBrk="0">
                        <a:lnSpc>
                          <a:spcPct val="6000"/>
                        </a:lnSpc>
                      </a:pPr>
                      <a:endParaRPr sz="100" dirty="0">
                        <a:latin typeface="微软雅黑" panose="020B0703020204020201" charset="-122"/>
                        <a:ea typeface="微软雅黑" panose="020B0703020204020201" charset="-122"/>
                        <a:cs typeface="Arial" panose="020B0704020202090204"/>
                      </a:endParaRPr>
                    </a:p>
                    <a:p>
                      <a:pPr marL="868045" algn="l" rtl="0" eaLnBrk="0">
                        <a:lnSpc>
                          <a:spcPct val="88000"/>
                        </a:lnSpc>
                      </a:pPr>
                      <a:r>
                        <a:rPr sz="1500" b="1" kern="0" spc="80" dirty="0">
                          <a:solidFill>
                            <a:srgbClr val="FFFFFF">
                              <a:alpha val="100000"/>
                            </a:srgbClr>
                          </a:solidFill>
                          <a:latin typeface="微软雅黑" panose="020B0703020204020201" charset="-122"/>
                          <a:ea typeface="微软雅黑" panose="020B0703020204020201" charset="-122"/>
                          <a:cs typeface="微软雅黑" panose="020B0703020204020201" charset="-122"/>
                        </a:rPr>
                        <a:t>二级要素</a:t>
                      </a:r>
                      <a:endParaRPr sz="15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DA2"/>
                    </a:solidFill>
                  </a:tcPr>
                </a:tc>
                <a:tc>
                  <a:txBody>
                    <a:bodyPr/>
                    <a:lstStyle/>
                    <a:p>
                      <a:pPr algn="l" rtl="0" eaLnBrk="0">
                        <a:lnSpc>
                          <a:spcPct val="107000"/>
                        </a:lnSpc>
                      </a:pPr>
                      <a:endParaRPr sz="800" dirty="0">
                        <a:latin typeface="微软雅黑" panose="020B0703020204020201" charset="-122"/>
                        <a:ea typeface="微软雅黑" panose="020B0703020204020201" charset="-122"/>
                        <a:cs typeface="Arial" panose="020B0704020202090204"/>
                      </a:endParaRPr>
                    </a:p>
                    <a:p>
                      <a:pPr marL="2500630" algn="l" rtl="0" eaLnBrk="0">
                        <a:lnSpc>
                          <a:spcPct val="87000"/>
                        </a:lnSpc>
                        <a:spcBef>
                          <a:spcPts val="0"/>
                        </a:spcBef>
                      </a:pPr>
                      <a:r>
                        <a:rPr sz="1500" b="1" kern="0" spc="70" dirty="0">
                          <a:solidFill>
                            <a:srgbClr val="FFFFFF">
                              <a:alpha val="100000"/>
                            </a:srgbClr>
                          </a:solidFill>
                          <a:latin typeface="微软雅黑" panose="020B0703020204020201" charset="-122"/>
                          <a:ea typeface="微软雅黑" panose="020B0703020204020201" charset="-122"/>
                          <a:cs typeface="微软雅黑" panose="020B0703020204020201" charset="-122"/>
                        </a:rPr>
                        <a:t>要点</a:t>
                      </a:r>
                      <a:endParaRPr sz="15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DA2"/>
                    </a:solidFill>
                  </a:tcPr>
                </a:tc>
              </a:tr>
              <a:tr h="640079">
                <a:tc>
                  <a:txBody>
                    <a:bodyPr/>
                    <a:lstStyle/>
                    <a:p>
                      <a:pPr algn="l" rtl="0" eaLnBrk="0">
                        <a:lnSpc>
                          <a:spcPct val="142000"/>
                        </a:lnSpc>
                      </a:pPr>
                      <a:endParaRPr sz="1000" dirty="0">
                        <a:latin typeface="微软雅黑" panose="020B0703020204020201" charset="-122"/>
                        <a:ea typeface="微软雅黑" panose="020B0703020204020201" charset="-122"/>
                        <a:cs typeface="Arial" panose="020B0704020202090204"/>
                      </a:endParaRPr>
                    </a:p>
                    <a:p>
                      <a:pPr marL="110490" algn="l" rtl="0" eaLnBrk="0">
                        <a:lnSpc>
                          <a:spcPts val="1580"/>
                        </a:lnSpc>
                        <a:spcBef>
                          <a:spcPts val="0"/>
                        </a:spcBef>
                      </a:pP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5.4.1 教育和培训管理</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07000"/>
                        </a:lnSpc>
                      </a:pPr>
                      <a:endParaRPr sz="400" dirty="0">
                        <a:latin typeface="微软雅黑" panose="020B0703020204020201" charset="-122"/>
                        <a:ea typeface="微软雅黑" panose="020B0703020204020201" charset="-122"/>
                        <a:cs typeface="Arial" panose="020B0704020202090204"/>
                      </a:endParaRPr>
                    </a:p>
                    <a:p>
                      <a:pPr marL="102235" algn="l" rtl="0" eaLnBrk="0">
                        <a:lnSpc>
                          <a:spcPct val="88000"/>
                        </a:lnSpc>
                        <a:spcBef>
                          <a:spcPts val="5"/>
                        </a:spcBef>
                        <a:tabLst>
                          <a:tab pos="210820" algn="l"/>
                        </a:tabLst>
                      </a:pP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识别需求</a:t>
                      </a:r>
                      <a:r>
                        <a:rPr sz="1200" b="1" kern="0" spc="-2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，确定各岗</a:t>
                      </a: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位培训内容</a:t>
                      </a:r>
                      <a:r>
                        <a:rPr sz="1200" b="1" kern="0" spc="-2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，制定年度计划；</a:t>
                      </a:r>
                      <a:endParaRPr sz="1200" dirty="0">
                        <a:latin typeface="微软雅黑" panose="020B0703020204020201" charset="-122"/>
                        <a:ea typeface="微软雅黑" panose="020B0703020204020201" charset="-122"/>
                        <a:cs typeface="微软雅黑" panose="020B0703020204020201" charset="-122"/>
                      </a:endParaRPr>
                    </a:p>
                    <a:p>
                      <a:pPr marL="102235" algn="l" rtl="0" eaLnBrk="0">
                        <a:lnSpc>
                          <a:spcPct val="88000"/>
                        </a:lnSpc>
                        <a:spcBef>
                          <a:spcPts val="170"/>
                        </a:spcBef>
                        <a:tabLst>
                          <a:tab pos="210820" algn="l"/>
                        </a:tabLst>
                      </a:pP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应对培训效果进行评价</a:t>
                      </a:r>
                      <a:r>
                        <a:rPr sz="1200" b="1" kern="0" spc="-2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，调整</a:t>
                      </a: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优化；</a:t>
                      </a:r>
                      <a:endParaRPr sz="1200" dirty="0">
                        <a:latin typeface="微软雅黑" panose="020B0703020204020201" charset="-122"/>
                        <a:ea typeface="微软雅黑" panose="020B0703020204020201" charset="-122"/>
                        <a:cs typeface="微软雅黑" panose="020B0703020204020201" charset="-122"/>
                      </a:endParaRPr>
                    </a:p>
                    <a:p>
                      <a:pPr marL="102235" algn="l" rtl="0" eaLnBrk="0">
                        <a:lnSpc>
                          <a:spcPct val="88000"/>
                        </a:lnSpc>
                        <a:spcBef>
                          <a:spcPts val="165"/>
                        </a:spcBef>
                        <a:tabLst>
                          <a:tab pos="210820" algn="l"/>
                        </a:tabLst>
                      </a:pP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建立健全培训档案。</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r>
              <a:tr h="457200">
                <a:tc>
                  <a:txBody>
                    <a:bodyPr/>
                    <a:lstStyle/>
                    <a:p>
                      <a:pPr algn="l" rtl="0" eaLnBrk="0">
                        <a:lnSpc>
                          <a:spcPct val="102000"/>
                        </a:lnSpc>
                      </a:pPr>
                      <a:endParaRPr sz="800" dirty="0">
                        <a:latin typeface="微软雅黑" panose="020B0703020204020201" charset="-122"/>
                        <a:ea typeface="微软雅黑" panose="020B0703020204020201" charset="-122"/>
                        <a:cs typeface="Arial" panose="020B0704020202090204"/>
                      </a:endParaRPr>
                    </a:p>
                    <a:p>
                      <a:pPr marL="110490" algn="l" rtl="0" eaLnBrk="0">
                        <a:lnSpc>
                          <a:spcPts val="1580"/>
                        </a:lnSpc>
                        <a:spcBef>
                          <a:spcPts val="5"/>
                        </a:spcBef>
                      </a:pP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5.4.2 岗位能力标准</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c>
                  <a:txBody>
                    <a:bodyPr/>
                    <a:lstStyle/>
                    <a:p>
                      <a:pPr algn="l" rtl="0" eaLnBrk="0">
                        <a:lnSpc>
                          <a:spcPct val="104000"/>
                        </a:lnSpc>
                      </a:pPr>
                      <a:endParaRPr sz="400" dirty="0">
                        <a:latin typeface="微软雅黑" panose="020B0703020204020201" charset="-122"/>
                        <a:ea typeface="微软雅黑" panose="020B0703020204020201" charset="-122"/>
                        <a:cs typeface="Arial" panose="020B0704020202090204"/>
                      </a:endParaRPr>
                    </a:p>
                    <a:p>
                      <a:pPr marL="102235" algn="l" rtl="0" eaLnBrk="0">
                        <a:lnSpc>
                          <a:spcPct val="89000"/>
                        </a:lnSpc>
                        <a:spcBef>
                          <a:spcPts val="5"/>
                        </a:spcBef>
                        <a:tabLst>
                          <a:tab pos="210820" algn="l"/>
                        </a:tabLst>
                      </a:pP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结合岗位职责和安全生产要求</a:t>
                      </a:r>
                      <a:r>
                        <a:rPr sz="1200" b="1" kern="0" spc="-1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，明确从业人员要求</a:t>
                      </a:r>
                      <a:r>
                        <a:rPr sz="1200" b="1" kern="0" spc="-2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，建立岗位能力标</a:t>
                      </a: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准；</a:t>
                      </a:r>
                      <a:endParaRPr sz="1200" dirty="0">
                        <a:latin typeface="微软雅黑" panose="020B0703020204020201" charset="-122"/>
                        <a:ea typeface="微软雅黑" panose="020B0703020204020201" charset="-122"/>
                        <a:cs typeface="微软雅黑" panose="020B0703020204020201" charset="-122"/>
                      </a:endParaRPr>
                    </a:p>
                    <a:p>
                      <a:pPr marL="102235" algn="l" rtl="0" eaLnBrk="0">
                        <a:lnSpc>
                          <a:spcPct val="88000"/>
                        </a:lnSpc>
                        <a:spcBef>
                          <a:spcPts val="165"/>
                        </a:spcBef>
                        <a:tabLst>
                          <a:tab pos="210820" algn="l"/>
                        </a:tabLst>
                      </a:pP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将各岗位能力标准转化为培训</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目标。</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r>
              <a:tr h="457200">
                <a:tc>
                  <a:txBody>
                    <a:bodyPr/>
                    <a:lstStyle/>
                    <a:p>
                      <a:pPr algn="l" rtl="0" eaLnBrk="0">
                        <a:lnSpc>
                          <a:spcPct val="102000"/>
                        </a:lnSpc>
                      </a:pPr>
                      <a:endParaRPr sz="800" dirty="0">
                        <a:latin typeface="微软雅黑" panose="020B0703020204020201" charset="-122"/>
                        <a:ea typeface="微软雅黑" panose="020B0703020204020201" charset="-122"/>
                        <a:cs typeface="Arial" panose="020B0704020202090204"/>
                      </a:endParaRPr>
                    </a:p>
                    <a:p>
                      <a:pPr marL="110490" algn="l" rtl="0" eaLnBrk="0">
                        <a:lnSpc>
                          <a:spcPts val="1580"/>
                        </a:lnSpc>
                        <a:spcBef>
                          <a:spcPts val="5"/>
                        </a:spcBef>
                      </a:pP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5.4.3 从业人员（变化）</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19000"/>
                        </a:lnSpc>
                      </a:pPr>
                      <a:endParaRPr sz="300" dirty="0">
                        <a:latin typeface="微软雅黑" panose="020B0703020204020201" charset="-122"/>
                        <a:ea typeface="微软雅黑" panose="020B0703020204020201" charset="-122"/>
                        <a:cs typeface="Arial" panose="020B0704020202090204"/>
                      </a:endParaRPr>
                    </a:p>
                    <a:p>
                      <a:pPr marL="379095" indent="-276860" algn="l" rtl="0" eaLnBrk="0">
                        <a:lnSpc>
                          <a:spcPct val="94000"/>
                        </a:lnSpc>
                        <a:tabLst>
                          <a:tab pos="210820" algn="l"/>
                        </a:tabLst>
                      </a:pP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主要负责人、安全生产管理人员、新从业人员</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、特种作业人员、</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劳务派遣</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人员</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r>
              <a:tr h="332740">
                <a:tc>
                  <a:txBody>
                    <a:bodyPr/>
                    <a:lstStyle/>
                    <a:p>
                      <a:pPr algn="l" rtl="0" eaLnBrk="0">
                        <a:lnSpc>
                          <a:spcPct val="103000"/>
                        </a:lnSpc>
                      </a:pPr>
                      <a:endParaRPr sz="400" dirty="0">
                        <a:latin typeface="微软雅黑" panose="020B0703020204020201" charset="-122"/>
                        <a:ea typeface="微软雅黑" panose="020B0703020204020201" charset="-122"/>
                        <a:cs typeface="Arial" panose="020B0704020202090204"/>
                      </a:endParaRPr>
                    </a:p>
                    <a:p>
                      <a:pPr marL="110490" algn="l" rtl="0" eaLnBrk="0">
                        <a:lnSpc>
                          <a:spcPts val="1580"/>
                        </a:lnSpc>
                        <a:spcBef>
                          <a:spcPts val="0"/>
                        </a:spcBef>
                      </a:pP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5.4.4 外来人员</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c>
                  <a:txBody>
                    <a:bodyPr/>
                    <a:lstStyle/>
                    <a:p>
                      <a:pPr algn="l" rtl="0" eaLnBrk="0">
                        <a:lnSpc>
                          <a:spcPct val="103000"/>
                        </a:lnSpc>
                      </a:pPr>
                      <a:endParaRPr sz="600" dirty="0">
                        <a:latin typeface="微软雅黑" panose="020B0703020204020201" charset="-122"/>
                        <a:ea typeface="微软雅黑" panose="020B0703020204020201" charset="-122"/>
                        <a:cs typeface="Arial" panose="020B0704020202090204"/>
                      </a:endParaRPr>
                    </a:p>
                    <a:p>
                      <a:pPr marL="102235" algn="l" rtl="0" eaLnBrk="0">
                        <a:lnSpc>
                          <a:spcPct val="88000"/>
                        </a:lnSpc>
                        <a:spcBef>
                          <a:spcPts val="5"/>
                        </a:spcBef>
                        <a:tabLst>
                          <a:tab pos="210820" algn="l"/>
                        </a:tabLst>
                      </a:pP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承包商、供应商及外来参观学习人</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员。</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r>
              <a:tr h="387350">
                <a:tc>
                  <a:txBody>
                    <a:bodyPr/>
                    <a:lstStyle/>
                    <a:p>
                      <a:pPr algn="l" rtl="0" eaLnBrk="0">
                        <a:lnSpc>
                          <a:spcPct val="118000"/>
                        </a:lnSpc>
                      </a:pPr>
                      <a:endParaRPr sz="500" dirty="0">
                        <a:latin typeface="微软雅黑" panose="020B0703020204020201" charset="-122"/>
                        <a:ea typeface="微软雅黑" panose="020B0703020204020201" charset="-122"/>
                        <a:cs typeface="Arial" panose="020B0704020202090204"/>
                      </a:endParaRPr>
                    </a:p>
                    <a:p>
                      <a:pPr marL="110490" algn="l" rtl="0" eaLnBrk="0">
                        <a:lnSpc>
                          <a:spcPts val="1580"/>
                        </a:lnSpc>
                        <a:spcBef>
                          <a:spcPts val="0"/>
                        </a:spcBef>
                      </a:pP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5.4.5 评估和提升（新增）</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13000"/>
                        </a:lnSpc>
                      </a:pPr>
                      <a:endParaRPr sz="700" dirty="0">
                        <a:latin typeface="微软雅黑" panose="020B0703020204020201" charset="-122"/>
                        <a:ea typeface="微软雅黑" panose="020B0703020204020201" charset="-122"/>
                        <a:cs typeface="Arial" panose="020B0704020202090204"/>
                      </a:endParaRPr>
                    </a:p>
                    <a:p>
                      <a:pPr marL="102235" algn="l" rtl="0" eaLnBrk="0">
                        <a:lnSpc>
                          <a:spcPct val="88000"/>
                        </a:lnSpc>
                        <a:spcBef>
                          <a:spcPts val="5"/>
                        </a:spcBef>
                        <a:tabLst>
                          <a:tab pos="210820" algn="l"/>
                        </a:tabLst>
                      </a:pP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履职能力评估</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、培训形式多</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样化。</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r>
              <a:tr h="391795">
                <a:tc>
                  <a:txBody>
                    <a:bodyPr/>
                    <a:lstStyle/>
                    <a:p>
                      <a:pPr algn="l" rtl="0" eaLnBrk="0">
                        <a:lnSpc>
                          <a:spcPct val="101000"/>
                        </a:lnSpc>
                      </a:pPr>
                      <a:endParaRPr sz="600" dirty="0">
                        <a:latin typeface="微软雅黑" panose="020B0703020204020201" charset="-122"/>
                        <a:ea typeface="微软雅黑" panose="020B0703020204020201" charset="-122"/>
                        <a:cs typeface="Arial" panose="020B0704020202090204"/>
                      </a:endParaRPr>
                    </a:p>
                    <a:p>
                      <a:pPr marL="110490" algn="l" rtl="0" eaLnBrk="0">
                        <a:lnSpc>
                          <a:spcPts val="1580"/>
                        </a:lnSpc>
                        <a:spcBef>
                          <a:spcPts val="5"/>
                        </a:spcBef>
                      </a:pP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5.4.6 培训空间建设（新增）</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c>
                  <a:txBody>
                    <a:bodyPr/>
                    <a:lstStyle/>
                    <a:p>
                      <a:pPr algn="l" rtl="0" eaLnBrk="0">
                        <a:lnSpc>
                          <a:spcPct val="102000"/>
                        </a:lnSpc>
                      </a:pPr>
                      <a:endParaRPr sz="800" dirty="0">
                        <a:latin typeface="微软雅黑" panose="020B0703020204020201" charset="-122"/>
                        <a:ea typeface="微软雅黑" panose="020B0703020204020201" charset="-122"/>
                        <a:cs typeface="Arial" panose="020B0704020202090204"/>
                      </a:endParaRPr>
                    </a:p>
                    <a:p>
                      <a:pPr marL="102235" algn="l" rtl="0" eaLnBrk="0">
                        <a:lnSpc>
                          <a:spcPct val="88000"/>
                        </a:lnSpc>
                        <a:spcBef>
                          <a:spcPts val="5"/>
                        </a:spcBef>
                        <a:tabLst>
                          <a:tab pos="210820" algn="l"/>
                        </a:tabLst>
                      </a:pP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规模以上企业建设运营安全培训</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空间。</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r>
              <a:tr h="433704">
                <a:tc>
                  <a:txBody>
                    <a:bodyPr/>
                    <a:lstStyle/>
                    <a:p>
                      <a:pPr algn="l" rtl="0" eaLnBrk="0">
                        <a:lnSpc>
                          <a:spcPct val="103000"/>
                        </a:lnSpc>
                      </a:pPr>
                      <a:endParaRPr sz="700" dirty="0">
                        <a:latin typeface="微软雅黑" panose="020B0703020204020201" charset="-122"/>
                        <a:ea typeface="微软雅黑" panose="020B0703020204020201" charset="-122"/>
                        <a:cs typeface="Arial" panose="020B0704020202090204"/>
                      </a:endParaRPr>
                    </a:p>
                    <a:p>
                      <a:pPr marL="110490" algn="l" rtl="0" eaLnBrk="0">
                        <a:lnSpc>
                          <a:spcPts val="1580"/>
                        </a:lnSpc>
                        <a:spcBef>
                          <a:spcPts val="5"/>
                        </a:spcBef>
                      </a:pP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5.4.7 证实方法</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00000"/>
                        </a:lnSpc>
                      </a:pPr>
                      <a:endParaRPr sz="1000" dirty="0">
                        <a:latin typeface="Arial" panose="020B0704020202090204"/>
                        <a:ea typeface="微软雅黑" panose="020B0703020204020201" charset="-122"/>
                        <a:cs typeface="Arial" panose="020B07040202020902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r>
            </a:tbl>
          </a:graphicData>
        </a:graphic>
      </p:graphicFrame>
      <p:pic>
        <p:nvPicPr>
          <p:cNvPr id="530" name="picture 530"/>
          <p:cNvPicPr>
            <a:picLocks noChangeAspect="1"/>
          </p:cNvPicPr>
          <p:nvPr/>
        </p:nvPicPr>
        <p:blipFill>
          <a:blip r:embed="rId1"/>
          <a:stretch>
            <a:fillRect/>
          </a:stretch>
        </p:blipFill>
        <p:spPr>
          <a:xfrm rot="21600000">
            <a:off x="3253917" y="3948125"/>
            <a:ext cx="108661" cy="99669"/>
          </a:xfrm>
          <a:prstGeom prst="rect">
            <a:avLst/>
          </a:prstGeom>
        </p:spPr>
      </p:pic>
      <p:pic>
        <p:nvPicPr>
          <p:cNvPr id="532" name="picture 532"/>
          <p:cNvPicPr>
            <a:picLocks noChangeAspect="1"/>
          </p:cNvPicPr>
          <p:nvPr/>
        </p:nvPicPr>
        <p:blipFill>
          <a:blip r:embed="rId1"/>
          <a:stretch>
            <a:fillRect/>
          </a:stretch>
        </p:blipFill>
        <p:spPr>
          <a:xfrm rot="21600000">
            <a:off x="3253917" y="3558235"/>
            <a:ext cx="108661" cy="99669"/>
          </a:xfrm>
          <a:prstGeom prst="rect">
            <a:avLst/>
          </a:prstGeom>
        </p:spPr>
      </p:pic>
      <p:pic>
        <p:nvPicPr>
          <p:cNvPr id="534" name="picture 534"/>
          <p:cNvPicPr>
            <a:picLocks noChangeAspect="1"/>
          </p:cNvPicPr>
          <p:nvPr/>
        </p:nvPicPr>
        <p:blipFill>
          <a:blip r:embed="rId2"/>
          <a:stretch>
            <a:fillRect/>
          </a:stretch>
        </p:blipFill>
        <p:spPr>
          <a:xfrm rot="21600000">
            <a:off x="3253917" y="3198190"/>
            <a:ext cx="108661" cy="99669"/>
          </a:xfrm>
          <a:prstGeom prst="rect">
            <a:avLst/>
          </a:prstGeom>
        </p:spPr>
      </p:pic>
      <p:pic>
        <p:nvPicPr>
          <p:cNvPr id="536" name="picture 536"/>
          <p:cNvPicPr>
            <a:picLocks noChangeAspect="1"/>
          </p:cNvPicPr>
          <p:nvPr/>
        </p:nvPicPr>
        <p:blipFill>
          <a:blip r:embed="rId1"/>
          <a:stretch>
            <a:fillRect/>
          </a:stretch>
        </p:blipFill>
        <p:spPr>
          <a:xfrm rot="21600000">
            <a:off x="3253917" y="2711779"/>
            <a:ext cx="108661" cy="99669"/>
          </a:xfrm>
          <a:prstGeom prst="rect">
            <a:avLst/>
          </a:prstGeom>
        </p:spPr>
      </p:pic>
      <p:pic>
        <p:nvPicPr>
          <p:cNvPr id="538" name="picture 538"/>
          <p:cNvPicPr>
            <a:picLocks noChangeAspect="1"/>
          </p:cNvPicPr>
          <p:nvPr/>
        </p:nvPicPr>
        <p:blipFill>
          <a:blip r:embed="rId3"/>
          <a:stretch>
            <a:fillRect/>
          </a:stretch>
        </p:blipFill>
        <p:spPr>
          <a:xfrm rot="21600000">
            <a:off x="3253917" y="2437460"/>
            <a:ext cx="108661" cy="99669"/>
          </a:xfrm>
          <a:prstGeom prst="rect">
            <a:avLst/>
          </a:prstGeom>
        </p:spPr>
      </p:pic>
      <p:pic>
        <p:nvPicPr>
          <p:cNvPr id="540" name="picture 540"/>
          <p:cNvPicPr>
            <a:picLocks noChangeAspect="1"/>
          </p:cNvPicPr>
          <p:nvPr/>
        </p:nvPicPr>
        <p:blipFill>
          <a:blip r:embed="rId2"/>
          <a:stretch>
            <a:fillRect/>
          </a:stretch>
        </p:blipFill>
        <p:spPr>
          <a:xfrm rot="21600000">
            <a:off x="3253917" y="2254580"/>
            <a:ext cx="108661" cy="99669"/>
          </a:xfrm>
          <a:prstGeom prst="rect">
            <a:avLst/>
          </a:prstGeom>
        </p:spPr>
      </p:pic>
      <p:pic>
        <p:nvPicPr>
          <p:cNvPr id="542" name="picture 542"/>
          <p:cNvPicPr>
            <a:picLocks noChangeAspect="1"/>
          </p:cNvPicPr>
          <p:nvPr/>
        </p:nvPicPr>
        <p:blipFill>
          <a:blip r:embed="rId3"/>
          <a:stretch>
            <a:fillRect/>
          </a:stretch>
        </p:blipFill>
        <p:spPr>
          <a:xfrm rot="21600000">
            <a:off x="3253917" y="1980260"/>
            <a:ext cx="108661" cy="99669"/>
          </a:xfrm>
          <a:prstGeom prst="rect">
            <a:avLst/>
          </a:prstGeom>
        </p:spPr>
      </p:pic>
      <p:pic>
        <p:nvPicPr>
          <p:cNvPr id="544" name="picture 544"/>
          <p:cNvPicPr>
            <a:picLocks noChangeAspect="1"/>
          </p:cNvPicPr>
          <p:nvPr/>
        </p:nvPicPr>
        <p:blipFill>
          <a:blip r:embed="rId2"/>
          <a:stretch>
            <a:fillRect/>
          </a:stretch>
        </p:blipFill>
        <p:spPr>
          <a:xfrm rot="21600000">
            <a:off x="3253917" y="1797380"/>
            <a:ext cx="108661" cy="99669"/>
          </a:xfrm>
          <a:prstGeom prst="rect">
            <a:avLst/>
          </a:prstGeom>
        </p:spPr>
      </p:pic>
      <p:pic>
        <p:nvPicPr>
          <p:cNvPr id="546" name="picture 546"/>
          <p:cNvPicPr>
            <a:picLocks noChangeAspect="1"/>
          </p:cNvPicPr>
          <p:nvPr/>
        </p:nvPicPr>
        <p:blipFill>
          <a:blip r:embed="rId2"/>
          <a:stretch>
            <a:fillRect/>
          </a:stretch>
        </p:blipFill>
        <p:spPr>
          <a:xfrm rot="21600000">
            <a:off x="3253917" y="1614500"/>
            <a:ext cx="108661" cy="99669"/>
          </a:xfrm>
          <a:prstGeom prst="rect">
            <a:avLst/>
          </a:prstGeom>
        </p:spPr>
      </p:pic>
      <p:sp>
        <p:nvSpPr>
          <p:cNvPr id="550" name="textbox 550"/>
          <p:cNvSpPr/>
          <p:nvPr/>
        </p:nvSpPr>
        <p:spPr>
          <a:xfrm>
            <a:off x="327459" y="749453"/>
            <a:ext cx="4086859" cy="3613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5.4 安全教育和培训</a:t>
            </a:r>
            <a:endParaRPr sz="20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 name="textbox 552"/>
          <p:cNvSpPr/>
          <p:nvPr/>
        </p:nvSpPr>
        <p:spPr>
          <a:xfrm>
            <a:off x="1308483" y="1485050"/>
            <a:ext cx="7377430" cy="2143760"/>
          </a:xfrm>
          <a:prstGeom prst="rect">
            <a:avLst/>
          </a:prstGeom>
          <a:noFill/>
          <a:ln w="0" cap="flat">
            <a:noFill/>
            <a:prstDash val="solid"/>
            <a:miter lim="0"/>
          </a:ln>
        </p:spPr>
        <p:txBody>
          <a:bodyPr vert="horz" wrap="square" lIns="0" tIns="0" rIns="0" bIns="0"/>
          <a:lstStyle/>
          <a:p>
            <a:pPr algn="l" rtl="0" eaLnBrk="0">
              <a:lnSpc>
                <a:spcPct val="79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ct val="93000"/>
              </a:lnSpc>
            </a:pPr>
            <a:r>
              <a:rPr sz="1400" kern="0" spc="0" dirty="0">
                <a:solidFill>
                  <a:srgbClr val="0F6FC6">
                    <a:alpha val="100000"/>
                  </a:srgbClr>
                </a:solidFill>
                <a:latin typeface="微软雅黑" panose="020B0703020204020201" charset="-122"/>
                <a:ea typeface="微软雅黑" panose="020B0703020204020201" charset="-122"/>
                <a:cs typeface="Wingdings" panose="05000000000000000000"/>
              </a:rPr>
              <a:t>u</a:t>
            </a:r>
            <a:r>
              <a:rPr sz="1400" kern="0" spc="-510" dirty="0">
                <a:solidFill>
                  <a:srgbClr val="0F6FC6">
                    <a:alpha val="100000"/>
                  </a:srgbClr>
                </a:solidFill>
                <a:latin typeface="微软雅黑" panose="020B0703020204020201" charset="-122"/>
                <a:ea typeface="微软雅黑" panose="020B0703020204020201" charset="-122"/>
                <a:cs typeface="Wingdings" panose="05000000000000000000"/>
              </a:rPr>
              <a:t> </a:t>
            </a:r>
            <a:r>
              <a:rPr sz="1400" b="1" kern="0" spc="0" dirty="0">
                <a:solidFill>
                  <a:srgbClr val="0F6FC6">
                    <a:alpha val="100000"/>
                  </a:srgbClr>
                </a:solidFill>
                <a:latin typeface="微软雅黑" panose="020B0703020204020201" charset="-122"/>
                <a:ea typeface="微软雅黑" panose="020B0703020204020201" charset="-122"/>
                <a:cs typeface="微软雅黑" panose="020B0703020204020201" charset="-122"/>
              </a:rPr>
              <a:t>主要负责人、分管安全生产负责人</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必须具有化工类专业</a:t>
            </a:r>
            <a:r>
              <a:rPr sz="1400" b="1" kern="0" spc="-10" dirty="0">
                <a:solidFill>
                  <a:srgbClr val="0F6FC6">
                    <a:alpha val="100000"/>
                  </a:srgbClr>
                </a:solidFill>
                <a:latin typeface="微软雅黑" panose="020B0703020204020201" charset="-122"/>
                <a:ea typeface="微软雅黑" panose="020B0703020204020201" charset="-122"/>
                <a:cs typeface="微软雅黑" panose="020B0703020204020201" charset="-122"/>
              </a:rPr>
              <a:t>大专</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及以上学历和一定实践经验。</a:t>
            </a:r>
            <a:endParaRPr sz="1400" dirty="0">
              <a:latin typeface="微软雅黑" panose="020B0703020204020201" charset="-122"/>
              <a:ea typeface="微软雅黑" panose="020B0703020204020201" charset="-122"/>
              <a:cs typeface="微软雅黑" panose="020B0703020204020201" charset="-122"/>
            </a:endParaRPr>
          </a:p>
          <a:p>
            <a:pPr marL="285115" indent="-272415" algn="l" rtl="0" eaLnBrk="0">
              <a:lnSpc>
                <a:spcPct val="123000"/>
              </a:lnSpc>
              <a:spcBef>
                <a:spcPts val="945"/>
              </a:spcBef>
            </a:pPr>
            <a:r>
              <a:rPr sz="1400" kern="0" spc="30" dirty="0">
                <a:solidFill>
                  <a:srgbClr val="0F6FC6">
                    <a:alpha val="100000"/>
                  </a:srgbClr>
                </a:solidFill>
                <a:latin typeface="微软雅黑" panose="020B0703020204020201" charset="-122"/>
                <a:ea typeface="微软雅黑" panose="020B0703020204020201" charset="-122"/>
                <a:cs typeface="Wingdings" panose="05000000000000000000"/>
              </a:rPr>
              <a:t>u</a:t>
            </a:r>
            <a:r>
              <a:rPr sz="1400" kern="0" spc="-510" dirty="0">
                <a:solidFill>
                  <a:srgbClr val="0F6FC6">
                    <a:alpha val="100000"/>
                  </a:srgbClr>
                </a:solidFill>
                <a:latin typeface="微软雅黑" panose="020B0703020204020201" charset="-122"/>
                <a:ea typeface="微软雅黑" panose="020B0703020204020201" charset="-122"/>
                <a:cs typeface="Wingdings" panose="05000000000000000000"/>
              </a:rPr>
              <a:t> </a:t>
            </a:r>
            <a:r>
              <a:rPr sz="1400" b="1" kern="0" spc="30" dirty="0">
                <a:solidFill>
                  <a:srgbClr val="0F6FC6">
                    <a:alpha val="100000"/>
                  </a:srgbClr>
                </a:solidFill>
                <a:latin typeface="微软雅黑" panose="020B0703020204020201" charset="-122"/>
                <a:ea typeface="微软雅黑" panose="020B0703020204020201" charset="-122"/>
                <a:cs typeface="微软雅黑" panose="020B0703020204020201" charset="-122"/>
              </a:rPr>
              <a:t>专职安全管理人员</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至少具备</a:t>
            </a:r>
            <a:r>
              <a:rPr sz="1400" b="1" kern="0" spc="20" dirty="0">
                <a:solidFill>
                  <a:srgbClr val="0F6FC6">
                    <a:alpha val="100000"/>
                  </a:srgbClr>
                </a:solidFill>
                <a:latin typeface="微软雅黑" panose="020B0703020204020201" charset="-122"/>
                <a:ea typeface="微软雅黑" panose="020B0703020204020201" charset="-122"/>
                <a:cs typeface="微软雅黑" panose="020B0703020204020201" charset="-122"/>
              </a:rPr>
              <a:t>中级</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及以上化工专业技术职称或化工安全类</a:t>
            </a:r>
            <a:r>
              <a:rPr sz="1400" b="1" kern="0" spc="20" dirty="0">
                <a:solidFill>
                  <a:srgbClr val="0F6FC6">
                    <a:alpha val="100000"/>
                  </a:srgbClr>
                </a:solidFill>
                <a:latin typeface="微软雅黑" panose="020B0703020204020201" charset="-122"/>
                <a:ea typeface="微软雅黑" panose="020B0703020204020201" charset="-122"/>
                <a:cs typeface="微软雅黑" panose="020B0703020204020201" charset="-122"/>
              </a:rPr>
              <a:t>注册安全工程师</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资</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格。</a:t>
            </a:r>
            <a:endParaRPr sz="1400" dirty="0">
              <a:latin typeface="微软雅黑" panose="020B0703020204020201" charset="-122"/>
              <a:ea typeface="微软雅黑" panose="020B0703020204020201" charset="-122"/>
              <a:cs typeface="微软雅黑" panose="020B0703020204020201" charset="-122"/>
            </a:endParaRPr>
          </a:p>
          <a:p>
            <a:pPr marL="285750" indent="-273050" algn="l" rtl="0" eaLnBrk="0">
              <a:lnSpc>
                <a:spcPct val="123000"/>
              </a:lnSpc>
              <a:spcBef>
                <a:spcPts val="910"/>
              </a:spcBef>
            </a:pPr>
            <a:r>
              <a:rPr sz="1400" kern="0" spc="20" dirty="0">
                <a:solidFill>
                  <a:srgbClr val="0F6FC6">
                    <a:alpha val="100000"/>
                  </a:srgbClr>
                </a:solidFill>
                <a:latin typeface="微软雅黑" panose="020B0703020204020201" charset="-122"/>
                <a:ea typeface="微软雅黑" panose="020B0703020204020201" charset="-122"/>
                <a:cs typeface="Wingdings" panose="05000000000000000000"/>
              </a:rPr>
              <a:t>u</a:t>
            </a:r>
            <a:r>
              <a:rPr sz="1400" kern="0" spc="-420" dirty="0">
                <a:solidFill>
                  <a:srgbClr val="0F6FC6">
                    <a:alpha val="100000"/>
                  </a:srgbClr>
                </a:solidFill>
                <a:latin typeface="微软雅黑" panose="020B0703020204020201" charset="-122"/>
                <a:ea typeface="微软雅黑" panose="020B0703020204020201" charset="-122"/>
                <a:cs typeface="Wingdings" panose="05000000000000000000"/>
              </a:rPr>
              <a:t> </a:t>
            </a:r>
            <a:r>
              <a:rPr sz="1400" b="1" kern="0" spc="20" dirty="0">
                <a:solidFill>
                  <a:srgbClr val="0F6FC6">
                    <a:alpha val="100000"/>
                  </a:srgbClr>
                </a:solidFill>
                <a:latin typeface="微软雅黑" panose="020B0703020204020201" charset="-122"/>
                <a:ea typeface="微软雅黑" panose="020B0703020204020201" charset="-122"/>
                <a:cs typeface="微软雅黑" panose="020B0703020204020201" charset="-122"/>
              </a:rPr>
              <a:t>一线岗位从业人员</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必须具有化工</a:t>
            </a:r>
            <a:r>
              <a:rPr sz="1400" b="1" kern="0" spc="20" dirty="0">
                <a:solidFill>
                  <a:srgbClr val="0F6FC6">
                    <a:alpha val="100000"/>
                  </a:srgbClr>
                </a:solidFill>
                <a:latin typeface="微软雅黑" panose="020B0703020204020201" charset="-122"/>
                <a:ea typeface="微软雅黑" panose="020B0703020204020201" charset="-122"/>
                <a:cs typeface="微软雅黑" panose="020B0703020204020201" charset="-122"/>
              </a:rPr>
              <a:t>职业教育背景</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或</a:t>
            </a:r>
            <a:r>
              <a:rPr sz="1400" b="1" kern="0" spc="20" dirty="0">
                <a:solidFill>
                  <a:srgbClr val="0F6FC6">
                    <a:alpha val="100000"/>
                  </a:srgbClr>
                </a:solidFill>
                <a:latin typeface="微软雅黑" panose="020B0703020204020201" charset="-122"/>
                <a:ea typeface="微软雅黑" panose="020B0703020204020201" charset="-122"/>
                <a:cs typeface="微软雅黑" panose="020B0703020204020201" charset="-122"/>
              </a:rPr>
              <a:t>普通高中</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及以上学历并接受危险化学品安</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全培训</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，经考核合格</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后方能上岗。</a:t>
            </a:r>
            <a:endParaRPr sz="1400" dirty="0">
              <a:latin typeface="微软雅黑" panose="020B0703020204020201" charset="-122"/>
              <a:ea typeface="微软雅黑" panose="020B0703020204020201" charset="-122"/>
              <a:cs typeface="微软雅黑" panose="020B0703020204020201" charset="-122"/>
            </a:endParaRPr>
          </a:p>
          <a:p>
            <a:pPr marL="12700" algn="l" rtl="0" eaLnBrk="0">
              <a:lnSpc>
                <a:spcPct val="93000"/>
              </a:lnSpc>
              <a:spcBef>
                <a:spcPts val="920"/>
              </a:spcBef>
            </a:pPr>
            <a:r>
              <a:rPr sz="1400" kern="0" spc="-10" dirty="0">
                <a:solidFill>
                  <a:srgbClr val="0F6FC6">
                    <a:alpha val="100000"/>
                  </a:srgbClr>
                </a:solidFill>
                <a:latin typeface="微软雅黑" panose="020B0703020204020201" charset="-122"/>
                <a:ea typeface="微软雅黑" panose="020B0703020204020201" charset="-122"/>
                <a:cs typeface="Wingdings" panose="05000000000000000000"/>
              </a:rPr>
              <a:t>u</a:t>
            </a:r>
            <a:r>
              <a:rPr sz="1400" kern="0" spc="-520" dirty="0">
                <a:solidFill>
                  <a:srgbClr val="0F6FC6">
                    <a:alpha val="100000"/>
                  </a:srgbClr>
                </a:solidFill>
                <a:latin typeface="微软雅黑" panose="020B0703020204020201" charset="-122"/>
                <a:ea typeface="微软雅黑" panose="020B0703020204020201" charset="-122"/>
                <a:cs typeface="Wingdings" panose="05000000000000000000"/>
              </a:rPr>
              <a:t> </a:t>
            </a:r>
            <a:r>
              <a:rPr sz="1400" b="1" kern="0" spc="-10" dirty="0">
                <a:solidFill>
                  <a:srgbClr val="0F6FC6">
                    <a:alpha val="100000"/>
                  </a:srgbClr>
                </a:solidFill>
                <a:latin typeface="微软雅黑" panose="020B0703020204020201" charset="-122"/>
                <a:ea typeface="微软雅黑" panose="020B0703020204020201" charset="-122"/>
                <a:cs typeface="微软雅黑" panose="020B0703020204020201" charset="-122"/>
              </a:rPr>
              <a:t>特种作业人员</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必须</a:t>
            </a:r>
            <a:r>
              <a:rPr sz="1400" b="1" kern="0" spc="-10" dirty="0">
                <a:solidFill>
                  <a:srgbClr val="0F6FC6">
                    <a:alpha val="100000"/>
                  </a:srgbClr>
                </a:solidFill>
                <a:latin typeface="微软雅黑" panose="020B0703020204020201" charset="-122"/>
                <a:ea typeface="微软雅黑" panose="020B0703020204020201" charset="-122"/>
                <a:cs typeface="微软雅黑" panose="020B0703020204020201" charset="-122"/>
              </a:rPr>
              <a:t>持证上岗</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a:p>
            <a:pPr algn="l" rtl="0" eaLnBrk="0">
              <a:lnSpc>
                <a:spcPct val="114000"/>
              </a:lnSpc>
            </a:pPr>
            <a:endParaRPr sz="700" dirty="0">
              <a:latin typeface="微软雅黑" panose="020B0703020204020201" charset="-122"/>
              <a:ea typeface="微软雅黑" panose="020B0703020204020201" charset="-122"/>
              <a:cs typeface="Arial" panose="020B0704020202090204"/>
            </a:endParaRPr>
          </a:p>
          <a:p>
            <a:pPr algn="r" rtl="0" eaLnBrk="0">
              <a:lnSpc>
                <a:spcPct val="93000"/>
              </a:lnSpc>
            </a:pPr>
            <a:r>
              <a:rPr sz="1400" kern="0" spc="-30" dirty="0">
                <a:solidFill>
                  <a:srgbClr val="000000">
                    <a:alpha val="100000"/>
                  </a:srgbClr>
                </a:solidFill>
                <a:latin typeface="微软雅黑" panose="020B0703020204020201" charset="-122"/>
                <a:ea typeface="微软雅黑" panose="020B0703020204020201" charset="-122"/>
                <a:cs typeface="Wingdings" panose="05000000000000000000"/>
              </a:rPr>
              <a:t>u</a:t>
            </a:r>
            <a:r>
              <a:rPr sz="1400" kern="0" spc="-510" dirty="0">
                <a:solidFill>
                  <a:srgbClr val="000000">
                    <a:alpha val="100000"/>
                  </a:srgbClr>
                </a:solidFill>
                <a:latin typeface="微软雅黑" panose="020B0703020204020201" charset="-122"/>
                <a:ea typeface="微软雅黑" panose="020B0703020204020201" charset="-122"/>
                <a:cs typeface="Wingdings" panose="05000000000000000000"/>
              </a:rPr>
              <a:t> </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主要负责人和安全管理人员未经考核合格、特种作业人员未持证上岗</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，构成</a:t>
            </a:r>
            <a:r>
              <a:rPr sz="1400" b="1" kern="0" spc="-30" dirty="0">
                <a:solidFill>
                  <a:srgbClr val="0F6FC6">
                    <a:alpha val="100000"/>
                  </a:srgbClr>
                </a:solidFill>
                <a:latin typeface="微软雅黑" panose="020B0703020204020201" charset="-122"/>
                <a:ea typeface="微软雅黑" panose="020B0703020204020201" charset="-122"/>
                <a:cs typeface="微软雅黑" panose="020B0703020204020201" charset="-122"/>
              </a:rPr>
              <a:t>重大</a:t>
            </a:r>
            <a:r>
              <a:rPr sz="1400" b="1" kern="0" spc="-40" dirty="0">
                <a:solidFill>
                  <a:srgbClr val="0F6FC6">
                    <a:alpha val="100000"/>
                  </a:srgbClr>
                </a:solidFill>
                <a:latin typeface="微软雅黑" panose="020B0703020204020201" charset="-122"/>
                <a:ea typeface="微软雅黑" panose="020B0703020204020201" charset="-122"/>
                <a:cs typeface="微软雅黑" panose="020B0703020204020201" charset="-122"/>
              </a:rPr>
              <a:t>事故隐患</a:t>
            </a:r>
            <a:r>
              <a:rPr sz="14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p:txBody>
      </p:sp>
      <p:sp>
        <p:nvSpPr>
          <p:cNvPr id="556" name="textbox 556"/>
          <p:cNvSpPr/>
          <p:nvPr/>
        </p:nvSpPr>
        <p:spPr>
          <a:xfrm>
            <a:off x="693283" y="3901601"/>
            <a:ext cx="7835265" cy="514350"/>
          </a:xfrm>
          <a:prstGeom prst="rect">
            <a:avLst/>
          </a:prstGeom>
          <a:noFill/>
          <a:ln w="0" cap="flat">
            <a:noFill/>
            <a:prstDash val="solid"/>
            <a:miter lim="0"/>
          </a:ln>
        </p:spPr>
        <p:txBody>
          <a:bodyPr vert="horz" wrap="square" lIns="0" tIns="0" rIns="0" bIns="0"/>
          <a:lstStyle/>
          <a:p>
            <a:pPr algn="l" rtl="0" eaLnBrk="0">
              <a:lnSpc>
                <a:spcPct val="81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ct val="107000"/>
              </a:lnSpc>
            </a:pPr>
            <a:r>
              <a:rPr sz="1500" b="1" kern="0" spc="110" dirty="0">
                <a:solidFill>
                  <a:srgbClr val="FF0000">
                    <a:alpha val="100000"/>
                  </a:srgbClr>
                </a:solidFill>
                <a:latin typeface="微软雅黑" panose="020B0703020204020201" charset="-122"/>
                <a:ea typeface="微软雅黑" panose="020B0703020204020201" charset="-122"/>
                <a:cs typeface="微软雅黑" panose="020B0703020204020201" charset="-122"/>
              </a:rPr>
              <a:t>涉及高危工艺岗位新招录的操作人员不低于化工类大专及以上学历</a:t>
            </a:r>
            <a:r>
              <a:rPr sz="1500" b="1" kern="0" spc="-2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110" dirty="0">
                <a:solidFill>
                  <a:srgbClr val="FF0000">
                    <a:alpha val="100000"/>
                  </a:srgbClr>
                </a:solidFill>
                <a:latin typeface="微软雅黑" panose="020B0703020204020201" charset="-122"/>
                <a:ea typeface="微软雅黑" panose="020B0703020204020201" charset="-122"/>
                <a:cs typeface="微软雅黑" panose="020B0703020204020201" charset="-122"/>
              </a:rPr>
              <a:t>，</a:t>
            </a:r>
            <a:r>
              <a:rPr sz="1500" b="1" kern="0" spc="-3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110" dirty="0">
                <a:solidFill>
                  <a:srgbClr val="FF0000">
                    <a:alpha val="100000"/>
                  </a:srgbClr>
                </a:solidFill>
                <a:latin typeface="微软雅黑" panose="020B0703020204020201" charset="-122"/>
                <a:ea typeface="微软雅黑" panose="020B0703020204020201" charset="-122"/>
                <a:cs typeface="微软雅黑" panose="020B0703020204020201" charset="-122"/>
              </a:rPr>
              <a:t>现有操作</a:t>
            </a:r>
            <a:r>
              <a:rPr sz="15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人员学历</a:t>
            </a:r>
            <a:r>
              <a:rPr sz="15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逐步提升。</a:t>
            </a:r>
            <a:r>
              <a:rPr sz="1500" b="1" kern="0" spc="-2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---202</a:t>
            </a:r>
            <a:r>
              <a:rPr sz="15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5年危险化学品安全监管工作要点。</a:t>
            </a:r>
            <a:endParaRPr sz="1500" dirty="0">
              <a:latin typeface="微软雅黑" panose="020B0703020204020201" charset="-122"/>
              <a:ea typeface="微软雅黑" panose="020B0703020204020201" charset="-122"/>
              <a:cs typeface="微软雅黑" panose="020B0703020204020201" charset="-122"/>
            </a:endParaRPr>
          </a:p>
        </p:txBody>
      </p:sp>
      <p:sp>
        <p:nvSpPr>
          <p:cNvPr id="558" name="textbox 558"/>
          <p:cNvSpPr/>
          <p:nvPr/>
        </p:nvSpPr>
        <p:spPr>
          <a:xfrm>
            <a:off x="530659" y="971703"/>
            <a:ext cx="4086859" cy="3613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5.4 安全教育和培训</a:t>
            </a:r>
            <a:endParaRPr sz="2000" dirty="0">
              <a:latin typeface="微软雅黑" panose="020B0703020204020201" charset="-122"/>
              <a:ea typeface="微软雅黑" panose="020B0703020204020201" charset="-122"/>
              <a:cs typeface="微软雅黑" panose="020B0703020204020201" charset="-122"/>
            </a:endParaRPr>
          </a:p>
        </p:txBody>
      </p:sp>
      <p:sp>
        <p:nvSpPr>
          <p:cNvPr id="560" name="textbox 560"/>
          <p:cNvSpPr/>
          <p:nvPr/>
        </p:nvSpPr>
        <p:spPr>
          <a:xfrm>
            <a:off x="820393" y="1954529"/>
            <a:ext cx="226059" cy="1245235"/>
          </a:xfrm>
          <a:prstGeom prst="rect">
            <a:avLst/>
          </a:prstGeom>
          <a:noFill/>
          <a:ln w="0" cap="flat">
            <a:noFill/>
            <a:prstDash val="solid"/>
            <a:miter lim="0"/>
          </a:ln>
        </p:spPr>
        <p:txBody>
          <a:bodyPr vert="eaVert" wrap="square" lIns="0" tIns="0" rIns="0" bIns="0"/>
          <a:lstStyle/>
          <a:p>
            <a:pPr algn="l" rtl="0" eaLnBrk="0">
              <a:lnSpc>
                <a:spcPct val="82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ct val="86000"/>
              </a:lnSpc>
            </a:pPr>
            <a:r>
              <a:rPr sz="1500" b="1" kern="0" spc="90" dirty="0">
                <a:solidFill>
                  <a:srgbClr val="0F6FC6">
                    <a:alpha val="100000"/>
                  </a:srgbClr>
                </a:solidFill>
                <a:latin typeface="微软雅黑" panose="020B0703020204020201" charset="-122"/>
                <a:ea typeface="微软雅黑" panose="020B0703020204020201" charset="-122"/>
                <a:cs typeface="微软雅黑" panose="020B0703020204020201" charset="-122"/>
              </a:rPr>
              <a:t>两办意见要求</a:t>
            </a:r>
            <a:endParaRPr sz="1500" dirty="0">
              <a:latin typeface="微软雅黑" panose="020B0703020204020201" charset="-122"/>
              <a:ea typeface="微软雅黑" panose="020B0703020204020201" charset="-122"/>
              <a:cs typeface="微软雅黑" panose="020B0703020204020201" charset="-122"/>
            </a:endParaRPr>
          </a:p>
        </p:txBody>
      </p:sp>
      <p:sp>
        <p:nvSpPr>
          <p:cNvPr id="562" name="textbox 562"/>
          <p:cNvSpPr/>
          <p:nvPr/>
        </p:nvSpPr>
        <p:spPr>
          <a:xfrm rot="5400000">
            <a:off x="823510" y="1664296"/>
            <a:ext cx="208279" cy="250190"/>
          </a:xfrm>
          <a:prstGeom prst="rect">
            <a:avLst/>
          </a:prstGeom>
          <a:noFill/>
          <a:ln w="0" cap="flat">
            <a:noFill/>
            <a:prstDash val="solid"/>
            <a:miter lim="0"/>
          </a:ln>
        </p:spPr>
        <p:txBody>
          <a:bodyPr vert="horz" wrap="square" lIns="0" tIns="0" rIns="0" bIns="0"/>
          <a:lstStyle/>
          <a:p>
            <a:pPr algn="l" rtl="0" eaLnBrk="0">
              <a:lnSpc>
                <a:spcPct val="86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ct val="98000"/>
              </a:lnSpc>
            </a:pPr>
            <a:r>
              <a:rPr sz="1500" kern="0" spc="-20" dirty="0">
                <a:solidFill>
                  <a:srgbClr val="0F6FC6">
                    <a:alpha val="100000"/>
                  </a:srgbClr>
                </a:solidFill>
                <a:latin typeface="微软雅黑" panose="020B0703020204020201" charset="-122"/>
                <a:ea typeface="微软雅黑" panose="020B0703020204020201" charset="-122"/>
                <a:cs typeface="Wingdings" panose="05000000000000000000"/>
              </a:rPr>
              <a:t>u</a:t>
            </a:r>
            <a:endParaRPr sz="1500" dirty="0">
              <a:latin typeface="微软雅黑" panose="020B0703020204020201" charset="-122"/>
              <a:ea typeface="微软雅黑" panose="020B0703020204020201" charset="-122"/>
              <a:cs typeface="Wingdings" panose="0500000000000000000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 name="textbox 564"/>
          <p:cNvSpPr/>
          <p:nvPr/>
        </p:nvSpPr>
        <p:spPr>
          <a:xfrm>
            <a:off x="431571" y="1016153"/>
            <a:ext cx="8331834" cy="324421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1176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5.4 安全教育和培训</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18000"/>
              </a:lnSpc>
            </a:pPr>
            <a:endParaRPr sz="1000" dirty="0">
              <a:latin typeface="微软雅黑" panose="020B0703020204020201" charset="-122"/>
              <a:ea typeface="微软雅黑" panose="020B0703020204020201" charset="-122"/>
              <a:cs typeface="Arial" panose="020B0704020202090204"/>
            </a:endParaRPr>
          </a:p>
          <a:p>
            <a:pPr marL="54610" algn="l" rtl="0" eaLnBrk="0">
              <a:lnSpc>
                <a:spcPts val="2105"/>
              </a:lnSpc>
              <a:spcBef>
                <a:spcPts val="455"/>
              </a:spcBef>
            </a:pP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5.4.2</a:t>
            </a:r>
            <a:r>
              <a:rPr sz="1500" b="1" kern="0" spc="1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岗位能力标准</a:t>
            </a:r>
            <a:endParaRPr sz="1500" dirty="0">
              <a:latin typeface="微软雅黑" panose="020B0703020204020201" charset="-122"/>
              <a:ea typeface="微软雅黑" panose="020B0703020204020201" charset="-122"/>
              <a:cs typeface="微软雅黑" panose="020B0703020204020201" charset="-122"/>
            </a:endParaRPr>
          </a:p>
          <a:p>
            <a:pPr marL="13335" indent="38735" algn="l" rtl="0" eaLnBrk="0">
              <a:lnSpc>
                <a:spcPct val="129000"/>
              </a:lnSpc>
              <a:spcBef>
                <a:spcPts val="690"/>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5.4.2.1 企业应结合岗位职责和安全生产要求</a:t>
            </a:r>
            <a:r>
              <a:rPr sz="1400" b="1" kern="0" spc="-2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，明确从业人员所需的</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专业、学历、职称、工作经历</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等要求</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建立</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岗位能力标准</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a:p>
            <a:pPr marL="13335" indent="38735" algn="l" rtl="0" eaLnBrk="0">
              <a:lnSpc>
                <a:spcPct val="129000"/>
              </a:lnSpc>
              <a:spcBef>
                <a:spcPts val="705"/>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5.4.2.2 企业应将各岗位所需要的能力标准转化为培训目标</a:t>
            </a:r>
            <a:r>
              <a:rPr sz="1400" b="1" kern="0" spc="-2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，制定培训计划</a:t>
            </a:r>
            <a:r>
              <a:rPr sz="1400" b="1" kern="0" spc="-2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，确定具体培训内容和培训方</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式。</a:t>
            </a:r>
            <a:endParaRPr sz="1400" dirty="0">
              <a:latin typeface="微软雅黑" panose="020B0703020204020201" charset="-122"/>
              <a:ea typeface="微软雅黑" panose="020B0703020204020201" charset="-122"/>
              <a:cs typeface="微软雅黑" panose="020B0703020204020201" charset="-122"/>
            </a:endParaRPr>
          </a:p>
          <a:p>
            <a:pPr marL="40640" algn="l" rtl="0" eaLnBrk="0">
              <a:lnSpc>
                <a:spcPct val="89000"/>
              </a:lnSpc>
              <a:spcBef>
                <a:spcPts val="860"/>
              </a:spcBef>
            </a:pP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条文说明：</a:t>
            </a:r>
            <a:r>
              <a:rPr sz="1200" b="1" kern="0" spc="-19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明确从业人员的岗位能力标准是企业确保安全生产的基础。不同岗位在企业生产运营中承担着独特的职责，其面临</a:t>
            </a:r>
            <a:endParaRPr sz="1200" dirty="0">
              <a:latin typeface="微软雅黑" panose="020B0703020204020201" charset="-122"/>
              <a:ea typeface="微软雅黑" panose="020B0703020204020201" charset="-122"/>
              <a:cs typeface="微软雅黑" panose="020B0703020204020201" charset="-122"/>
            </a:endParaRPr>
          </a:p>
          <a:p>
            <a:pPr marL="12700" indent="6350" algn="l" rtl="0" eaLnBrk="0">
              <a:lnSpc>
                <a:spcPct val="146000"/>
              </a:lnSpc>
              <a:spcBef>
                <a:spcPts val="210"/>
              </a:spcBef>
            </a:pPr>
            <a:r>
              <a:rPr sz="1200" b="1" kern="0" spc="30" dirty="0">
                <a:solidFill>
                  <a:srgbClr val="2464CB">
                    <a:alpha val="100000"/>
                  </a:srgbClr>
                </a:solidFill>
                <a:latin typeface="微软雅黑" panose="020B0703020204020201" charset="-122"/>
                <a:ea typeface="微软雅黑" panose="020B0703020204020201" charset="-122"/>
                <a:cs typeface="微软雅黑" panose="020B0703020204020201" charset="-122"/>
              </a:rPr>
              <a:t>的安全风险和操作要求差异显著。</a:t>
            </a:r>
            <a:r>
              <a:rPr sz="1200" b="1" kern="0" spc="-2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30" dirty="0">
                <a:solidFill>
                  <a:srgbClr val="2464CB">
                    <a:alpha val="100000"/>
                  </a:srgbClr>
                </a:solidFill>
                <a:latin typeface="微软雅黑" panose="020B0703020204020201" charset="-122"/>
                <a:ea typeface="微软雅黑" panose="020B0703020204020201" charset="-122"/>
                <a:cs typeface="微软雅黑" panose="020B0703020204020201" charset="-122"/>
              </a:rPr>
              <a:t>中共中央办公厅、</a:t>
            </a:r>
            <a:r>
              <a:rPr sz="1200" b="1" kern="0" spc="-23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30" dirty="0">
                <a:solidFill>
                  <a:srgbClr val="2464CB">
                    <a:alpha val="100000"/>
                  </a:srgbClr>
                </a:solidFill>
                <a:latin typeface="微软雅黑" panose="020B0703020204020201" charset="-122"/>
                <a:ea typeface="微软雅黑" panose="020B0703020204020201" charset="-122"/>
                <a:cs typeface="微软雅黑" panose="020B0703020204020201" charset="-122"/>
              </a:rPr>
              <a:t>国务院办公厅印发</a:t>
            </a:r>
            <a:r>
              <a:rPr sz="12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《关</a:t>
            </a:r>
            <a:r>
              <a:rPr sz="12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于全面加强危险化学品安全生产工作的意见》</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（厅字[2020]3号）</a:t>
            </a:r>
            <a:r>
              <a:rPr sz="12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对危险化学品生产企业</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主要负责人、分管安全生产负责人</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6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专职安全管理人员</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均提出专业、</a:t>
            </a:r>
            <a:r>
              <a:rPr sz="1200" b="1" kern="0" spc="-26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学</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历、职称、能力等要求。</a:t>
            </a:r>
            <a:endParaRPr sz="12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textbox 568"/>
          <p:cNvSpPr/>
          <p:nvPr/>
        </p:nvSpPr>
        <p:spPr>
          <a:xfrm>
            <a:off x="430430" y="1181253"/>
            <a:ext cx="8241665" cy="312864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12395"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5.4 安全教育和培训</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31000"/>
              </a:lnSpc>
            </a:pPr>
            <a:endParaRPr sz="1000" dirty="0">
              <a:latin typeface="微软雅黑" panose="020B0703020204020201" charset="-122"/>
              <a:ea typeface="微软雅黑" panose="020B0703020204020201" charset="-122"/>
              <a:cs typeface="Arial" panose="020B0704020202090204"/>
            </a:endParaRPr>
          </a:p>
          <a:p>
            <a:pPr marL="55245" algn="l" rtl="0" eaLnBrk="0">
              <a:lnSpc>
                <a:spcPts val="2105"/>
              </a:lnSpc>
              <a:spcBef>
                <a:spcPts val="460"/>
              </a:spcBef>
            </a:pP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5.4.3</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从业人员</a:t>
            </a:r>
            <a:endParaRPr sz="1500" dirty="0">
              <a:latin typeface="微软雅黑" panose="020B0703020204020201" charset="-122"/>
              <a:ea typeface="微软雅黑" panose="020B0703020204020201" charset="-122"/>
              <a:cs typeface="微软雅黑" panose="020B0703020204020201" charset="-122"/>
            </a:endParaRPr>
          </a:p>
          <a:p>
            <a:pPr marL="13970" indent="39370" algn="l" rtl="0" eaLnBrk="0">
              <a:lnSpc>
                <a:spcPct val="134000"/>
              </a:lnSpc>
              <a:spcBef>
                <a:spcPts val="85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5.4.3.1 企业主要负责人和安全生产管理人员应当由主管的负有安全生产监</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督管理职责的部门对其</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安全生</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产知识和管理能力</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考核</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合格。</a:t>
            </a:r>
            <a:endParaRPr sz="1400" dirty="0">
              <a:latin typeface="微软雅黑" panose="020B0703020204020201" charset="-122"/>
              <a:ea typeface="微软雅黑" panose="020B0703020204020201" charset="-122"/>
              <a:cs typeface="微软雅黑" panose="020B0703020204020201" charset="-122"/>
            </a:endParaRPr>
          </a:p>
          <a:p>
            <a:pPr marL="12700" indent="40640" algn="l" rtl="0" eaLnBrk="0">
              <a:lnSpc>
                <a:spcPct val="134000"/>
              </a:lnSpc>
              <a:spcBef>
                <a:spcPts val="870"/>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5.4.3.2 企</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业在岗从业人员应接受安全教育和培训</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400" b="1" kern="0" spc="-3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内容</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包括安全生产、消防等法律法规、标准、规章制</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度和操作规程等。</a:t>
            </a:r>
            <a:endParaRPr sz="1400" dirty="0">
              <a:latin typeface="微软雅黑" panose="020B0703020204020201" charset="-122"/>
              <a:ea typeface="微软雅黑" panose="020B0703020204020201" charset="-122"/>
              <a:cs typeface="微软雅黑" panose="020B0703020204020201" charset="-122"/>
            </a:endParaRPr>
          </a:p>
          <a:p>
            <a:pPr marL="13970" indent="27305" algn="l" rtl="0" eaLnBrk="0">
              <a:lnSpc>
                <a:spcPct val="160000"/>
              </a:lnSpc>
              <a:spcBef>
                <a:spcPts val="10"/>
              </a:spcBef>
            </a:pPr>
            <a:r>
              <a:rPr sz="1200" b="1"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条文说明：</a:t>
            </a:r>
            <a:r>
              <a:rPr sz="1200" b="1" kern="0" spc="-20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5.4.</a:t>
            </a:r>
            <a:r>
              <a:rPr sz="1200" b="1" kern="0" spc="-20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3.</a:t>
            </a:r>
            <a:r>
              <a:rPr sz="1200" b="1" kern="0" spc="-18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1来源于</a:t>
            </a:r>
            <a:r>
              <a:rPr sz="12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《中华人民共和国安全生产</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法》</a:t>
            </a:r>
            <a:r>
              <a:rPr sz="1200" b="1" kern="0" spc="-15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第二十七条</a:t>
            </a:r>
            <a:r>
              <a:rPr sz="1200" b="1" kern="0" spc="-27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危险物品的生产、经营、储存</a:t>
            </a:r>
            <a:r>
              <a:rPr sz="12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、装卸单位以及矿</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山、金属冶炼、建筑施工、运输单位的主要负责人和安全生产管理人员，应当由主管的负有安全生产监督管理职责的部门对其安</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全生产知识和管理能力考核合格。”</a:t>
            </a:r>
            <a:r>
              <a:rPr sz="1200" b="1" kern="0" spc="-20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endParaRPr sz="12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 name="textbox 572"/>
          <p:cNvSpPr/>
          <p:nvPr/>
        </p:nvSpPr>
        <p:spPr>
          <a:xfrm>
            <a:off x="399059" y="876453"/>
            <a:ext cx="8353425" cy="374713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12395"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5.4 安全教育和培训</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18000"/>
              </a:lnSpc>
            </a:pPr>
            <a:endParaRPr sz="1000" dirty="0">
              <a:latin typeface="微软雅黑" panose="020B0703020204020201" charset="-122"/>
              <a:ea typeface="微软雅黑" panose="020B0703020204020201" charset="-122"/>
              <a:cs typeface="Arial" panose="020B0704020202090204"/>
            </a:endParaRPr>
          </a:p>
          <a:p>
            <a:pPr marL="55245" algn="l" rtl="0" eaLnBrk="0">
              <a:lnSpc>
                <a:spcPts val="2105"/>
              </a:lnSpc>
              <a:spcBef>
                <a:spcPts val="455"/>
              </a:spcBef>
            </a:pP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5.4.3</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从业人员</a:t>
            </a:r>
            <a:endParaRPr sz="1500" dirty="0">
              <a:latin typeface="微软雅黑" panose="020B0703020204020201" charset="-122"/>
              <a:ea typeface="微软雅黑" panose="020B0703020204020201" charset="-122"/>
              <a:cs typeface="微软雅黑" panose="020B0703020204020201" charset="-122"/>
            </a:endParaRPr>
          </a:p>
          <a:p>
            <a:pPr marL="13970" indent="38735" algn="l" rtl="0" eaLnBrk="0">
              <a:lnSpc>
                <a:spcPct val="148000"/>
              </a:lnSpc>
              <a:spcBef>
                <a:spcPts val="50"/>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5.4.3.3 新从业人员应接受</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厂级、车间级、班组级</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安全教育和培训</a:t>
            </a:r>
            <a:r>
              <a:rPr sz="1400" b="1" kern="0" spc="-2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，转岗、脱岗</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半年以上</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（含半年）人员   应参加车间级、班组级安全教育和</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培训。</a:t>
            </a:r>
            <a:endParaRPr sz="1400" dirty="0">
              <a:latin typeface="微软雅黑" panose="020B0703020204020201" charset="-122"/>
              <a:ea typeface="微软雅黑" panose="020B0703020204020201" charset="-122"/>
              <a:cs typeface="微软雅黑" panose="020B0703020204020201" charset="-122"/>
            </a:endParaRPr>
          </a:p>
          <a:p>
            <a:pPr marL="14605" indent="26670" algn="l" rtl="0" eaLnBrk="0">
              <a:lnSpc>
                <a:spcPct val="149000"/>
              </a:lnSpc>
              <a:spcBef>
                <a:spcPts val="75"/>
              </a:spcBef>
            </a:pP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条文说明：</a:t>
            </a:r>
            <a:r>
              <a:rPr sz="1200" b="1" kern="0" spc="-26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依据</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《生产经营单位安全培训规定》</a:t>
            </a:r>
            <a:r>
              <a:rPr sz="1200" b="1" kern="0" spc="26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（原国家安全监管</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总局令</a:t>
            </a:r>
            <a:r>
              <a:rPr sz="1200" b="1" kern="0" spc="19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第3号</a:t>
            </a:r>
            <a:r>
              <a:rPr sz="1200" b="1" kern="0" spc="-1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63号、</a:t>
            </a:r>
            <a:r>
              <a:rPr sz="1200" b="1" kern="0" spc="-2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80号修正）</a:t>
            </a:r>
            <a:r>
              <a:rPr sz="1200" b="1" kern="0" spc="-10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中的第十三</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条</a:t>
            </a:r>
            <a:r>
              <a:rPr sz="1200" b="1" kern="0" spc="-2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～第十六条以及</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AQ</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/T</a:t>
            </a:r>
            <a:r>
              <a:rPr sz="1200" b="1" kern="0" spc="2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3034-2022</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中</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4.</a:t>
            </a:r>
            <a:r>
              <a:rPr sz="1200" b="1" kern="0" spc="-19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5.4条“企业应对新入职员工开展公司级</a:t>
            </a:r>
            <a:r>
              <a:rPr sz="1200" b="1" kern="0" spc="17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6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车间级</a:t>
            </a:r>
            <a:r>
              <a:rPr sz="1200" b="1" kern="0" spc="17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、班组级三级安全教育，</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并根据岗位技能要求开展岗前培训</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6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经考核合格后方可上岗</a:t>
            </a:r>
            <a:r>
              <a:rPr sz="1200" b="1" kern="0" spc="-20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6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若调整工作岗位或离岗半年以上重新上岗</a:t>
            </a:r>
            <a:r>
              <a:rPr sz="1200" b="1" kern="0" spc="-1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5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应重新接</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受车间级和班组级的安</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全培训</a:t>
            </a:r>
            <a:r>
              <a:rPr sz="1200" b="1" kern="0" spc="-23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”规定内容制定。</a:t>
            </a:r>
            <a:endParaRPr sz="1200" dirty="0">
              <a:latin typeface="微软雅黑" panose="020B0703020204020201" charset="-122"/>
              <a:ea typeface="微软雅黑" panose="020B0703020204020201" charset="-122"/>
              <a:cs typeface="微软雅黑" panose="020B0703020204020201" charset="-122"/>
            </a:endParaRPr>
          </a:p>
          <a:p>
            <a:pPr marL="53340" algn="l" rtl="0" eaLnBrk="0">
              <a:lnSpc>
                <a:spcPts val="1855"/>
              </a:lnSpc>
              <a:spcBef>
                <a:spcPts val="680"/>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5.4.3.4 特种作业人员应取得相应资格</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，方可上岗作</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业。</a:t>
            </a:r>
            <a:endParaRPr sz="1400" dirty="0">
              <a:latin typeface="微软雅黑" panose="020B0703020204020201" charset="-122"/>
              <a:ea typeface="微软雅黑" panose="020B0703020204020201" charset="-122"/>
              <a:cs typeface="微软雅黑" panose="020B0703020204020201" charset="-122"/>
            </a:endParaRPr>
          </a:p>
          <a:p>
            <a:pPr marL="41275" algn="l" rtl="0" eaLnBrk="0">
              <a:lnSpc>
                <a:spcPts val="1580"/>
              </a:lnSpc>
              <a:spcBef>
                <a:spcPts val="590"/>
              </a:spcBef>
            </a:pP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条文说明：《中华人民共和国安全</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生产法》</a:t>
            </a:r>
            <a:r>
              <a:rPr sz="1200" b="1" kern="0" spc="-2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“第三十条</a:t>
            </a:r>
            <a:r>
              <a:rPr sz="1200" b="1" kern="0" spc="18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生产经营单位的特种作业人员必须按照国家有关规定经专门</a:t>
            </a:r>
            <a:endParaRPr sz="1200" dirty="0">
              <a:latin typeface="微软雅黑" panose="020B0703020204020201" charset="-122"/>
              <a:ea typeface="微软雅黑" panose="020B0703020204020201" charset="-122"/>
              <a:cs typeface="微软雅黑" panose="020B0703020204020201" charset="-122"/>
            </a:endParaRPr>
          </a:p>
          <a:p>
            <a:pPr marL="12700" indent="6985" algn="l" rtl="0" eaLnBrk="0">
              <a:lnSpc>
                <a:spcPct val="149000"/>
              </a:lnSpc>
              <a:spcBef>
                <a:spcPts val="5"/>
              </a:spcBef>
            </a:pP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的安全作业培训</a:t>
            </a:r>
            <a:r>
              <a:rPr sz="1200" b="1" kern="0" spc="-9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5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取得相应资格</a:t>
            </a:r>
            <a:r>
              <a:rPr sz="1200" b="1" kern="0" spc="-1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5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方可上岗作业</a:t>
            </a:r>
            <a:r>
              <a:rPr sz="1200" b="1" kern="0" spc="-2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5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特种作业人员的范围由国务院应急管理部门会同国务院有关部门</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160" dirty="0">
                <a:solidFill>
                  <a:srgbClr val="2464CB">
                    <a:alpha val="100000"/>
                  </a:srgbClr>
                </a:solidFill>
                <a:latin typeface="微软雅黑" panose="020B0703020204020201" charset="-122"/>
                <a:ea typeface="微软雅黑" panose="020B0703020204020201" charset="-122"/>
                <a:cs typeface="微软雅黑" panose="020B0703020204020201" charset="-122"/>
              </a:rPr>
              <a:t>确定。</a:t>
            </a:r>
            <a:r>
              <a:rPr sz="1200" b="1" kern="0" spc="-2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16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endParaRPr sz="12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table 46"/>
          <p:cNvGraphicFramePr>
            <a:graphicFrameLocks noGrp="1"/>
          </p:cNvGraphicFramePr>
          <p:nvPr>
            <p:custDataLst>
              <p:tags r:id="rId1"/>
            </p:custDataLst>
          </p:nvPr>
        </p:nvGraphicFramePr>
        <p:xfrm>
          <a:off x="445135" y="819150"/>
          <a:ext cx="8258810" cy="3449320"/>
        </p:xfrm>
        <a:graphic>
          <a:graphicData uri="http://schemas.openxmlformats.org/drawingml/2006/table">
            <a:tbl>
              <a:tblPr/>
              <a:tblGrid>
                <a:gridCol w="8258810"/>
              </a:tblGrid>
              <a:tr h="3449320">
                <a:tc>
                  <a:txBody>
                    <a:bodyPr/>
                    <a:lstStyle/>
                    <a:p>
                      <a:pPr algn="l" rtl="0" eaLnBrk="0">
                        <a:lnSpc>
                          <a:spcPct val="166000"/>
                        </a:lnSpc>
                      </a:pPr>
                      <a:endParaRPr sz="1000" dirty="0">
                        <a:latin typeface="微软雅黑" panose="020B0703020204020201" charset="-122"/>
                        <a:ea typeface="微软雅黑" panose="020B0703020204020201" charset="-122"/>
                        <a:cs typeface="Arial" panose="020B0704020202090204"/>
                      </a:endParaRPr>
                    </a:p>
                    <a:p>
                      <a:pPr marL="598805" algn="l" rtl="0" eaLnBrk="0">
                        <a:lnSpc>
                          <a:spcPts val="2645"/>
                        </a:lnSpc>
                        <a:spcBef>
                          <a:spcPts val="0"/>
                        </a:spcBef>
                      </a:pPr>
                      <a:r>
                        <a:rPr sz="20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《危险化学品从业单位安全标准化通用规范》（</a:t>
                      </a:r>
                      <a:r>
                        <a:rPr sz="20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AQ</a:t>
                      </a:r>
                      <a:r>
                        <a:rPr sz="20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3013）</a:t>
                      </a:r>
                      <a:r>
                        <a:rPr sz="2000" b="1" kern="0" spc="-3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20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自2008</a:t>
                      </a:r>
                      <a:endParaRPr sz="2000" dirty="0">
                        <a:latin typeface="微软雅黑" panose="020B0703020204020201" charset="-122"/>
                        <a:ea typeface="微软雅黑" panose="020B0703020204020201" charset="-122"/>
                        <a:cs typeface="微软雅黑" panose="020B0703020204020201" charset="-122"/>
                      </a:endParaRPr>
                    </a:p>
                    <a:p>
                      <a:pPr marL="179070" indent="1905" algn="l" rtl="0" eaLnBrk="0">
                        <a:lnSpc>
                          <a:spcPct val="149000"/>
                        </a:lnSpc>
                        <a:spcBef>
                          <a:spcPts val="100"/>
                        </a:spcBef>
                      </a:pPr>
                      <a:r>
                        <a:rPr sz="20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年发布实施以来</a:t>
                      </a:r>
                      <a:r>
                        <a:rPr sz="2000" b="1" kern="0" spc="-3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20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，在推动企业安全生产标准化建设、强化安全生产</a:t>
                      </a:r>
                      <a:r>
                        <a:rPr sz="20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基础、</a:t>
                      </a:r>
                      <a:r>
                        <a:rPr sz="20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20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促进化工安全生产形势稳定好转等方面发挥了</a:t>
                      </a:r>
                      <a:r>
                        <a:rPr sz="20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积极重要作用</a:t>
                      </a:r>
                      <a:r>
                        <a:rPr sz="20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。但在</a:t>
                      </a:r>
                      <a:r>
                        <a:rPr sz="20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执行</a:t>
                      </a:r>
                      <a:r>
                        <a:rPr sz="20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20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过程中存在</a:t>
                      </a:r>
                      <a:r>
                        <a:rPr sz="20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要素设置不够合理、导向性不够突出、</a:t>
                      </a:r>
                      <a:r>
                        <a:rPr sz="2000" b="1" kern="0" spc="-3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20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内容不满足新要求</a:t>
                      </a:r>
                      <a:r>
                        <a:rPr sz="20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等</a:t>
                      </a:r>
                      <a:r>
                        <a:rPr sz="20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20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问题</a:t>
                      </a:r>
                      <a:r>
                        <a:rPr sz="2000" b="1" kern="0" spc="-3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20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，需要着力固化深化优化、</a:t>
                      </a:r>
                      <a:r>
                        <a:rPr sz="2000" b="1" kern="0" spc="-4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20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与时俱进一体融合</a:t>
                      </a:r>
                      <a:r>
                        <a:rPr sz="2000" b="1" kern="0" spc="-3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20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，更好地规范和加强  </a:t>
                      </a:r>
                      <a:r>
                        <a:rPr sz="20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危险化学品安全生产标准化建设</a:t>
                      </a:r>
                      <a:r>
                        <a:rPr sz="2000" b="1" kern="0" spc="-3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20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，进一步夯实安全生产</a:t>
                      </a:r>
                      <a:r>
                        <a:rPr sz="20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基层基础基本功</a:t>
                      </a:r>
                      <a:r>
                        <a:rPr sz="20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20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不断提升企业安全生产管理水平和安全</a:t>
                      </a:r>
                      <a:r>
                        <a:rPr sz="20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保障能力。</a:t>
                      </a:r>
                      <a:endParaRPr sz="2000" dirty="0">
                        <a:latin typeface="微软雅黑" panose="020B0703020204020201" charset="-122"/>
                        <a:ea typeface="微软雅黑" panose="020B0703020204020201" charset="-122"/>
                        <a:cs typeface="微软雅黑" panose="020B0703020204020201" charset="-122"/>
                      </a:endParaRPr>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 name="textbox 576"/>
          <p:cNvSpPr/>
          <p:nvPr/>
        </p:nvSpPr>
        <p:spPr>
          <a:xfrm>
            <a:off x="431876" y="1022503"/>
            <a:ext cx="8237219" cy="34728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11125"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5.4 安全教育和培训</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18000"/>
              </a:lnSpc>
            </a:pPr>
            <a:endParaRPr sz="1000" dirty="0">
              <a:latin typeface="微软雅黑" panose="020B0703020204020201" charset="-122"/>
              <a:ea typeface="微软雅黑" panose="020B0703020204020201" charset="-122"/>
              <a:cs typeface="Arial" panose="020B0704020202090204"/>
            </a:endParaRPr>
          </a:p>
          <a:p>
            <a:pPr marL="53975" algn="l" rtl="0" eaLnBrk="0">
              <a:lnSpc>
                <a:spcPts val="2105"/>
              </a:lnSpc>
              <a:spcBef>
                <a:spcPts val="455"/>
              </a:spcBef>
            </a:pP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5.4.3</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从业人员</a:t>
            </a:r>
            <a:endParaRPr sz="1500" dirty="0">
              <a:latin typeface="微软雅黑" panose="020B0703020204020201" charset="-122"/>
              <a:ea typeface="微软雅黑" panose="020B0703020204020201" charset="-122"/>
              <a:cs typeface="微软雅黑" panose="020B0703020204020201" charset="-122"/>
            </a:endParaRPr>
          </a:p>
          <a:p>
            <a:pPr marL="20955" indent="31115" algn="l" rtl="0" eaLnBrk="0">
              <a:lnSpc>
                <a:spcPct val="148000"/>
              </a:lnSpc>
              <a:spcBef>
                <a:spcPts val="50"/>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5.4.3.5 企业应在</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新工艺、新技术、新设备、新产</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品投用或投产</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前</a:t>
            </a:r>
            <a:r>
              <a:rPr sz="1400" b="1" kern="0" spc="-2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，对相关的操作人员和管理人员进行专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门培训</a:t>
            </a:r>
            <a:r>
              <a:rPr sz="1400" b="1" kern="0" spc="-2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，经考核合格后方可上岗。</a:t>
            </a:r>
            <a:endParaRPr sz="1400" dirty="0">
              <a:latin typeface="微软雅黑" panose="020B0703020204020201" charset="-122"/>
              <a:ea typeface="微软雅黑" panose="020B0703020204020201" charset="-122"/>
              <a:cs typeface="微软雅黑" panose="020B0703020204020201" charset="-122"/>
            </a:endParaRPr>
          </a:p>
          <a:p>
            <a:pPr marL="40005" algn="l" rtl="0" eaLnBrk="0">
              <a:lnSpc>
                <a:spcPts val="1580"/>
              </a:lnSpc>
              <a:spcBef>
                <a:spcPts val="620"/>
              </a:spcBef>
            </a:pP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条文说明：</a:t>
            </a:r>
            <a:r>
              <a:rPr sz="1200" b="1" kern="0" spc="-26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来源于</a:t>
            </a:r>
            <a:r>
              <a:rPr sz="12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《中华人民共和国安全生产法》</a:t>
            </a:r>
            <a:r>
              <a:rPr sz="1200" b="1" kern="0" spc="-17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第二十九条</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5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生产经营单位采用新工艺、新技术、</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新材料或者使</a:t>
            </a:r>
            <a:endParaRPr sz="1200" dirty="0">
              <a:latin typeface="微软雅黑" panose="020B0703020204020201" charset="-122"/>
              <a:ea typeface="微软雅黑" panose="020B0703020204020201" charset="-122"/>
              <a:cs typeface="微软雅黑" panose="020B0703020204020201" charset="-122"/>
            </a:endParaRPr>
          </a:p>
          <a:p>
            <a:pPr marL="12700" indent="1905" algn="l" rtl="0" eaLnBrk="0">
              <a:lnSpc>
                <a:spcPct val="149000"/>
              </a:lnSpc>
              <a:spcBef>
                <a:spcPts val="5"/>
              </a:spcBef>
            </a:pP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用新设备</a:t>
            </a:r>
            <a:r>
              <a:rPr sz="1200" b="1" kern="0" spc="-1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6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必须了解、</a:t>
            </a:r>
            <a:r>
              <a:rPr sz="1200" b="1" kern="0" spc="-2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掌握其安全技术特性</a:t>
            </a:r>
            <a:r>
              <a:rPr sz="1200" b="1" kern="0" spc="-1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6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采取有效的安全防护措施</a:t>
            </a:r>
            <a:r>
              <a:rPr sz="1200" b="1" kern="0" spc="-1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并对从</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业人员进行专门的安全生产教育和</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160" dirty="0">
                <a:solidFill>
                  <a:srgbClr val="2464CB">
                    <a:alpha val="100000"/>
                  </a:srgbClr>
                </a:solidFill>
                <a:latin typeface="微软雅黑" panose="020B0703020204020201" charset="-122"/>
                <a:ea typeface="微软雅黑" panose="020B0703020204020201" charset="-122"/>
                <a:cs typeface="微软雅黑" panose="020B0703020204020201" charset="-122"/>
              </a:rPr>
              <a:t>培训。</a:t>
            </a:r>
            <a:r>
              <a:rPr sz="1200" b="1" kern="0" spc="-23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16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endParaRPr sz="1200" dirty="0">
              <a:latin typeface="微软雅黑" panose="020B0703020204020201" charset="-122"/>
              <a:ea typeface="微软雅黑" panose="020B0703020204020201" charset="-122"/>
              <a:cs typeface="微软雅黑" panose="020B0703020204020201" charset="-122"/>
            </a:endParaRPr>
          </a:p>
          <a:p>
            <a:pPr marL="52070" algn="l" rtl="0" eaLnBrk="0">
              <a:lnSpc>
                <a:spcPts val="1855"/>
              </a:lnSpc>
              <a:spcBef>
                <a:spcPts val="680"/>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5.4.3.6 企业应将</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劳务派遣人员</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纳入从业人员统一管理</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，按照计划开展安全教育和培训。</a:t>
            </a:r>
            <a:endParaRPr sz="1400" dirty="0">
              <a:latin typeface="微软雅黑" panose="020B0703020204020201" charset="-122"/>
              <a:ea typeface="微软雅黑" panose="020B0703020204020201" charset="-122"/>
              <a:cs typeface="微软雅黑" panose="020B0703020204020201" charset="-122"/>
            </a:endParaRPr>
          </a:p>
          <a:p>
            <a:pPr marL="40005" algn="l" rtl="0" eaLnBrk="0">
              <a:lnSpc>
                <a:spcPts val="1580"/>
              </a:lnSpc>
              <a:spcBef>
                <a:spcPts val="590"/>
              </a:spcBef>
            </a:pP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条文说明：</a:t>
            </a:r>
            <a:r>
              <a:rPr sz="1200" b="1" kern="0" spc="-26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来源于</a:t>
            </a:r>
            <a:r>
              <a:rPr sz="12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中华人民共和国安全生产法》</a:t>
            </a:r>
            <a:r>
              <a:rPr sz="1200" b="1" kern="0" spc="-18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第二十八条</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第二款“</a:t>
            </a:r>
            <a:r>
              <a:rPr sz="1200" b="1" kern="0" spc="-2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生产经营单位使用被派遣劳动者的</a:t>
            </a:r>
            <a:r>
              <a:rPr sz="1200" b="1" kern="0" spc="-1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a:t>
            </a:r>
            <a:r>
              <a:rPr sz="1200" b="1" kern="0" spc="-26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应当将</a:t>
            </a:r>
            <a:endParaRPr sz="1200" dirty="0">
              <a:latin typeface="微软雅黑" panose="020B0703020204020201" charset="-122"/>
              <a:ea typeface="微软雅黑" panose="020B0703020204020201" charset="-122"/>
              <a:cs typeface="微软雅黑" panose="020B0703020204020201" charset="-122"/>
            </a:endParaRPr>
          </a:p>
          <a:p>
            <a:pPr marL="12700" algn="l" rtl="0" eaLnBrk="0">
              <a:lnSpc>
                <a:spcPct val="149000"/>
              </a:lnSpc>
              <a:spcBef>
                <a:spcPts val="5"/>
              </a:spcBef>
            </a:pP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被派遣劳动者纳入本单位从业人员统一管</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理</a:t>
            </a:r>
            <a:r>
              <a:rPr sz="1200" b="1" kern="0" spc="-1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，对被派遣劳动者进行岗位安全操作规程和安全操作技能的教育和培训。</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劳务派遣单位应当对被派遣劳动者进行必要的安全生产教育和培训。</a:t>
            </a:r>
            <a:r>
              <a:rPr sz="1200" b="1" kern="0" spc="-18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endParaRPr sz="12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 name="textbox 580"/>
          <p:cNvSpPr/>
          <p:nvPr/>
        </p:nvSpPr>
        <p:spPr>
          <a:xfrm>
            <a:off x="432036" y="882803"/>
            <a:ext cx="4646929" cy="317372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11125"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5.4 安全教育和培训</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02000"/>
              </a:lnSpc>
            </a:pPr>
            <a:endParaRPr sz="1000" dirty="0">
              <a:latin typeface="微软雅黑" panose="020B0703020204020201" charset="-122"/>
              <a:ea typeface="微软雅黑" panose="020B0703020204020201" charset="-122"/>
              <a:cs typeface="Arial" panose="020B0704020202090204"/>
            </a:endParaRPr>
          </a:p>
          <a:p>
            <a:pPr algn="l" rtl="0" eaLnBrk="0">
              <a:lnSpc>
                <a:spcPct val="103000"/>
              </a:lnSpc>
            </a:pPr>
            <a:endParaRPr sz="1000" dirty="0">
              <a:latin typeface="微软雅黑" panose="020B0703020204020201" charset="-122"/>
              <a:ea typeface="微软雅黑" panose="020B0703020204020201" charset="-122"/>
              <a:cs typeface="Arial" panose="020B0704020202090204"/>
            </a:endParaRPr>
          </a:p>
          <a:p>
            <a:pPr marL="53975" algn="l" rtl="0" eaLnBrk="0">
              <a:lnSpc>
                <a:spcPts val="2105"/>
              </a:lnSpc>
              <a:spcBef>
                <a:spcPts val="460"/>
              </a:spcBef>
            </a:pP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5.4.4</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外来人员</a:t>
            </a:r>
            <a:endParaRPr sz="1500" dirty="0">
              <a:latin typeface="微软雅黑" panose="020B0703020204020201" charset="-122"/>
              <a:ea typeface="微软雅黑" panose="020B0703020204020201" charset="-122"/>
              <a:cs typeface="微软雅黑" panose="020B0703020204020201" charset="-122"/>
            </a:endParaRPr>
          </a:p>
          <a:p>
            <a:pPr marL="12700" indent="39370" algn="l" rtl="0" eaLnBrk="0">
              <a:lnSpc>
                <a:spcPct val="155000"/>
              </a:lnSpc>
              <a:spcBef>
                <a:spcPts val="995"/>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5.4.4.1 企业应对</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承包商人员</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进行</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入厂</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安全教育和培训</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经</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考核合格办理入厂手续</a:t>
            </a:r>
            <a:r>
              <a:rPr sz="1400" b="1" kern="0" spc="-1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，作业现场所在基层单位应对承包商</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作业人员进行</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进入现场</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前安全教育和培训。保存入厂</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及进入</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现场前的安全教育和培训</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记录。</a:t>
            </a:r>
            <a:endParaRPr sz="1400" dirty="0">
              <a:latin typeface="微软雅黑" panose="020B0703020204020201" charset="-122"/>
              <a:ea typeface="微软雅黑" panose="020B0703020204020201" charset="-122"/>
              <a:cs typeface="微软雅黑" panose="020B0703020204020201" charset="-122"/>
            </a:endParaRPr>
          </a:p>
          <a:p>
            <a:pPr algn="l" rtl="0" eaLnBrk="0">
              <a:lnSpc>
                <a:spcPct val="108000"/>
              </a:lnSpc>
            </a:pPr>
            <a:endParaRPr sz="800" dirty="0">
              <a:latin typeface="微软雅黑" panose="020B0703020204020201" charset="-122"/>
              <a:ea typeface="微软雅黑" panose="020B0703020204020201" charset="-122"/>
              <a:cs typeface="Arial" panose="020B0704020202090204"/>
            </a:endParaRPr>
          </a:p>
          <a:p>
            <a:pPr marL="12700" indent="38735" algn="l" rtl="0" eaLnBrk="0">
              <a:lnSpc>
                <a:spcPct val="139000"/>
              </a:lnSpc>
              <a:spcBef>
                <a:spcPts val="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5.4.4.2 企业应对外来</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参观、</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学习、检查及供应商</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等人员进</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行有关安全管理规定及安全注意事项的教育和</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培训。</a:t>
            </a:r>
            <a:endParaRPr sz="1400" dirty="0">
              <a:latin typeface="微软雅黑" panose="020B0703020204020201" charset="-122"/>
              <a:ea typeface="微软雅黑" panose="020B0703020204020201" charset="-122"/>
              <a:cs typeface="微软雅黑" panose="020B0703020204020201" charset="-122"/>
            </a:endParaRPr>
          </a:p>
        </p:txBody>
      </p:sp>
      <p:graphicFrame>
        <p:nvGraphicFramePr>
          <p:cNvPr id="584" name="table 584"/>
          <p:cNvGraphicFramePr>
            <a:graphicFrameLocks noGrp="1"/>
          </p:cNvGraphicFramePr>
          <p:nvPr/>
        </p:nvGraphicFramePr>
        <p:xfrm>
          <a:off x="5286375" y="2847975"/>
          <a:ext cx="3630294" cy="1790700"/>
        </p:xfrm>
        <a:graphic>
          <a:graphicData uri="http://schemas.openxmlformats.org/drawingml/2006/table">
            <a:tbl>
              <a:tblPr/>
              <a:tblGrid>
                <a:gridCol w="3630294"/>
              </a:tblGrid>
              <a:tr h="1784350">
                <a:tc>
                  <a:txBody>
                    <a:bodyPr/>
                    <a:lstStyle/>
                    <a:p>
                      <a:pPr algn="l" rtl="0" eaLnBrk="0">
                        <a:lnSpc>
                          <a:spcPct val="143000"/>
                        </a:lnSpc>
                      </a:pPr>
                      <a:endParaRPr sz="200" dirty="0">
                        <a:latin typeface="微软雅黑" panose="020B0703020204020201" charset="-122"/>
                        <a:ea typeface="微软雅黑" panose="020B0703020204020201" charset="-122"/>
                        <a:cs typeface="Arial" panose="020B0704020202090204"/>
                      </a:endParaRPr>
                    </a:p>
                    <a:p>
                      <a:pPr marL="269875" indent="-159385" algn="l" rtl="0" eaLnBrk="0">
                        <a:lnSpc>
                          <a:spcPct val="130000"/>
                        </a:lnSpc>
                        <a:spcBef>
                          <a:spcPts val="0"/>
                        </a:spcBef>
                        <a:tabLst>
                          <a:tab pos="218440" algn="l"/>
                        </a:tabLst>
                      </a:pP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管理问题</a:t>
                      </a:r>
                      <a:r>
                        <a:rPr sz="1200" b="1"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2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组织承包商在交换泵房进行管道焊接</a:t>
                      </a:r>
                      <a:r>
                        <a:rPr sz="12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作业时</a:t>
                      </a:r>
                      <a:r>
                        <a:rPr sz="1200"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，严重违反动火作业安全管理要求</a:t>
                      </a:r>
                      <a:r>
                        <a:rPr sz="1200"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，未清   </a:t>
                      </a:r>
                      <a:r>
                        <a:rPr sz="12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理作业现场地沟内的油品</a:t>
                      </a:r>
                      <a:r>
                        <a:rPr sz="1200" kern="0" spc="-1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200"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未进行可燃气体分析</a:t>
                      </a:r>
                      <a:r>
                        <a:rPr sz="1200" kern="0" spc="-17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2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电焊明火引燃现场地沟内的油品</a:t>
                      </a:r>
                      <a:r>
                        <a:rPr sz="1200"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，导致火灾事故</a:t>
                      </a:r>
                      <a:r>
                        <a:rPr sz="12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发生。事故企业将检维修发包给不具备安全生产</a:t>
                      </a:r>
                      <a:r>
                        <a:rPr sz="12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   条件的单位</a:t>
                      </a:r>
                      <a:r>
                        <a:rPr sz="1200"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未对承</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包商实行统一协调管理</a:t>
                      </a:r>
                      <a:r>
                        <a:rPr sz="1200" b="1" kern="0" spc="-1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，安   </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全培训教育走过场。</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586" name="picture 586"/>
          <p:cNvPicPr>
            <a:picLocks noChangeAspect="1"/>
          </p:cNvPicPr>
          <p:nvPr/>
        </p:nvPicPr>
        <p:blipFill>
          <a:blip r:embed="rId1"/>
          <a:stretch>
            <a:fillRect/>
          </a:stretch>
        </p:blipFill>
        <p:spPr>
          <a:xfrm rot="21600000">
            <a:off x="5396966" y="2957499"/>
            <a:ext cx="108203" cy="168859"/>
          </a:xfrm>
          <a:prstGeom prst="rect">
            <a:avLst/>
          </a:prstGeom>
        </p:spPr>
      </p:pic>
      <p:pic>
        <p:nvPicPr>
          <p:cNvPr id="588" name="picture 588"/>
          <p:cNvPicPr>
            <a:picLocks noChangeAspect="1"/>
          </p:cNvPicPr>
          <p:nvPr/>
        </p:nvPicPr>
        <p:blipFill>
          <a:blip r:embed="rId2"/>
          <a:stretch>
            <a:fillRect/>
          </a:stretch>
        </p:blipFill>
        <p:spPr>
          <a:xfrm rot="21600000">
            <a:off x="5580888" y="800607"/>
            <a:ext cx="2962655" cy="1719072"/>
          </a:xfrm>
          <a:prstGeom prst="rect">
            <a:avLst/>
          </a:prstGeom>
        </p:spPr>
      </p:pic>
      <p:sp>
        <p:nvSpPr>
          <p:cNvPr id="590" name="textbox 590"/>
          <p:cNvSpPr/>
          <p:nvPr/>
        </p:nvSpPr>
        <p:spPr>
          <a:xfrm>
            <a:off x="5646034" y="2552355"/>
            <a:ext cx="2854325" cy="19240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1310"/>
              </a:lnSpc>
            </a:pP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江苏靖江德桥仓储有限公司</a:t>
            </a:r>
            <a:r>
              <a:rPr sz="900" b="1" kern="0" spc="-17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“4·22</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”较大火灾事故</a:t>
            </a:r>
            <a:endParaRPr sz="9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2" name="picture 592"/>
          <p:cNvPicPr>
            <a:picLocks noChangeAspect="1"/>
          </p:cNvPicPr>
          <p:nvPr/>
        </p:nvPicPr>
        <p:blipFill>
          <a:blip r:embed="rId1"/>
          <a:stretch>
            <a:fillRect/>
          </a:stretch>
        </p:blipFill>
        <p:spPr>
          <a:xfrm rot="21600000">
            <a:off x="375258" y="1247902"/>
            <a:ext cx="5824373" cy="3112007"/>
          </a:xfrm>
          <a:prstGeom prst="rect">
            <a:avLst/>
          </a:prstGeom>
        </p:spPr>
      </p:pic>
      <p:pic>
        <p:nvPicPr>
          <p:cNvPr id="596" name="picture 596"/>
          <p:cNvPicPr>
            <a:picLocks noChangeAspect="1"/>
          </p:cNvPicPr>
          <p:nvPr/>
        </p:nvPicPr>
        <p:blipFill>
          <a:blip r:embed="rId2"/>
          <a:stretch>
            <a:fillRect/>
          </a:stretch>
        </p:blipFill>
        <p:spPr>
          <a:xfrm rot="21600000">
            <a:off x="6389790" y="812038"/>
            <a:ext cx="2431120" cy="3872483"/>
          </a:xfrm>
          <a:prstGeom prst="rect">
            <a:avLst/>
          </a:prstGeom>
        </p:spPr>
      </p:pic>
      <p:sp>
        <p:nvSpPr>
          <p:cNvPr id="598" name="textbox 598"/>
          <p:cNvSpPr/>
          <p:nvPr/>
        </p:nvSpPr>
        <p:spPr>
          <a:xfrm>
            <a:off x="530659" y="825653"/>
            <a:ext cx="4086859" cy="3613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5.4 安全教育和培训</a:t>
            </a:r>
            <a:endParaRPr sz="20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 name="textbox 600"/>
          <p:cNvSpPr/>
          <p:nvPr/>
        </p:nvSpPr>
        <p:spPr>
          <a:xfrm>
            <a:off x="432571" y="1213003"/>
            <a:ext cx="8176894" cy="214439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1049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5.4 安全教育和培训</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18000"/>
              </a:lnSpc>
            </a:pPr>
            <a:endParaRPr sz="1000" dirty="0">
              <a:latin typeface="微软雅黑" panose="020B0703020204020201" charset="-122"/>
              <a:ea typeface="微软雅黑" panose="020B0703020204020201" charset="-122"/>
              <a:cs typeface="Arial" panose="020B0704020202090204"/>
            </a:endParaRPr>
          </a:p>
          <a:p>
            <a:pPr marL="53340" algn="l" rtl="0" eaLnBrk="0">
              <a:lnSpc>
                <a:spcPts val="2105"/>
              </a:lnSpc>
              <a:spcBef>
                <a:spcPts val="455"/>
              </a:spcBef>
            </a:pP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5.4.5</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评估和提升（新增）</a:t>
            </a:r>
            <a:endParaRPr sz="1500" dirty="0">
              <a:latin typeface="微软雅黑" panose="020B0703020204020201" charset="-122"/>
              <a:ea typeface="微软雅黑" panose="020B0703020204020201" charset="-122"/>
              <a:cs typeface="微软雅黑" panose="020B0703020204020201" charset="-122"/>
            </a:endParaRPr>
          </a:p>
          <a:p>
            <a:pPr marL="12700" indent="38735" algn="l" rtl="0" eaLnBrk="0">
              <a:lnSpc>
                <a:spcPct val="129000"/>
              </a:lnSpc>
              <a:spcBef>
                <a:spcPts val="690"/>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5.4.5.1 企业应定期</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开展从业人员</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履职能力评估</a:t>
            </a:r>
            <a:r>
              <a:rPr sz="1400" b="1" kern="0" spc="-25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，对不能胜任的从业人员进行再培训</a:t>
            </a:r>
            <a:r>
              <a:rPr sz="1400" b="1" kern="0" spc="-2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，对培训考核不合格</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者及时调整岗位。</a:t>
            </a:r>
            <a:endParaRPr sz="1400" dirty="0">
              <a:latin typeface="微软雅黑" panose="020B0703020204020201" charset="-122"/>
              <a:ea typeface="微软雅黑" panose="020B0703020204020201" charset="-122"/>
              <a:cs typeface="微软雅黑" panose="020B0703020204020201" charset="-122"/>
            </a:endParaRPr>
          </a:p>
          <a:p>
            <a:pPr algn="l" rtl="0" eaLnBrk="0">
              <a:lnSpc>
                <a:spcPct val="117000"/>
              </a:lnSpc>
            </a:pPr>
            <a:endParaRPr sz="500" dirty="0">
              <a:latin typeface="微软雅黑" panose="020B0703020204020201" charset="-122"/>
              <a:ea typeface="微软雅黑" panose="020B0703020204020201" charset="-122"/>
              <a:cs typeface="Arial" panose="020B0704020202090204"/>
            </a:endParaRPr>
          </a:p>
          <a:p>
            <a:pPr marL="12700" indent="38735" algn="l" rtl="0" eaLnBrk="0">
              <a:lnSpc>
                <a:spcPct val="129000"/>
              </a:lnSpc>
              <a:spcBef>
                <a:spcPts val="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5.4.5.2 企业应采取师带徒、实操培训、仿真培训、在职教</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育等多种方式</a:t>
            </a:r>
            <a:r>
              <a:rPr sz="1400" b="1" kern="0" spc="-2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，提升从业人员的安全生产</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意识</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和技能</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 name="picture 604"/>
          <p:cNvPicPr>
            <a:picLocks noChangeAspect="1"/>
          </p:cNvPicPr>
          <p:nvPr/>
        </p:nvPicPr>
        <p:blipFill>
          <a:blip r:embed="rId1"/>
          <a:stretch>
            <a:fillRect/>
          </a:stretch>
        </p:blipFill>
        <p:spPr>
          <a:xfrm rot="21600000">
            <a:off x="1504696" y="1100073"/>
            <a:ext cx="7130796" cy="3479291"/>
          </a:xfrm>
          <a:prstGeom prst="rect">
            <a:avLst/>
          </a:prstGeom>
        </p:spPr>
      </p:pic>
      <p:sp>
        <p:nvSpPr>
          <p:cNvPr id="608" name="textbox 608"/>
          <p:cNvSpPr/>
          <p:nvPr/>
        </p:nvSpPr>
        <p:spPr>
          <a:xfrm>
            <a:off x="848159" y="677381"/>
            <a:ext cx="4086859" cy="3613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5.4 安全教育和培训</a:t>
            </a:r>
            <a:endParaRPr sz="2000" dirty="0">
              <a:latin typeface="微软雅黑" panose="020B0703020204020201" charset="-122"/>
              <a:ea typeface="微软雅黑" panose="020B0703020204020201" charset="-122"/>
              <a:cs typeface="微软雅黑" panose="020B0703020204020201" charset="-122"/>
            </a:endParaRPr>
          </a:p>
        </p:txBody>
      </p:sp>
      <p:sp>
        <p:nvSpPr>
          <p:cNvPr id="610" name="textbox 610"/>
          <p:cNvSpPr/>
          <p:nvPr/>
        </p:nvSpPr>
        <p:spPr>
          <a:xfrm>
            <a:off x="506823" y="1951435"/>
            <a:ext cx="835025" cy="975994"/>
          </a:xfrm>
          <a:prstGeom prst="rect">
            <a:avLst/>
          </a:prstGeom>
          <a:noFill/>
          <a:ln w="0" cap="flat">
            <a:noFill/>
            <a:prstDash val="solid"/>
            <a:miter lim="0"/>
          </a:ln>
        </p:spPr>
        <p:txBody>
          <a:bodyPr vert="horz" wrap="square" lIns="0" tIns="0" rIns="0" bIns="0"/>
          <a:lstStyle/>
          <a:p>
            <a:pPr algn="l" rtl="0" eaLnBrk="0">
              <a:lnSpc>
                <a:spcPct val="22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ct val="99000"/>
              </a:lnSpc>
            </a:pPr>
            <a:r>
              <a:rPr sz="15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某企业履</a:t>
            </a:r>
            <a:r>
              <a:rPr sz="15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职能力评</a:t>
            </a:r>
            <a:endParaRPr sz="1500" dirty="0">
              <a:latin typeface="微软雅黑" panose="020B0703020204020201" charset="-122"/>
              <a:ea typeface="微软雅黑" panose="020B0703020204020201" charset="-122"/>
              <a:cs typeface="微软雅黑" panose="020B0703020204020201" charset="-122"/>
            </a:endParaRPr>
          </a:p>
          <a:p>
            <a:pPr marL="12700" algn="l" rtl="0" eaLnBrk="0">
              <a:lnSpc>
                <a:spcPct val="104000"/>
              </a:lnSpc>
              <a:spcBef>
                <a:spcPts val="250"/>
              </a:spcBef>
            </a:pP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估与技能</a:t>
            </a:r>
            <a:r>
              <a:rPr sz="15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提升案例</a:t>
            </a:r>
            <a:endParaRPr sz="15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 name="rect 612"/>
          <p:cNvSpPr/>
          <p:nvPr/>
        </p:nvSpPr>
        <p:spPr>
          <a:xfrm>
            <a:off x="3815079" y="2143760"/>
            <a:ext cx="456565" cy="252094"/>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614" name="rect 614"/>
          <p:cNvSpPr/>
          <p:nvPr/>
        </p:nvSpPr>
        <p:spPr>
          <a:xfrm>
            <a:off x="2197735" y="2143760"/>
            <a:ext cx="1626870" cy="252094"/>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616" name="rect 616"/>
          <p:cNvSpPr/>
          <p:nvPr/>
        </p:nvSpPr>
        <p:spPr>
          <a:xfrm>
            <a:off x="4262120" y="2143760"/>
            <a:ext cx="1631314" cy="252094"/>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618" name="textbox 618"/>
          <p:cNvSpPr/>
          <p:nvPr/>
        </p:nvSpPr>
        <p:spPr>
          <a:xfrm>
            <a:off x="432214" y="1213003"/>
            <a:ext cx="8177530" cy="214439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11125"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5.4 安全教育和培训</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18000"/>
              </a:lnSpc>
            </a:pPr>
            <a:endParaRPr sz="1000" dirty="0">
              <a:latin typeface="微软雅黑" panose="020B0703020204020201" charset="-122"/>
              <a:ea typeface="微软雅黑" panose="020B0703020204020201" charset="-122"/>
              <a:cs typeface="Arial" panose="020B0704020202090204"/>
            </a:endParaRPr>
          </a:p>
          <a:p>
            <a:pPr marL="53975" algn="l" rtl="0" eaLnBrk="0">
              <a:lnSpc>
                <a:spcPts val="2105"/>
              </a:lnSpc>
              <a:spcBef>
                <a:spcPts val="455"/>
              </a:spcBef>
            </a:pP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5.4.6</a:t>
            </a:r>
            <a:r>
              <a:rPr sz="15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培训空间建设（新增）</a:t>
            </a:r>
            <a:endParaRPr sz="1500" dirty="0">
              <a:latin typeface="微软雅黑" panose="020B0703020204020201" charset="-122"/>
              <a:ea typeface="微软雅黑" panose="020B0703020204020201" charset="-122"/>
              <a:cs typeface="微软雅黑" panose="020B0703020204020201" charset="-122"/>
            </a:endParaRPr>
          </a:p>
          <a:p>
            <a:pPr marL="14605" indent="36830" algn="l" rtl="0" eaLnBrk="0">
              <a:lnSpc>
                <a:spcPct val="129000"/>
              </a:lnSpc>
              <a:spcBef>
                <a:spcPts val="690"/>
              </a:spcBef>
            </a:pP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5.4.6.1 规模以上企业</a:t>
            </a:r>
            <a:r>
              <a:rPr sz="14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（指年主营业务收</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入2000万元及以上的企业）</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应按要求建设并运营适合企业自身</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 需求的</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安全培训空间</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a:p>
            <a:pPr algn="l" rtl="0" eaLnBrk="0">
              <a:lnSpc>
                <a:spcPct val="117000"/>
              </a:lnSpc>
            </a:pPr>
            <a:endParaRPr sz="500" dirty="0">
              <a:latin typeface="微软雅黑" panose="020B0703020204020201" charset="-122"/>
              <a:ea typeface="微软雅黑" panose="020B0703020204020201" charset="-122"/>
              <a:cs typeface="Arial" panose="020B0704020202090204"/>
            </a:endParaRPr>
          </a:p>
          <a:p>
            <a:pPr marL="12700" indent="38735" algn="l" rtl="0" eaLnBrk="0">
              <a:lnSpc>
                <a:spcPct val="129000"/>
              </a:lnSpc>
              <a:spcBef>
                <a:spcPts val="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5.4.6.2 企业安全培训空间应具备满足企业安全培训需求的培训制度、课程体系、培训场所、线上平</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台、</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培训团队。</a:t>
            </a:r>
            <a:endParaRPr sz="14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2" name="picture 622"/>
          <p:cNvPicPr>
            <a:picLocks noChangeAspect="1"/>
          </p:cNvPicPr>
          <p:nvPr/>
        </p:nvPicPr>
        <p:blipFill>
          <a:blip r:embed="rId1"/>
          <a:stretch>
            <a:fillRect/>
          </a:stretch>
        </p:blipFill>
        <p:spPr>
          <a:xfrm rot="21600000">
            <a:off x="207009" y="2040763"/>
            <a:ext cx="8758809" cy="2350770"/>
          </a:xfrm>
          <a:prstGeom prst="rect">
            <a:avLst/>
          </a:prstGeom>
        </p:spPr>
      </p:pic>
      <p:sp>
        <p:nvSpPr>
          <p:cNvPr id="626" name="textbox 626"/>
          <p:cNvSpPr/>
          <p:nvPr/>
        </p:nvSpPr>
        <p:spPr>
          <a:xfrm>
            <a:off x="486209" y="959003"/>
            <a:ext cx="5132070" cy="78613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5.4 安全教育和培训</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09000"/>
              </a:lnSpc>
            </a:pPr>
            <a:endParaRPr sz="1000" dirty="0">
              <a:latin typeface="微软雅黑" panose="020B0703020204020201" charset="-122"/>
              <a:ea typeface="微软雅黑" panose="020B0703020204020201" charset="-122"/>
              <a:cs typeface="Arial" panose="020B0704020202090204"/>
            </a:endParaRPr>
          </a:p>
          <a:p>
            <a:pPr algn="l" rtl="0" eaLnBrk="0">
              <a:lnSpc>
                <a:spcPct val="125000"/>
              </a:lnSpc>
            </a:pPr>
            <a:endParaRPr sz="300" dirty="0">
              <a:latin typeface="微软雅黑" panose="020B0703020204020201" charset="-122"/>
              <a:ea typeface="微软雅黑" panose="020B0703020204020201" charset="-122"/>
              <a:cs typeface="Arial" panose="020B0704020202090204"/>
            </a:endParaRPr>
          </a:p>
          <a:p>
            <a:pPr algn="r" rtl="0" eaLnBrk="0">
              <a:lnSpc>
                <a:spcPct val="88000"/>
              </a:lnSpc>
            </a:pP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某企业培训空间建设案例</a:t>
            </a:r>
            <a:endParaRPr sz="15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8" name="table 628"/>
          <p:cNvGraphicFramePr>
            <a:graphicFrameLocks noGrp="1"/>
          </p:cNvGraphicFramePr>
          <p:nvPr/>
        </p:nvGraphicFramePr>
        <p:xfrm>
          <a:off x="313372" y="1596707"/>
          <a:ext cx="8514715" cy="2101214"/>
        </p:xfrm>
        <a:graphic>
          <a:graphicData uri="http://schemas.openxmlformats.org/drawingml/2006/table">
            <a:tbl>
              <a:tblPr>
                <a:solidFill>
                  <a:srgbClr val="FAEBEA"/>
                </a:solidFill>
              </a:tblPr>
              <a:tblGrid>
                <a:gridCol w="8514715"/>
              </a:tblGrid>
              <a:tr h="2094864">
                <a:tc>
                  <a:txBody>
                    <a:bodyPr/>
                    <a:lstStyle/>
                    <a:p>
                      <a:pPr algn="l" rtl="0" eaLnBrk="0">
                        <a:lnSpc>
                          <a:spcPct val="71000"/>
                        </a:lnSpc>
                      </a:pPr>
                      <a:endParaRPr sz="100" dirty="0">
                        <a:latin typeface="微软雅黑" panose="020B0703020204020201" charset="-122"/>
                        <a:ea typeface="微软雅黑" panose="020B0703020204020201" charset="-122"/>
                        <a:cs typeface="Arial" panose="020B0704020202090204"/>
                      </a:endParaRPr>
                    </a:p>
                    <a:p>
                      <a:pPr marL="103505" indent="381000" algn="l" rtl="0" eaLnBrk="0">
                        <a:lnSpc>
                          <a:spcPct val="152000"/>
                        </a:lnSpc>
                      </a:pPr>
                      <a:r>
                        <a:rPr sz="20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2021年9月1日</a:t>
                      </a:r>
                      <a:r>
                        <a:rPr sz="2000" b="1" kern="0" spc="-3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20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，修订</a:t>
                      </a:r>
                      <a:r>
                        <a:rPr sz="20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后的《安全生产法》: 第四条   生产经营单位必须</a:t>
                      </a:r>
                      <a:r>
                        <a:rPr sz="20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20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遵守本法和其他有关安全生产的法律、法</a:t>
                      </a:r>
                      <a:r>
                        <a:rPr sz="20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规</a:t>
                      </a:r>
                      <a:r>
                        <a:rPr sz="2000" b="1" kern="0" spc="-3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20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2000" b="1" kern="0" spc="-3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20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20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加强安全生产标准化</a:t>
                      </a:r>
                      <a:r>
                        <a:rPr sz="20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20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20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信息化建设</a:t>
                      </a:r>
                      <a:r>
                        <a:rPr sz="2000" b="1" kern="0" spc="-3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20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20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构建安全风险分级管控和</a:t>
                      </a:r>
                      <a:r>
                        <a:rPr sz="20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隐患排查治理双重预防机制</a:t>
                      </a:r>
                      <a:r>
                        <a:rPr sz="2000" b="1" kern="0" spc="-2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20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a:t>
                      </a:r>
                      <a:r>
                        <a:rPr sz="20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健全</a:t>
                      </a:r>
                      <a:r>
                        <a:rPr sz="20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20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风险防范化解机制</a:t>
                      </a:r>
                      <a:r>
                        <a:rPr sz="2000" b="1" kern="0" spc="-3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20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，提高安全生产水平</a:t>
                      </a:r>
                      <a:r>
                        <a:rPr sz="2000" b="1" kern="0" spc="-3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20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，确保安全</a:t>
                      </a:r>
                      <a:r>
                        <a:rPr sz="20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生产。</a:t>
                      </a:r>
                      <a:endParaRPr sz="20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solidFill>
                      <a:srgbClr val="FAEBEA"/>
                    </a:solidFill>
                  </a:tcPr>
                </a:tc>
              </a:tr>
            </a:tbl>
          </a:graphicData>
        </a:graphic>
      </p:graphicFrame>
      <p:sp>
        <p:nvSpPr>
          <p:cNvPr id="632" name="textbox 632"/>
          <p:cNvSpPr/>
          <p:nvPr/>
        </p:nvSpPr>
        <p:spPr>
          <a:xfrm>
            <a:off x="530659" y="971703"/>
            <a:ext cx="7095490" cy="3613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algn="r" rtl="0" eaLnBrk="0">
              <a:lnSpc>
                <a:spcPts val="2645"/>
              </a:lnSpc>
            </a:pPr>
            <a:r>
              <a:rPr sz="20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5.5 安全风险管理和</a:t>
            </a:r>
            <a:r>
              <a:rPr sz="2000"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双重预防机制建设（新增）</a:t>
            </a:r>
            <a:endParaRPr sz="2000" dirty="0">
              <a:latin typeface="微软雅黑" panose="020B0703020204020201" charset="-122"/>
              <a:ea typeface="微软雅黑" panose="020B0703020204020201" charset="-122"/>
              <a:cs typeface="微软雅黑" panose="020B0703020204020201" charset="-122"/>
            </a:endParaRPr>
          </a:p>
        </p:txBody>
      </p:sp>
      <p:sp>
        <p:nvSpPr>
          <p:cNvPr id="634" name="textbox 634"/>
          <p:cNvSpPr/>
          <p:nvPr/>
        </p:nvSpPr>
        <p:spPr>
          <a:xfrm>
            <a:off x="2142238" y="4195916"/>
            <a:ext cx="4302125" cy="3613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algn="r" rtl="0" eaLnBrk="0">
              <a:lnSpc>
                <a:spcPts val="2645"/>
              </a:lnSpc>
            </a:pPr>
            <a:r>
              <a:rPr sz="20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第一次将双重预防机制建设写入法律！</a:t>
            </a:r>
            <a:endParaRPr sz="20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6" name="table 636"/>
          <p:cNvGraphicFramePr>
            <a:graphicFrameLocks noGrp="1"/>
          </p:cNvGraphicFramePr>
          <p:nvPr/>
        </p:nvGraphicFramePr>
        <p:xfrm>
          <a:off x="751840" y="1456690"/>
          <a:ext cx="7470775" cy="2964180"/>
        </p:xfrm>
        <a:graphic>
          <a:graphicData uri="http://schemas.openxmlformats.org/drawingml/2006/table">
            <a:tbl>
              <a:tblPr/>
              <a:tblGrid>
                <a:gridCol w="3164839"/>
                <a:gridCol w="4305934"/>
              </a:tblGrid>
              <a:tr h="513715">
                <a:tc>
                  <a:txBody>
                    <a:bodyPr/>
                    <a:lstStyle/>
                    <a:p>
                      <a:pPr algn="l" rtl="0" eaLnBrk="0">
                        <a:lnSpc>
                          <a:spcPct val="108000"/>
                        </a:lnSpc>
                      </a:pPr>
                      <a:endParaRPr sz="1000" dirty="0">
                        <a:latin typeface="微软雅黑" panose="020B0703020204020201" charset="-122"/>
                        <a:ea typeface="微软雅黑" panose="020B0703020204020201" charset="-122"/>
                        <a:cs typeface="Arial" panose="020B0704020202090204"/>
                      </a:endParaRPr>
                    </a:p>
                    <a:p>
                      <a:pPr marL="1184910" algn="l" rtl="0" eaLnBrk="0">
                        <a:lnSpc>
                          <a:spcPct val="88000"/>
                        </a:lnSpc>
                        <a:spcBef>
                          <a:spcPts val="5"/>
                        </a:spcBef>
                      </a:pPr>
                      <a:r>
                        <a:rPr sz="1500" b="1" kern="0" spc="80" dirty="0">
                          <a:solidFill>
                            <a:srgbClr val="FFFFFF">
                              <a:alpha val="100000"/>
                            </a:srgbClr>
                          </a:solidFill>
                          <a:latin typeface="微软雅黑" panose="020B0703020204020201" charset="-122"/>
                          <a:ea typeface="微软雅黑" panose="020B0703020204020201" charset="-122"/>
                          <a:cs typeface="微软雅黑" panose="020B0703020204020201" charset="-122"/>
                        </a:rPr>
                        <a:t>二级要素</a:t>
                      </a:r>
                      <a:endParaRPr sz="15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DA2"/>
                    </a:solidFill>
                  </a:tcPr>
                </a:tc>
                <a:tc>
                  <a:txBody>
                    <a:bodyPr/>
                    <a:lstStyle/>
                    <a:p>
                      <a:pPr algn="l" rtl="0" eaLnBrk="0">
                        <a:lnSpc>
                          <a:spcPct val="109000"/>
                        </a:lnSpc>
                      </a:pPr>
                      <a:endParaRPr sz="1000" dirty="0">
                        <a:latin typeface="微软雅黑" panose="020B0703020204020201" charset="-122"/>
                        <a:ea typeface="微软雅黑" panose="020B0703020204020201" charset="-122"/>
                        <a:cs typeface="Arial" panose="020B0704020202090204"/>
                      </a:endParaRPr>
                    </a:p>
                    <a:p>
                      <a:pPr marL="1950085" algn="l" rtl="0" eaLnBrk="0">
                        <a:lnSpc>
                          <a:spcPct val="87000"/>
                        </a:lnSpc>
                        <a:spcBef>
                          <a:spcPts val="5"/>
                        </a:spcBef>
                      </a:pPr>
                      <a:r>
                        <a:rPr sz="1500" b="1" kern="0" spc="70" dirty="0">
                          <a:solidFill>
                            <a:srgbClr val="FFFFFF">
                              <a:alpha val="100000"/>
                            </a:srgbClr>
                          </a:solidFill>
                          <a:latin typeface="微软雅黑" panose="020B0703020204020201" charset="-122"/>
                          <a:ea typeface="微软雅黑" panose="020B0703020204020201" charset="-122"/>
                          <a:cs typeface="微软雅黑" panose="020B0703020204020201" charset="-122"/>
                        </a:rPr>
                        <a:t>要点</a:t>
                      </a:r>
                      <a:endParaRPr sz="15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DA2"/>
                    </a:solidFill>
                  </a:tcPr>
                </a:tc>
              </a:tr>
              <a:tr h="601344">
                <a:tc>
                  <a:txBody>
                    <a:bodyPr/>
                    <a:lstStyle/>
                    <a:p>
                      <a:pPr algn="l" rtl="0" eaLnBrk="0">
                        <a:lnSpc>
                          <a:spcPct val="129000"/>
                        </a:lnSpc>
                      </a:pPr>
                      <a:endParaRPr sz="1000" dirty="0">
                        <a:latin typeface="微软雅黑" panose="020B0703020204020201" charset="-122"/>
                        <a:ea typeface="微软雅黑" panose="020B0703020204020201" charset="-122"/>
                        <a:cs typeface="Arial" panose="020B0704020202090204"/>
                      </a:endParaRPr>
                    </a:p>
                    <a:p>
                      <a:pPr algn="l" rtl="0" eaLnBrk="0">
                        <a:lnSpc>
                          <a:spcPct val="6000"/>
                        </a:lnSpc>
                      </a:pPr>
                      <a:endParaRPr sz="100" dirty="0">
                        <a:latin typeface="微软雅黑" panose="020B0703020204020201" charset="-122"/>
                        <a:ea typeface="微软雅黑" panose="020B0703020204020201" charset="-122"/>
                        <a:cs typeface="Arial" panose="020B0704020202090204"/>
                      </a:endParaRPr>
                    </a:p>
                    <a:p>
                      <a:pPr marL="110490" algn="l" rtl="0" eaLnBrk="0">
                        <a:lnSpc>
                          <a:spcPts val="1580"/>
                        </a:lnSpc>
                      </a:pP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5.5.1 安全风险评估</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06000"/>
                        </a:lnSpc>
                      </a:pPr>
                      <a:endParaRPr sz="800" dirty="0">
                        <a:latin typeface="微软雅黑" panose="020B0703020204020201" charset="-122"/>
                        <a:ea typeface="微软雅黑" panose="020B0703020204020201" charset="-122"/>
                        <a:cs typeface="Arial" panose="020B0704020202090204"/>
                      </a:endParaRPr>
                    </a:p>
                    <a:p>
                      <a:pPr marL="385445" indent="-282575" algn="l" rtl="0" eaLnBrk="0">
                        <a:lnSpc>
                          <a:spcPct val="93000"/>
                        </a:lnSpc>
                        <a:spcBef>
                          <a:spcPts val="5"/>
                        </a:spcBef>
                        <a:tabLst>
                          <a:tab pos="210820" algn="l"/>
                        </a:tabLst>
                      </a:pP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组建专业小组</a:t>
                      </a:r>
                      <a:r>
                        <a:rPr sz="1200" b="1" kern="0" spc="-1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，全面辨识危险、有害</a:t>
                      </a: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因素</a:t>
                      </a:r>
                      <a:r>
                        <a:rPr sz="1200" b="1" kern="0" spc="-2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，并进行安全风</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险评估。</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r>
              <a:tr h="731519">
                <a:tc>
                  <a:txBody>
                    <a:bodyPr/>
                    <a:lstStyle/>
                    <a:p>
                      <a:pPr algn="l" rtl="0" eaLnBrk="0">
                        <a:lnSpc>
                          <a:spcPct val="172000"/>
                        </a:lnSpc>
                      </a:pPr>
                      <a:endParaRPr sz="1000" dirty="0">
                        <a:latin typeface="微软雅黑" panose="020B0703020204020201" charset="-122"/>
                        <a:ea typeface="微软雅黑" panose="020B0703020204020201" charset="-122"/>
                        <a:cs typeface="Arial" panose="020B0704020202090204"/>
                      </a:endParaRPr>
                    </a:p>
                    <a:p>
                      <a:pPr marL="110490" algn="l" rtl="0" eaLnBrk="0">
                        <a:lnSpc>
                          <a:spcPts val="1580"/>
                        </a:lnSpc>
                        <a:spcBef>
                          <a:spcPts val="5"/>
                        </a:spcBef>
                      </a:pP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5.5.2 安全风险控制和监测</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c>
                  <a:txBody>
                    <a:bodyPr/>
                    <a:lstStyle/>
                    <a:p>
                      <a:pPr algn="l" rtl="0" eaLnBrk="0">
                        <a:lnSpc>
                          <a:spcPct val="104000"/>
                        </a:lnSpc>
                      </a:pPr>
                      <a:endParaRPr sz="700" dirty="0">
                        <a:latin typeface="微软雅黑" panose="020B0703020204020201" charset="-122"/>
                        <a:ea typeface="微软雅黑" panose="020B0703020204020201" charset="-122"/>
                        <a:cs typeface="Arial" panose="020B0704020202090204"/>
                      </a:endParaRPr>
                    </a:p>
                    <a:p>
                      <a:pPr marL="102870" algn="l" rtl="0" eaLnBrk="0">
                        <a:lnSpc>
                          <a:spcPct val="88000"/>
                        </a:lnSpc>
                        <a:spcBef>
                          <a:spcPts val="0"/>
                        </a:spcBef>
                        <a:tabLst>
                          <a:tab pos="210820" algn="l"/>
                        </a:tabLst>
                      </a:pP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制定安全风险降低措施；</a:t>
                      </a:r>
                      <a:endParaRPr sz="1200" dirty="0">
                        <a:latin typeface="微软雅黑" panose="020B0703020204020201" charset="-122"/>
                        <a:ea typeface="微软雅黑" panose="020B0703020204020201" charset="-122"/>
                        <a:cs typeface="微软雅黑" panose="020B0703020204020201" charset="-122"/>
                      </a:endParaRPr>
                    </a:p>
                    <a:p>
                      <a:pPr marL="102870" algn="l" rtl="0" eaLnBrk="0">
                        <a:lnSpc>
                          <a:spcPct val="89000"/>
                        </a:lnSpc>
                        <a:spcBef>
                          <a:spcPts val="165"/>
                        </a:spcBef>
                        <a:tabLst>
                          <a:tab pos="210820" algn="l"/>
                        </a:tabLst>
                      </a:pP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建立实时安全风险研判与承诺公告</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制度；</a:t>
                      </a:r>
                      <a:endParaRPr sz="1200" dirty="0">
                        <a:latin typeface="微软雅黑" panose="020B0703020204020201" charset="-122"/>
                        <a:ea typeface="微软雅黑" panose="020B0703020204020201" charset="-122"/>
                        <a:cs typeface="微软雅黑" panose="020B0703020204020201" charset="-122"/>
                      </a:endParaRPr>
                    </a:p>
                    <a:p>
                      <a:pPr marL="102870" algn="l" rtl="0" eaLnBrk="0">
                        <a:lnSpc>
                          <a:spcPct val="87000"/>
                        </a:lnSpc>
                        <a:spcBef>
                          <a:spcPts val="180"/>
                        </a:spcBef>
                        <a:tabLst>
                          <a:tab pos="210820" algn="l"/>
                        </a:tabLst>
                      </a:pP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对安全风险实时监测、预警</a:t>
                      </a:r>
                      <a:r>
                        <a:rPr sz="1200" b="1" kern="0" spc="-2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，分级处置</a:t>
                      </a: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r>
              <a:tr h="640715">
                <a:tc>
                  <a:txBody>
                    <a:bodyPr/>
                    <a:lstStyle/>
                    <a:p>
                      <a:pPr algn="l" rtl="0" eaLnBrk="0">
                        <a:lnSpc>
                          <a:spcPct val="142000"/>
                        </a:lnSpc>
                      </a:pPr>
                      <a:endParaRPr sz="1000" dirty="0">
                        <a:latin typeface="微软雅黑" panose="020B0703020204020201" charset="-122"/>
                        <a:ea typeface="微软雅黑" panose="020B0703020204020201" charset="-122"/>
                        <a:cs typeface="Arial" panose="020B0704020202090204"/>
                      </a:endParaRPr>
                    </a:p>
                    <a:p>
                      <a:pPr marL="110490" algn="l" rtl="0" eaLnBrk="0">
                        <a:lnSpc>
                          <a:spcPts val="1580"/>
                        </a:lnSpc>
                        <a:spcBef>
                          <a:spcPts val="5"/>
                        </a:spcBef>
                      </a:pP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5.5.3 双重预防机制建设（新增）</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10000"/>
                        </a:lnSpc>
                      </a:pPr>
                      <a:endParaRPr sz="900" dirty="0">
                        <a:latin typeface="微软雅黑" panose="020B0703020204020201" charset="-122"/>
                        <a:ea typeface="微软雅黑" panose="020B0703020204020201" charset="-122"/>
                        <a:cs typeface="Arial" panose="020B0704020202090204"/>
                      </a:endParaRPr>
                    </a:p>
                    <a:p>
                      <a:pPr marL="381000" indent="-278130" algn="l" rtl="0" eaLnBrk="0">
                        <a:lnSpc>
                          <a:spcPct val="93000"/>
                        </a:lnSpc>
                        <a:spcBef>
                          <a:spcPts val="5"/>
                        </a:spcBef>
                        <a:tabLst>
                          <a:tab pos="210820" algn="l"/>
                        </a:tabLst>
                      </a:pP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一把手工程、划分安全风险分析单元、制定管</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控措施、分</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配隐患排查任务、开展隐患排查、</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奖惩考核。</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r>
              <a:tr h="476884">
                <a:tc>
                  <a:txBody>
                    <a:bodyPr/>
                    <a:lstStyle/>
                    <a:p>
                      <a:pPr algn="l" rtl="0" eaLnBrk="0">
                        <a:lnSpc>
                          <a:spcPct val="108000"/>
                        </a:lnSpc>
                      </a:pPr>
                      <a:endParaRPr sz="800" dirty="0">
                        <a:latin typeface="微软雅黑" panose="020B0703020204020201" charset="-122"/>
                        <a:ea typeface="微软雅黑" panose="020B0703020204020201" charset="-122"/>
                        <a:cs typeface="Arial" panose="020B0704020202090204"/>
                      </a:endParaRPr>
                    </a:p>
                    <a:p>
                      <a:pPr marL="110490" algn="l" rtl="0" eaLnBrk="0">
                        <a:lnSpc>
                          <a:spcPts val="1580"/>
                        </a:lnSpc>
                        <a:spcBef>
                          <a:spcPts val="5"/>
                        </a:spcBef>
                      </a:pP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5.5.4 证实方法</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c>
                  <a:txBody>
                    <a:bodyPr/>
                    <a:lstStyle/>
                    <a:p>
                      <a:pPr algn="l" rtl="0" eaLnBrk="0">
                        <a:lnSpc>
                          <a:spcPct val="100000"/>
                        </a:lnSpc>
                      </a:pPr>
                      <a:endParaRPr sz="1000" dirty="0">
                        <a:latin typeface="Arial" panose="020B0704020202090204"/>
                        <a:ea typeface="微软雅黑" panose="020B0703020204020201" charset="-122"/>
                        <a:cs typeface="Arial" panose="020B07040202020902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r>
            </a:tbl>
          </a:graphicData>
        </a:graphic>
      </p:graphicFrame>
      <p:pic>
        <p:nvPicPr>
          <p:cNvPr id="638" name="picture 638"/>
          <p:cNvPicPr>
            <a:picLocks noChangeAspect="1"/>
          </p:cNvPicPr>
          <p:nvPr/>
        </p:nvPicPr>
        <p:blipFill>
          <a:blip r:embed="rId1"/>
          <a:stretch>
            <a:fillRect/>
          </a:stretch>
        </p:blipFill>
        <p:spPr>
          <a:xfrm rot="21600000">
            <a:off x="4019727" y="3471875"/>
            <a:ext cx="108661" cy="99669"/>
          </a:xfrm>
          <a:prstGeom prst="rect">
            <a:avLst/>
          </a:prstGeom>
        </p:spPr>
      </p:pic>
      <p:pic>
        <p:nvPicPr>
          <p:cNvPr id="640" name="picture 640"/>
          <p:cNvPicPr>
            <a:picLocks noChangeAspect="1"/>
          </p:cNvPicPr>
          <p:nvPr/>
        </p:nvPicPr>
        <p:blipFill>
          <a:blip r:embed="rId2"/>
          <a:stretch>
            <a:fillRect/>
          </a:stretch>
        </p:blipFill>
        <p:spPr>
          <a:xfrm rot="21600000">
            <a:off x="4019727" y="3060394"/>
            <a:ext cx="108661" cy="99669"/>
          </a:xfrm>
          <a:prstGeom prst="rect">
            <a:avLst/>
          </a:prstGeom>
        </p:spPr>
      </p:pic>
      <p:pic>
        <p:nvPicPr>
          <p:cNvPr id="642" name="picture 642"/>
          <p:cNvPicPr>
            <a:picLocks noChangeAspect="1"/>
          </p:cNvPicPr>
          <p:nvPr/>
        </p:nvPicPr>
        <p:blipFill>
          <a:blip r:embed="rId3"/>
          <a:stretch>
            <a:fillRect/>
          </a:stretch>
        </p:blipFill>
        <p:spPr>
          <a:xfrm rot="21600000">
            <a:off x="4019727" y="2877515"/>
            <a:ext cx="108661" cy="99669"/>
          </a:xfrm>
          <a:prstGeom prst="rect">
            <a:avLst/>
          </a:prstGeom>
        </p:spPr>
      </p:pic>
      <p:pic>
        <p:nvPicPr>
          <p:cNvPr id="644" name="picture 644"/>
          <p:cNvPicPr>
            <a:picLocks noChangeAspect="1"/>
          </p:cNvPicPr>
          <p:nvPr/>
        </p:nvPicPr>
        <p:blipFill>
          <a:blip r:embed="rId3"/>
          <a:stretch>
            <a:fillRect/>
          </a:stretch>
        </p:blipFill>
        <p:spPr>
          <a:xfrm rot="21600000">
            <a:off x="4019727" y="2694635"/>
            <a:ext cx="108661" cy="99669"/>
          </a:xfrm>
          <a:prstGeom prst="rect">
            <a:avLst/>
          </a:prstGeom>
        </p:spPr>
      </p:pic>
      <p:pic>
        <p:nvPicPr>
          <p:cNvPr id="646" name="picture 646"/>
          <p:cNvPicPr>
            <a:picLocks noChangeAspect="1"/>
          </p:cNvPicPr>
          <p:nvPr/>
        </p:nvPicPr>
        <p:blipFill>
          <a:blip r:embed="rId2"/>
          <a:stretch>
            <a:fillRect/>
          </a:stretch>
        </p:blipFill>
        <p:spPr>
          <a:xfrm rot="21600000">
            <a:off x="4019727" y="2119325"/>
            <a:ext cx="108661" cy="99669"/>
          </a:xfrm>
          <a:prstGeom prst="rect">
            <a:avLst/>
          </a:prstGeom>
        </p:spPr>
      </p:pic>
      <p:sp>
        <p:nvSpPr>
          <p:cNvPr id="650" name="textbox 650"/>
          <p:cNvSpPr/>
          <p:nvPr/>
        </p:nvSpPr>
        <p:spPr>
          <a:xfrm>
            <a:off x="530659" y="895503"/>
            <a:ext cx="6118859" cy="3613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5.5 安全风险管理和双重预防机制建设</a:t>
            </a:r>
            <a:endParaRPr sz="20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 name="textbox 652"/>
          <p:cNvSpPr/>
          <p:nvPr/>
        </p:nvSpPr>
        <p:spPr>
          <a:xfrm>
            <a:off x="433463" y="1213003"/>
            <a:ext cx="8186419" cy="235585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09855"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5.5 安全风险管理和双重预防机制建设</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45000"/>
              </a:lnSpc>
            </a:pPr>
            <a:endParaRPr sz="1000" dirty="0">
              <a:latin typeface="微软雅黑" panose="020B0703020204020201" charset="-122"/>
              <a:ea typeface="微软雅黑" panose="020B0703020204020201" charset="-122"/>
              <a:cs typeface="Arial" panose="020B0704020202090204"/>
            </a:endParaRPr>
          </a:p>
          <a:p>
            <a:pPr marL="52705" algn="l" rtl="0" eaLnBrk="0">
              <a:lnSpc>
                <a:spcPts val="2105"/>
              </a:lnSpc>
              <a:spcBef>
                <a:spcPts val="450"/>
              </a:spcBef>
            </a:pP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5.5.1</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安全风险评</a:t>
            </a: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估</a:t>
            </a:r>
            <a:endParaRPr sz="1500" dirty="0">
              <a:latin typeface="微软雅黑" panose="020B0703020204020201" charset="-122"/>
              <a:ea typeface="微软雅黑" panose="020B0703020204020201" charset="-122"/>
              <a:cs typeface="微软雅黑" panose="020B0703020204020201" charset="-122"/>
            </a:endParaRPr>
          </a:p>
          <a:p>
            <a:pPr marL="18415" indent="31750" algn="l" rtl="0" eaLnBrk="0">
              <a:lnSpc>
                <a:spcPct val="139000"/>
              </a:lnSpc>
              <a:spcBef>
                <a:spcPts val="1030"/>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5.5.1.1 企业应明确安全风险管理的职责、范围、方法及管控要求</a:t>
            </a:r>
            <a:r>
              <a:rPr sz="1400" b="1" kern="0" spc="-2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，组建专业小组</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，按照AQ/T3034规定</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的危害辨识范围</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全面辨识</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危险、有害因素。</a:t>
            </a:r>
            <a:endParaRPr sz="1400" dirty="0">
              <a:latin typeface="微软雅黑" panose="020B0703020204020201" charset="-122"/>
              <a:ea typeface="微软雅黑" panose="020B0703020204020201" charset="-122"/>
              <a:cs typeface="微软雅黑" panose="020B0703020204020201" charset="-122"/>
            </a:endParaRPr>
          </a:p>
          <a:p>
            <a:pPr algn="l" rtl="0" eaLnBrk="0">
              <a:lnSpc>
                <a:spcPct val="108000"/>
              </a:lnSpc>
            </a:pPr>
            <a:endParaRPr sz="800" dirty="0">
              <a:latin typeface="微软雅黑" panose="020B0703020204020201" charset="-122"/>
              <a:ea typeface="微软雅黑" panose="020B0703020204020201" charset="-122"/>
              <a:cs typeface="Arial" panose="020B0704020202090204"/>
            </a:endParaRPr>
          </a:p>
          <a:p>
            <a:pPr marL="12700" indent="37465" algn="l" rtl="0" eaLnBrk="0">
              <a:lnSpc>
                <a:spcPct val="139000"/>
              </a:lnSpc>
              <a:spcBef>
                <a:spcPts val="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5.5.1.2 企业应制定不低于国家和</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行业安全风险控制基准要求且符合企业实际的</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安全风险评估准则</a:t>
            </a:r>
            <a:r>
              <a:rPr sz="14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，对辨</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识出的所有危险、有害因素进行安全风险评估</a:t>
            </a:r>
            <a:r>
              <a:rPr sz="1400" b="1" kern="0" spc="-1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，确定安全风险等级。</a:t>
            </a:r>
            <a:endParaRPr sz="14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table 50"/>
          <p:cNvGraphicFramePr>
            <a:graphicFrameLocks noGrp="1"/>
          </p:cNvGraphicFramePr>
          <p:nvPr/>
        </p:nvGraphicFramePr>
        <p:xfrm>
          <a:off x="390499" y="1213536"/>
          <a:ext cx="5913119" cy="3336290"/>
        </p:xfrm>
        <a:graphic>
          <a:graphicData uri="http://schemas.openxmlformats.org/drawingml/2006/table">
            <a:tbl>
              <a:tblPr/>
              <a:tblGrid>
                <a:gridCol w="5913119"/>
              </a:tblGrid>
              <a:tr h="3329940">
                <a:tc>
                  <a:txBody>
                    <a:bodyPr/>
                    <a:lstStyle/>
                    <a:p>
                      <a:pPr algn="l" rtl="0" eaLnBrk="0">
                        <a:lnSpc>
                          <a:spcPct val="100000"/>
                        </a:lnSpc>
                      </a:pPr>
                      <a:endParaRPr sz="800" dirty="0">
                        <a:latin typeface="微软雅黑" panose="020B0703020204020201" charset="-122"/>
                        <a:ea typeface="微软雅黑" panose="020B0703020204020201" charset="-122"/>
                        <a:cs typeface="Arial" panose="020B0704020202090204"/>
                      </a:endParaRPr>
                    </a:p>
                    <a:p>
                      <a:pPr marL="154305" indent="-635" algn="l" rtl="0" eaLnBrk="0">
                        <a:lnSpc>
                          <a:spcPct val="155000"/>
                        </a:lnSpc>
                      </a:pPr>
                      <a:r>
                        <a:rPr sz="15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近年来颁布实施的《安全生产法》</a:t>
                      </a:r>
                      <a:r>
                        <a:rPr sz="1500" b="1" kern="0" spc="-2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5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关于全面加强危险化学品</a:t>
                      </a:r>
                      <a:r>
                        <a:rPr sz="15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安全生产工作的意见》</a:t>
                      </a:r>
                      <a:r>
                        <a:rPr sz="1500" b="1" kern="0" spc="-1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等法规文件</a:t>
                      </a:r>
                      <a:r>
                        <a:rPr sz="1500" b="1" kern="0" spc="-2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500" b="1" kern="0" spc="-3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对危险化学品安全管理提</a:t>
                      </a:r>
                      <a:r>
                        <a:rPr sz="15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出了</a:t>
                      </a:r>
                      <a:r>
                        <a:rPr sz="15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新要求</a:t>
                      </a:r>
                      <a:r>
                        <a:rPr sz="15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500" b="1" kern="0" spc="-3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需将有关要求</a:t>
                      </a:r>
                      <a:r>
                        <a:rPr sz="15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纳入</a:t>
                      </a: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安全生产标准化</a:t>
                      </a:r>
                      <a:r>
                        <a:rPr sz="15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建设工作之中。</a:t>
                      </a:r>
                      <a:endParaRPr sz="1500" dirty="0">
                        <a:latin typeface="微软雅黑" panose="020B0703020204020201" charset="-122"/>
                        <a:ea typeface="微软雅黑" panose="020B0703020204020201" charset="-122"/>
                        <a:cs typeface="微软雅黑" panose="020B0703020204020201" charset="-122"/>
                      </a:endParaRPr>
                    </a:p>
                    <a:p>
                      <a:pPr marL="437515" indent="-271145" algn="l" rtl="0" eaLnBrk="0">
                        <a:lnSpc>
                          <a:spcPct val="132000"/>
                        </a:lnSpc>
                        <a:spcBef>
                          <a:spcPts val="935"/>
                        </a:spcBef>
                        <a:tabLst>
                          <a:tab pos="310515" algn="l"/>
                        </a:tabLst>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安全生产法规定</a:t>
                      </a:r>
                      <a:r>
                        <a:rPr sz="14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：生产经营单位必须</a:t>
                      </a:r>
                      <a:r>
                        <a:rPr sz="14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加强安全生产标准化</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400" b="1" kern="0" spc="-3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信息化</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建设</a:t>
                      </a:r>
                      <a:r>
                        <a:rPr sz="1400" b="1" kern="0" spc="-2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，构建安全风险分级管控和隐患排查治理双重预防机制</a:t>
                      </a:r>
                      <a:r>
                        <a:rPr sz="1400" b="1" kern="0" spc="-1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，健</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全</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风险防范化解机制</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，提高安全</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生产水平</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，确保安全生产。</a:t>
                      </a:r>
                      <a:endParaRPr sz="1400" dirty="0">
                        <a:latin typeface="微软雅黑" panose="020B0703020204020201" charset="-122"/>
                        <a:ea typeface="微软雅黑" panose="020B0703020204020201" charset="-122"/>
                        <a:cs typeface="微软雅黑" panose="020B0703020204020201" charset="-122"/>
                      </a:endParaRPr>
                    </a:p>
                    <a:p>
                      <a:pPr algn="l" rtl="0" eaLnBrk="0">
                        <a:lnSpc>
                          <a:spcPct val="117000"/>
                        </a:lnSpc>
                      </a:pPr>
                      <a:endParaRPr sz="500" dirty="0">
                        <a:latin typeface="微软雅黑" panose="020B0703020204020201" charset="-122"/>
                        <a:ea typeface="微软雅黑" panose="020B0703020204020201" charset="-122"/>
                        <a:cs typeface="Arial" panose="020B0704020202090204"/>
                      </a:endParaRPr>
                    </a:p>
                    <a:p>
                      <a:pPr marL="447040" indent="-280670" algn="l" rtl="0" eaLnBrk="0">
                        <a:lnSpc>
                          <a:spcPct val="136000"/>
                        </a:lnSpc>
                        <a:spcBef>
                          <a:spcPts val="5"/>
                        </a:spcBef>
                        <a:tabLst>
                          <a:tab pos="310515" algn="l"/>
                        </a:tabLst>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《两办意见》“强化企业主体责任落实</a:t>
                      </a:r>
                      <a:r>
                        <a:rPr sz="1400" b="1" kern="0" spc="-2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”规定“</a:t>
                      </a:r>
                      <a:r>
                        <a:rPr sz="1400" b="1" kern="0" spc="40" dirty="0">
                          <a:solidFill>
                            <a:srgbClr val="FF0000">
                              <a:alpha val="100000"/>
                            </a:srgbClr>
                          </a:solidFill>
                          <a:latin typeface="微软雅黑" panose="020B0703020204020201" charset="-122"/>
                          <a:ea typeface="微软雅黑" panose="020B0703020204020201" charset="-122"/>
                          <a:cs typeface="微软雅黑" panose="020B0703020204020201" charset="-122"/>
                        </a:rPr>
                        <a:t>全面推进</a:t>
                      </a:r>
                      <a:r>
                        <a:rPr sz="14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危险化学</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品企业安全生产标准化建设</a:t>
                      </a:r>
                      <a:r>
                        <a:rPr sz="1400" b="1" kern="0" spc="-17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，对</a:t>
                      </a:r>
                      <a:r>
                        <a:rPr sz="14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一、二级标准化企业</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扩产扩能、</a:t>
                      </a:r>
                      <a:r>
                        <a:rPr sz="1400" b="1" kern="0" spc="-3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进</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区入园等</a:t>
                      </a:r>
                      <a:r>
                        <a:rPr sz="1400" b="1" kern="0" spc="-2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，在同等条件下分别给予优先考虑并</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减少检查频次</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endParaRPr sz="14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CC3300"/>
                      </a:solidFill>
                      <a:prstDash val="solid"/>
                      <a:round/>
                      <a:headEnd type="none" w="med" len="med"/>
                      <a:tailEnd type="none" w="med" len="med"/>
                    </a:lnL>
                    <a:lnR w="6350" cap="flat" cmpd="sng" algn="ctr">
                      <a:solidFill>
                        <a:srgbClr val="CC3300"/>
                      </a:solidFill>
                      <a:prstDash val="solid"/>
                      <a:round/>
                      <a:headEnd type="none" w="med" len="med"/>
                      <a:tailEnd type="none" w="med" len="med"/>
                    </a:lnR>
                    <a:lnT w="6350" cap="flat" cmpd="sng" algn="ctr">
                      <a:solidFill>
                        <a:srgbClr val="CC3300"/>
                      </a:solidFill>
                      <a:prstDash val="solid"/>
                      <a:round/>
                      <a:headEnd type="none" w="med" len="med"/>
                      <a:tailEnd type="none" w="med" len="med"/>
                    </a:lnT>
                    <a:lnB w="6350" cap="flat" cmpd="sng" algn="ctr">
                      <a:solidFill>
                        <a:srgbClr val="CC3300"/>
                      </a:solidFill>
                      <a:prstDash val="solid"/>
                      <a:round/>
                      <a:headEnd type="none" w="med" len="med"/>
                      <a:tailEnd type="none" w="med" len="med"/>
                    </a:lnB>
                  </a:tcPr>
                </a:tc>
              </a:tr>
            </a:tbl>
          </a:graphicData>
        </a:graphic>
      </p:graphicFrame>
      <p:pic>
        <p:nvPicPr>
          <p:cNvPr id="52" name="picture 52"/>
          <p:cNvPicPr>
            <a:picLocks noChangeAspect="1"/>
          </p:cNvPicPr>
          <p:nvPr/>
        </p:nvPicPr>
        <p:blipFill>
          <a:blip r:embed="rId1"/>
          <a:stretch>
            <a:fillRect/>
          </a:stretch>
        </p:blipFill>
        <p:spPr>
          <a:xfrm rot="21600000">
            <a:off x="557024" y="3479394"/>
            <a:ext cx="143997" cy="197705"/>
          </a:xfrm>
          <a:prstGeom prst="rect">
            <a:avLst/>
          </a:prstGeom>
        </p:spPr>
      </p:pic>
      <p:pic>
        <p:nvPicPr>
          <p:cNvPr id="54" name="picture 54"/>
          <p:cNvPicPr>
            <a:picLocks noChangeAspect="1"/>
          </p:cNvPicPr>
          <p:nvPr/>
        </p:nvPicPr>
        <p:blipFill>
          <a:blip r:embed="rId2"/>
          <a:stretch>
            <a:fillRect/>
          </a:stretch>
        </p:blipFill>
        <p:spPr>
          <a:xfrm rot="21600000">
            <a:off x="557024" y="2519274"/>
            <a:ext cx="143997" cy="197705"/>
          </a:xfrm>
          <a:prstGeom prst="rect">
            <a:avLst/>
          </a:prstGeom>
        </p:spPr>
      </p:pic>
      <p:pic>
        <p:nvPicPr>
          <p:cNvPr id="58" name="picture 58"/>
          <p:cNvPicPr>
            <a:picLocks noChangeAspect="1"/>
          </p:cNvPicPr>
          <p:nvPr/>
        </p:nvPicPr>
        <p:blipFill>
          <a:blip r:embed="rId3"/>
          <a:stretch>
            <a:fillRect/>
          </a:stretch>
        </p:blipFill>
        <p:spPr>
          <a:xfrm rot="21600000">
            <a:off x="6621774" y="1353287"/>
            <a:ext cx="1992375" cy="3069493"/>
          </a:xfrm>
          <a:prstGeom prst="rect">
            <a:avLst/>
          </a:prstGeom>
        </p:spPr>
      </p:pic>
      <p:sp>
        <p:nvSpPr>
          <p:cNvPr id="60" name="textbox 60"/>
          <p:cNvSpPr/>
          <p:nvPr/>
        </p:nvSpPr>
        <p:spPr>
          <a:xfrm>
            <a:off x="488881" y="789141"/>
            <a:ext cx="5266690" cy="3613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algn="r" rtl="0" eaLnBrk="0">
              <a:lnSpc>
                <a:spcPts val="2645"/>
              </a:lnSpc>
            </a:pPr>
            <a:r>
              <a:rPr sz="2000" b="1" kern="0" spc="-70" dirty="0">
                <a:solidFill>
                  <a:srgbClr val="005DA2">
                    <a:alpha val="100000"/>
                  </a:srgbClr>
                </a:solidFill>
                <a:latin typeface="微软雅黑" panose="020B0703020204020201" charset="-122"/>
                <a:ea typeface="微软雅黑" panose="020B0703020204020201" charset="-122"/>
                <a:cs typeface="微软雅黑" panose="020B0703020204020201" charset="-122"/>
              </a:rPr>
              <a:t>1.更好适应危险化学品安全管理新形势新要</a:t>
            </a:r>
            <a:r>
              <a:rPr sz="2000" b="1" kern="0" spc="-80" dirty="0">
                <a:solidFill>
                  <a:srgbClr val="005DA2">
                    <a:alpha val="100000"/>
                  </a:srgbClr>
                </a:solidFill>
                <a:latin typeface="微软雅黑" panose="020B0703020204020201" charset="-122"/>
                <a:ea typeface="微软雅黑" panose="020B0703020204020201" charset="-122"/>
                <a:cs typeface="微软雅黑" panose="020B0703020204020201" charset="-122"/>
              </a:rPr>
              <a:t>求。</a:t>
            </a:r>
            <a:endParaRPr sz="20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 name="textbox 656"/>
          <p:cNvSpPr/>
          <p:nvPr/>
        </p:nvSpPr>
        <p:spPr>
          <a:xfrm>
            <a:off x="432036" y="971703"/>
            <a:ext cx="8348980" cy="344360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11125"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5.5 安全风险管理和双重预防机制建设</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45000"/>
              </a:lnSpc>
            </a:pPr>
            <a:endParaRPr sz="1000" dirty="0">
              <a:latin typeface="微软雅黑" panose="020B0703020204020201" charset="-122"/>
              <a:ea typeface="微软雅黑" panose="020B0703020204020201" charset="-122"/>
              <a:cs typeface="Arial" panose="020B0704020202090204"/>
            </a:endParaRPr>
          </a:p>
          <a:p>
            <a:pPr marL="53975" algn="l" rtl="0" eaLnBrk="0">
              <a:lnSpc>
                <a:spcPts val="2105"/>
              </a:lnSpc>
              <a:spcBef>
                <a:spcPts val="450"/>
              </a:spcBef>
            </a:pPr>
            <a:r>
              <a:rPr sz="15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5.5.2</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安全风险控制</a:t>
            </a: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和监测</a:t>
            </a:r>
            <a:endParaRPr sz="1500" dirty="0">
              <a:latin typeface="微软雅黑" panose="020B0703020204020201" charset="-122"/>
              <a:ea typeface="微软雅黑" panose="020B0703020204020201" charset="-122"/>
              <a:cs typeface="微软雅黑" panose="020B0703020204020201" charset="-122"/>
            </a:endParaRPr>
          </a:p>
          <a:p>
            <a:pPr marL="13335" indent="38100" algn="l" rtl="0" eaLnBrk="0">
              <a:lnSpc>
                <a:spcPct val="139000"/>
              </a:lnSpc>
              <a:spcBef>
                <a:spcPts val="1030"/>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5.5.2.1 企业应根据</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安全风险评估结果</a:t>
            </a:r>
            <a:r>
              <a:rPr sz="14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，针对不可接受的安全风险</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，制定</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安全风险降低措施</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，将安全风险控</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制在可以接受的程度。</a:t>
            </a:r>
            <a:endParaRPr sz="1400" dirty="0">
              <a:latin typeface="微软雅黑" panose="020B0703020204020201" charset="-122"/>
              <a:ea typeface="微软雅黑" panose="020B0703020204020201" charset="-122"/>
              <a:cs typeface="微软雅黑" panose="020B0703020204020201" charset="-122"/>
            </a:endParaRPr>
          </a:p>
          <a:p>
            <a:pPr marL="13335" indent="38100" algn="l" rtl="0" eaLnBrk="0">
              <a:lnSpc>
                <a:spcPct val="139000"/>
              </a:lnSpc>
              <a:spcBef>
                <a:spcPts val="1040"/>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5.5.2.2 企业</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应建立并实施</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安全风险研判与承诺公告</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制度</a:t>
            </a:r>
            <a:r>
              <a:rPr sz="1400" b="1" kern="0" spc="-2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400" b="1" kern="0" spc="-3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由主要负责人承诺当日所有装置、罐区是否处于</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安全运行状态</a:t>
            </a:r>
            <a:r>
              <a:rPr sz="1400" b="1" kern="0" spc="-1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，安全风险是否得到有效管控</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，相关内容通过设置在企业主门岗显著位置的显示屏进行显示。</a:t>
            </a:r>
            <a:endParaRPr sz="1400" dirty="0">
              <a:latin typeface="微软雅黑" panose="020B0703020204020201" charset="-122"/>
              <a:ea typeface="微软雅黑" panose="020B0703020204020201" charset="-122"/>
              <a:cs typeface="微软雅黑" panose="020B0703020204020201" charset="-122"/>
            </a:endParaRPr>
          </a:p>
          <a:p>
            <a:pPr marL="52070" algn="l" rtl="0" eaLnBrk="0">
              <a:lnSpc>
                <a:spcPts val="1855"/>
              </a:lnSpc>
              <a:spcBef>
                <a:spcPts val="1035"/>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5.5.2.3 企业应每年对安全风险评估结果组织评审</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检查</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安全风险控制措施</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效果</a:t>
            </a:r>
            <a:r>
              <a:rPr sz="1400" b="1" kern="0" spc="-2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，确保安全风险受控。</a:t>
            </a:r>
            <a:endParaRPr sz="1400" dirty="0">
              <a:latin typeface="微软雅黑" panose="020B0703020204020201" charset="-122"/>
              <a:ea typeface="微软雅黑" panose="020B0703020204020201" charset="-122"/>
              <a:cs typeface="微软雅黑" panose="020B0703020204020201" charset="-122"/>
            </a:endParaRPr>
          </a:p>
          <a:p>
            <a:pPr algn="l" rtl="0" eaLnBrk="0">
              <a:lnSpc>
                <a:spcPct val="105000"/>
              </a:lnSpc>
            </a:pPr>
            <a:endParaRPr sz="800" dirty="0">
              <a:latin typeface="微软雅黑" panose="020B0703020204020201" charset="-122"/>
              <a:ea typeface="微软雅黑" panose="020B0703020204020201" charset="-122"/>
              <a:cs typeface="Arial" panose="020B0704020202090204"/>
            </a:endParaRPr>
          </a:p>
          <a:p>
            <a:pPr marL="12700" indent="39370" algn="l" rtl="0" eaLnBrk="0">
              <a:lnSpc>
                <a:spcPct val="139000"/>
              </a:lnSpc>
              <a:spcBef>
                <a:spcPts val="0"/>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5.5.2.4 构成危险化学品重大危险源</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或涉及硝化、过氧化等</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高危工艺</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的企业</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，应对安全风险</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实时监测</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实时</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预警</a:t>
            </a:r>
            <a:r>
              <a:rPr sz="14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，及时分析预警信息</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，开展分级处置。</a:t>
            </a:r>
            <a:endParaRPr sz="14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 name="textbox 660"/>
          <p:cNvSpPr/>
          <p:nvPr/>
        </p:nvSpPr>
        <p:spPr>
          <a:xfrm>
            <a:off x="469779" y="978053"/>
            <a:ext cx="8203565" cy="352869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11125"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5.5 安全风险管理和双重预防机制建设</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04000"/>
              </a:lnSpc>
            </a:pPr>
            <a:endParaRPr sz="1000" dirty="0">
              <a:latin typeface="微软雅黑" panose="020B0703020204020201" charset="-122"/>
              <a:ea typeface="微软雅黑" panose="020B0703020204020201" charset="-122"/>
              <a:cs typeface="Arial" panose="020B0704020202090204"/>
            </a:endParaRPr>
          </a:p>
          <a:p>
            <a:pPr marL="53975" algn="l" rtl="0" eaLnBrk="0">
              <a:lnSpc>
                <a:spcPts val="2105"/>
              </a:lnSpc>
              <a:spcBef>
                <a:spcPts val="460"/>
              </a:spcBef>
            </a:pP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5.5.3</a:t>
            </a:r>
            <a:r>
              <a:rPr sz="1500" b="1" kern="0" spc="11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双重预防机制建设</a:t>
            </a:r>
            <a:endParaRPr sz="1500" dirty="0">
              <a:latin typeface="微软雅黑" panose="020B0703020204020201" charset="-122"/>
              <a:ea typeface="微软雅黑" panose="020B0703020204020201" charset="-122"/>
              <a:cs typeface="微软雅黑" panose="020B0703020204020201" charset="-122"/>
            </a:endParaRPr>
          </a:p>
          <a:p>
            <a:pPr marL="13335" indent="38735" algn="l" rtl="0" eaLnBrk="0">
              <a:lnSpc>
                <a:spcPct val="124000"/>
              </a:lnSpc>
              <a:spcBef>
                <a:spcPts val="51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5.5.3.1 企业主要负责人应组织建</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设安全风险分级管控和隐患排查治理</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双重预防机制</a:t>
            </a:r>
            <a:r>
              <a:rPr sz="14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，明确双重预防机制</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考核奖惩的标准、频次、方式方法</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，定期考核。</a:t>
            </a:r>
            <a:endParaRPr sz="1400" dirty="0">
              <a:latin typeface="微软雅黑" panose="020B0703020204020201" charset="-122"/>
              <a:ea typeface="微软雅黑" panose="020B0703020204020201" charset="-122"/>
              <a:cs typeface="微软雅黑" panose="020B0703020204020201" charset="-122"/>
            </a:endParaRPr>
          </a:p>
          <a:p>
            <a:pPr marL="12700" indent="39370" algn="l" rtl="0" eaLnBrk="0">
              <a:lnSpc>
                <a:spcPct val="129000"/>
              </a:lnSpc>
              <a:spcBef>
                <a:spcPts val="550"/>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5.5.3.2 企业应按照功能独立、大</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小适中、易于管理的原则</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，选取生产装置、储存设施或场所作为安全风</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险分析对象</a:t>
            </a:r>
            <a:r>
              <a:rPr sz="1400" b="1" kern="0" spc="-1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，根据生产工艺流程或设备设施布局</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，将安全风险分析对象分解为若干个相对独立的安全风险</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分析单元。</a:t>
            </a:r>
            <a:endParaRPr sz="1400" dirty="0">
              <a:latin typeface="微软雅黑" panose="020B0703020204020201" charset="-122"/>
              <a:ea typeface="微软雅黑" panose="020B0703020204020201" charset="-122"/>
              <a:cs typeface="微软雅黑" panose="020B0703020204020201" charset="-122"/>
            </a:endParaRPr>
          </a:p>
          <a:p>
            <a:pPr marL="12700" indent="39370" algn="l" rtl="0" eaLnBrk="0">
              <a:lnSpc>
                <a:spcPct val="124000"/>
              </a:lnSpc>
              <a:spcBef>
                <a:spcPts val="53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5.5.3.3 企业应根据安全风险评估</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结果</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，选择可能造成</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爆炸、火灾、中毒窒息</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等高后果的事件作为重点管</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控的安全风险事件。</a:t>
            </a:r>
            <a:endParaRPr sz="1400" dirty="0">
              <a:latin typeface="微软雅黑" panose="020B0703020204020201" charset="-122"/>
              <a:ea typeface="微软雅黑" panose="020B0703020204020201" charset="-122"/>
              <a:cs typeface="微软雅黑" panose="020B0703020204020201" charset="-122"/>
            </a:endParaRPr>
          </a:p>
          <a:p>
            <a:pPr algn="l" rtl="0" eaLnBrk="0">
              <a:lnSpc>
                <a:spcPct val="111000"/>
              </a:lnSpc>
            </a:pPr>
            <a:endParaRPr sz="400" dirty="0">
              <a:latin typeface="微软雅黑" panose="020B0703020204020201" charset="-122"/>
              <a:ea typeface="微软雅黑" panose="020B0703020204020201" charset="-122"/>
              <a:cs typeface="Arial" panose="020B0704020202090204"/>
            </a:endParaRPr>
          </a:p>
          <a:p>
            <a:pPr marL="12700" indent="38735" algn="l" rtl="0" eaLnBrk="0">
              <a:lnSpc>
                <a:spcPct val="124000"/>
              </a:lnSpc>
              <a:spcBef>
                <a:spcPts val="0"/>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5.5.3.4 企业应按照</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分级管控</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原则</a:t>
            </a:r>
            <a:r>
              <a:rPr sz="1400" b="1" kern="0" spc="-2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，将安全风险事件管控措施的检查频次与管理要求</a:t>
            </a:r>
            <a:r>
              <a:rPr sz="1400" b="1" kern="0" spc="-2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，分解落实到从主要</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负责人到基层操作人员与安全生产相关的所有</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人员。</a:t>
            </a:r>
            <a:endParaRPr sz="14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 name="textbox 664"/>
          <p:cNvSpPr/>
          <p:nvPr/>
        </p:nvSpPr>
        <p:spPr>
          <a:xfrm>
            <a:off x="386951" y="984403"/>
            <a:ext cx="8369934" cy="347472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4351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5.5 安全风险管理和双重预防机制建设</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18000"/>
              </a:lnSpc>
            </a:pPr>
            <a:endParaRPr sz="1000" dirty="0">
              <a:latin typeface="微软雅黑" panose="020B0703020204020201" charset="-122"/>
              <a:ea typeface="微软雅黑" panose="020B0703020204020201" charset="-122"/>
              <a:cs typeface="Arial" panose="020B0704020202090204"/>
            </a:endParaRPr>
          </a:p>
          <a:p>
            <a:pPr marL="53975" algn="l" rtl="0" eaLnBrk="0">
              <a:lnSpc>
                <a:spcPts val="2105"/>
              </a:lnSpc>
              <a:spcBef>
                <a:spcPts val="455"/>
              </a:spcBef>
            </a:pP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5.5.3</a:t>
            </a:r>
            <a:r>
              <a:rPr sz="1500" b="1" kern="0" spc="11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双重预防机制建设</a:t>
            </a:r>
            <a:endParaRPr sz="1500" dirty="0">
              <a:latin typeface="微软雅黑" panose="020B0703020204020201" charset="-122"/>
              <a:ea typeface="微软雅黑" panose="020B0703020204020201" charset="-122"/>
              <a:cs typeface="微软雅黑" panose="020B0703020204020201" charset="-122"/>
            </a:endParaRPr>
          </a:p>
          <a:p>
            <a:pPr marL="20955" indent="30480" algn="l" rtl="0" eaLnBrk="0">
              <a:lnSpc>
                <a:spcPct val="129000"/>
              </a:lnSpc>
              <a:spcBef>
                <a:spcPts val="690"/>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5.5.3.5 企业应明确安全风险管控</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措施对应的</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隐患排查任务、责任人、频次周期</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等</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，通过日常巡检和专项</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隐患排查</a:t>
            </a:r>
            <a:r>
              <a:rPr sz="1400" b="1" kern="0" spc="-2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，确保安全风险管控措施安全可靠并有效运</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行。</a:t>
            </a:r>
            <a:endParaRPr sz="1400" dirty="0">
              <a:latin typeface="微软雅黑" panose="020B0703020204020201" charset="-122"/>
              <a:ea typeface="微软雅黑" panose="020B0703020204020201" charset="-122"/>
              <a:cs typeface="微软雅黑" panose="020B0703020204020201" charset="-122"/>
            </a:endParaRPr>
          </a:p>
          <a:p>
            <a:pPr marL="14605" indent="36830" algn="l" rtl="0" eaLnBrk="0">
              <a:lnSpc>
                <a:spcPct val="129000"/>
              </a:lnSpc>
              <a:spcBef>
                <a:spcPts val="705"/>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5.5.3.6 企业应运用</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移动终端</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开展隐患排查</a:t>
            </a:r>
            <a:r>
              <a:rPr sz="1400" b="1" kern="0" spc="-2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，发现的隐患应实时上传到</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双重预防数字化系统</a:t>
            </a:r>
            <a:r>
              <a:rPr sz="1400" b="1" kern="0" spc="-2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，治理全过程</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实现在线闭环管理。</a:t>
            </a:r>
            <a:endParaRPr sz="1400" dirty="0">
              <a:latin typeface="微软雅黑" panose="020B0703020204020201" charset="-122"/>
              <a:ea typeface="微软雅黑" panose="020B0703020204020201" charset="-122"/>
              <a:cs typeface="微软雅黑" panose="020B0703020204020201" charset="-122"/>
            </a:endParaRPr>
          </a:p>
          <a:p>
            <a:pPr marL="52070" algn="l" rtl="0" eaLnBrk="0">
              <a:lnSpc>
                <a:spcPts val="1855"/>
              </a:lnSpc>
              <a:spcBef>
                <a:spcPts val="700"/>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5.5.3.7 企业应建立并</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实施事故隐患内部报告奖励机制</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，主动、动态开展事故隐患自查自纠。</a:t>
            </a:r>
            <a:endParaRPr sz="1400" dirty="0">
              <a:latin typeface="微软雅黑" panose="020B0703020204020201" charset="-122"/>
              <a:ea typeface="微软雅黑" panose="020B0703020204020201" charset="-122"/>
              <a:cs typeface="微软雅黑" panose="020B0703020204020201" charset="-122"/>
            </a:endParaRPr>
          </a:p>
          <a:p>
            <a:pPr marL="53975" algn="l" rtl="0" eaLnBrk="0">
              <a:lnSpc>
                <a:spcPts val="2105"/>
              </a:lnSpc>
              <a:spcBef>
                <a:spcPts val="760"/>
              </a:spcBef>
            </a:pPr>
            <a:r>
              <a:rPr sz="1500" b="1" kern="0" spc="40" dirty="0">
                <a:solidFill>
                  <a:srgbClr val="FF0000">
                    <a:alpha val="100000"/>
                  </a:srgbClr>
                </a:solidFill>
                <a:latin typeface="微软雅黑" panose="020B0703020204020201" charset="-122"/>
                <a:ea typeface="微软雅黑" panose="020B0703020204020201" charset="-122"/>
                <a:cs typeface="微软雅黑" panose="020B0703020204020201" charset="-122"/>
              </a:rPr>
              <a:t>5.5.4</a:t>
            </a:r>
            <a:r>
              <a:rPr sz="1500" b="1" kern="0" spc="1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40" dirty="0">
                <a:solidFill>
                  <a:srgbClr val="FF0000">
                    <a:alpha val="100000"/>
                  </a:srgbClr>
                </a:solidFill>
                <a:latin typeface="微软雅黑" panose="020B0703020204020201" charset="-122"/>
                <a:ea typeface="微软雅黑" panose="020B0703020204020201" charset="-122"/>
                <a:cs typeface="微软雅黑" panose="020B0703020204020201" charset="-122"/>
              </a:rPr>
              <a:t>证实方法</a:t>
            </a:r>
            <a:endParaRPr sz="1500" dirty="0">
              <a:latin typeface="微软雅黑" panose="020B0703020204020201" charset="-122"/>
              <a:ea typeface="微软雅黑" panose="020B0703020204020201" charset="-122"/>
              <a:cs typeface="微软雅黑" panose="020B0703020204020201" charset="-122"/>
            </a:endParaRPr>
          </a:p>
          <a:p>
            <a:pPr algn="r" rtl="0" eaLnBrk="0">
              <a:lnSpc>
                <a:spcPct val="83000"/>
              </a:lnSpc>
              <a:spcBef>
                <a:spcPts val="975"/>
              </a:spcBef>
            </a:pP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通过查验的方式</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，确定安全风险评估准则、安</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全风险清单、安全风险评估报告、安全风险研判与承诺、</a:t>
            </a:r>
            <a:endParaRPr sz="1400" dirty="0">
              <a:latin typeface="微软雅黑" panose="020B0703020204020201" charset="-122"/>
              <a:ea typeface="微软雅黑" panose="020B0703020204020201" charset="-122"/>
              <a:cs typeface="微软雅黑" panose="020B0703020204020201" charset="-122"/>
            </a:endParaRPr>
          </a:p>
          <a:p>
            <a:pPr marL="12700" algn="l" rtl="0" eaLnBrk="0">
              <a:lnSpc>
                <a:spcPts val="2685"/>
              </a:lnSpc>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双重预防数字化系统及危险化学品安全生产风险监测预警系统等与5.5所有要求的符</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合性。</a:t>
            </a:r>
            <a:endParaRPr sz="14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0" name="table 670"/>
          <p:cNvGraphicFramePr>
            <a:graphicFrameLocks noGrp="1"/>
          </p:cNvGraphicFramePr>
          <p:nvPr/>
        </p:nvGraphicFramePr>
        <p:xfrm>
          <a:off x="173989" y="2282825"/>
          <a:ext cx="5562600" cy="1403985"/>
        </p:xfrm>
        <a:graphic>
          <a:graphicData uri="http://schemas.openxmlformats.org/drawingml/2006/table">
            <a:tbl>
              <a:tblPr/>
              <a:tblGrid>
                <a:gridCol w="5562600"/>
              </a:tblGrid>
              <a:tr h="1397635">
                <a:tc>
                  <a:txBody>
                    <a:bodyPr/>
                    <a:lstStyle/>
                    <a:p>
                      <a:pPr algn="l" rtl="0" eaLnBrk="0">
                        <a:lnSpc>
                          <a:spcPct val="119000"/>
                        </a:lnSpc>
                      </a:pPr>
                      <a:endParaRPr sz="1000" dirty="0">
                        <a:latin typeface="微软雅黑" panose="020B0703020204020201" charset="-122"/>
                        <a:ea typeface="微软雅黑" panose="020B0703020204020201" charset="-122"/>
                        <a:cs typeface="Arial" panose="020B0704020202090204"/>
                      </a:endParaRPr>
                    </a:p>
                    <a:p>
                      <a:pPr algn="l" rtl="0" eaLnBrk="0">
                        <a:lnSpc>
                          <a:spcPct val="8000"/>
                        </a:lnSpc>
                      </a:pPr>
                      <a:endParaRPr sz="100" dirty="0">
                        <a:latin typeface="微软雅黑" panose="020B0703020204020201" charset="-122"/>
                        <a:ea typeface="微软雅黑" panose="020B0703020204020201" charset="-122"/>
                        <a:cs typeface="Arial" panose="020B0704020202090204"/>
                      </a:endParaRPr>
                    </a:p>
                    <a:p>
                      <a:pPr marL="111125" algn="l" rtl="0" eaLnBrk="0">
                        <a:lnSpc>
                          <a:spcPct val="92000"/>
                        </a:lnSpc>
                        <a:tabLst>
                          <a:tab pos="233045" algn="l"/>
                        </a:tabLst>
                      </a:pP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抓事故预防的主要矛盾、抓矛盾的主要方面——</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高后果生产装置、</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储存设施</a:t>
                      </a:r>
                      <a:endParaRPr sz="1200" dirty="0">
                        <a:latin typeface="微软雅黑" panose="020B0703020204020201" charset="-122"/>
                        <a:ea typeface="微软雅黑" panose="020B0703020204020201" charset="-122"/>
                        <a:cs typeface="微软雅黑" panose="020B0703020204020201" charset="-122"/>
                      </a:endParaRPr>
                    </a:p>
                    <a:p>
                      <a:pPr marL="111125" algn="l" rtl="0" eaLnBrk="0">
                        <a:lnSpc>
                          <a:spcPct val="92000"/>
                        </a:lnSpc>
                        <a:spcBef>
                          <a:spcPts val="545"/>
                        </a:spcBef>
                        <a:tabLst>
                          <a:tab pos="233045" algn="l"/>
                        </a:tabLst>
                      </a:pP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抓管控措施的完整性、可靠性——</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安全风险管控的</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关键措施</a:t>
                      </a:r>
                      <a:endParaRPr sz="1200" dirty="0">
                        <a:latin typeface="微软雅黑" panose="020B0703020204020201" charset="-122"/>
                        <a:ea typeface="微软雅黑" panose="020B0703020204020201" charset="-122"/>
                        <a:cs typeface="微软雅黑" panose="020B0703020204020201" charset="-122"/>
                      </a:endParaRPr>
                    </a:p>
                    <a:p>
                      <a:pPr marL="111125" algn="l" rtl="0" eaLnBrk="0">
                        <a:lnSpc>
                          <a:spcPct val="92000"/>
                        </a:lnSpc>
                        <a:spcBef>
                          <a:spcPts val="545"/>
                        </a:spcBef>
                        <a:tabLst>
                          <a:tab pos="233045" algn="l"/>
                        </a:tabLst>
                      </a:pP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聚焦领导引领力</a:t>
                      </a:r>
                      <a:r>
                        <a:rPr sz="1200" b="1" kern="0" spc="-1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，与全</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员参与相结合——</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重大危险源三类包保责任人</a:t>
                      </a:r>
                      <a:endParaRPr sz="1200" dirty="0">
                        <a:latin typeface="微软雅黑" panose="020B0703020204020201" charset="-122"/>
                        <a:ea typeface="微软雅黑" panose="020B0703020204020201" charset="-122"/>
                        <a:cs typeface="微软雅黑" panose="020B0703020204020201" charset="-122"/>
                      </a:endParaRPr>
                    </a:p>
                    <a:p>
                      <a:pPr marL="111125" algn="l" rtl="0" eaLnBrk="0">
                        <a:lnSpc>
                          <a:spcPct val="92000"/>
                        </a:lnSpc>
                        <a:spcBef>
                          <a:spcPts val="545"/>
                        </a:spcBef>
                        <a:tabLst>
                          <a:tab pos="233045" algn="l"/>
                        </a:tabLst>
                      </a:pP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与传统优秀实践相结合——</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双预防与专项检查相融合</a:t>
                      </a:r>
                      <a:r>
                        <a:rPr sz="1200" b="1" kern="0" spc="-18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，一体化推进</a:t>
                      </a:r>
                      <a:endParaRPr sz="1200" dirty="0">
                        <a:latin typeface="微软雅黑" panose="020B0703020204020201" charset="-122"/>
                        <a:ea typeface="微软雅黑" panose="020B0703020204020201" charset="-122"/>
                        <a:cs typeface="微软雅黑" panose="020B0703020204020201" charset="-122"/>
                      </a:endParaRPr>
                    </a:p>
                    <a:p>
                      <a:pPr algn="l" rtl="0" eaLnBrk="0">
                        <a:lnSpc>
                          <a:spcPct val="113000"/>
                        </a:lnSpc>
                      </a:pPr>
                      <a:endParaRPr sz="400" dirty="0">
                        <a:latin typeface="微软雅黑" panose="020B0703020204020201" charset="-122"/>
                        <a:ea typeface="微软雅黑" panose="020B0703020204020201" charset="-122"/>
                        <a:cs typeface="Arial" panose="020B0704020202090204"/>
                      </a:endParaRPr>
                    </a:p>
                    <a:p>
                      <a:pPr marL="111125" algn="l" rtl="0" eaLnBrk="0">
                        <a:lnSpc>
                          <a:spcPct val="92000"/>
                        </a:lnSpc>
                        <a:spcBef>
                          <a:spcPts val="5"/>
                        </a:spcBef>
                        <a:tabLst>
                          <a:tab pos="233045" algn="l"/>
                        </a:tabLst>
                      </a:pP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减少信息成本、提高管理效率——</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数</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字化建设</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2F528F"/>
                      </a:solidFill>
                      <a:prstDash val="solid"/>
                      <a:round/>
                      <a:headEnd type="none" w="med" len="med"/>
                      <a:tailEnd type="none" w="med" len="med"/>
                    </a:lnL>
                    <a:lnR w="6350" cap="flat" cmpd="sng" algn="ctr">
                      <a:solidFill>
                        <a:srgbClr val="2F528F"/>
                      </a:solidFill>
                      <a:prstDash val="solid"/>
                      <a:round/>
                      <a:headEnd type="none" w="med" len="med"/>
                      <a:tailEnd type="none" w="med" len="med"/>
                    </a:lnR>
                    <a:lnT w="6350" cap="flat" cmpd="sng" algn="ctr">
                      <a:solidFill>
                        <a:srgbClr val="2F528F"/>
                      </a:solidFill>
                      <a:prstDash val="solid"/>
                      <a:round/>
                      <a:headEnd type="none" w="med" len="med"/>
                      <a:tailEnd type="none" w="med" len="med"/>
                    </a:lnT>
                    <a:lnB w="6350" cap="flat" cmpd="sng" algn="ctr">
                      <a:solidFill>
                        <a:srgbClr val="2F528F"/>
                      </a:solidFill>
                      <a:prstDash val="solid"/>
                      <a:round/>
                      <a:headEnd type="none" w="med" len="med"/>
                      <a:tailEnd type="none" w="med" len="med"/>
                    </a:lnB>
                  </a:tcPr>
                </a:tc>
              </a:tr>
            </a:tbl>
          </a:graphicData>
        </a:graphic>
      </p:graphicFrame>
      <p:pic>
        <p:nvPicPr>
          <p:cNvPr id="672" name="picture 672"/>
          <p:cNvPicPr>
            <a:picLocks noChangeAspect="1"/>
          </p:cNvPicPr>
          <p:nvPr/>
        </p:nvPicPr>
        <p:blipFill>
          <a:blip r:embed="rId1"/>
          <a:stretch>
            <a:fillRect/>
          </a:stretch>
        </p:blipFill>
        <p:spPr>
          <a:xfrm rot="21600000">
            <a:off x="285216" y="3414699"/>
            <a:ext cx="122986" cy="168859"/>
          </a:xfrm>
          <a:prstGeom prst="rect">
            <a:avLst/>
          </a:prstGeom>
        </p:spPr>
      </p:pic>
      <p:pic>
        <p:nvPicPr>
          <p:cNvPr id="674" name="picture 674"/>
          <p:cNvPicPr>
            <a:picLocks noChangeAspect="1"/>
          </p:cNvPicPr>
          <p:nvPr/>
        </p:nvPicPr>
        <p:blipFill>
          <a:blip r:embed="rId1"/>
          <a:stretch>
            <a:fillRect/>
          </a:stretch>
        </p:blipFill>
        <p:spPr>
          <a:xfrm rot="21600000">
            <a:off x="285216" y="3177209"/>
            <a:ext cx="122986" cy="168859"/>
          </a:xfrm>
          <a:prstGeom prst="rect">
            <a:avLst/>
          </a:prstGeom>
        </p:spPr>
      </p:pic>
      <p:pic>
        <p:nvPicPr>
          <p:cNvPr id="676" name="picture 676"/>
          <p:cNvPicPr>
            <a:picLocks noChangeAspect="1"/>
          </p:cNvPicPr>
          <p:nvPr/>
        </p:nvPicPr>
        <p:blipFill>
          <a:blip r:embed="rId1"/>
          <a:stretch>
            <a:fillRect/>
          </a:stretch>
        </p:blipFill>
        <p:spPr>
          <a:xfrm rot="21600000">
            <a:off x="285216" y="2939719"/>
            <a:ext cx="122986" cy="168859"/>
          </a:xfrm>
          <a:prstGeom prst="rect">
            <a:avLst/>
          </a:prstGeom>
        </p:spPr>
      </p:pic>
      <p:pic>
        <p:nvPicPr>
          <p:cNvPr id="678" name="picture 678"/>
          <p:cNvPicPr>
            <a:picLocks noChangeAspect="1"/>
          </p:cNvPicPr>
          <p:nvPr/>
        </p:nvPicPr>
        <p:blipFill>
          <a:blip r:embed="rId1"/>
          <a:stretch>
            <a:fillRect/>
          </a:stretch>
        </p:blipFill>
        <p:spPr>
          <a:xfrm rot="21600000">
            <a:off x="285216" y="2702229"/>
            <a:ext cx="122986" cy="168859"/>
          </a:xfrm>
          <a:prstGeom prst="rect">
            <a:avLst/>
          </a:prstGeom>
        </p:spPr>
      </p:pic>
      <p:pic>
        <p:nvPicPr>
          <p:cNvPr id="680" name="picture 680"/>
          <p:cNvPicPr>
            <a:picLocks noChangeAspect="1"/>
          </p:cNvPicPr>
          <p:nvPr/>
        </p:nvPicPr>
        <p:blipFill>
          <a:blip r:embed="rId1"/>
          <a:stretch>
            <a:fillRect/>
          </a:stretch>
        </p:blipFill>
        <p:spPr>
          <a:xfrm rot="21600000">
            <a:off x="285216" y="2464739"/>
            <a:ext cx="122986" cy="168859"/>
          </a:xfrm>
          <a:prstGeom prst="rect">
            <a:avLst/>
          </a:prstGeom>
        </p:spPr>
      </p:pic>
      <p:pic>
        <p:nvPicPr>
          <p:cNvPr id="682" name="picture 682"/>
          <p:cNvPicPr>
            <a:picLocks noChangeAspect="1"/>
          </p:cNvPicPr>
          <p:nvPr/>
        </p:nvPicPr>
        <p:blipFill>
          <a:blip r:embed="rId2"/>
          <a:stretch>
            <a:fillRect/>
          </a:stretch>
        </p:blipFill>
        <p:spPr>
          <a:xfrm rot="21600000">
            <a:off x="5949372" y="2180081"/>
            <a:ext cx="3035090" cy="1501139"/>
          </a:xfrm>
          <a:prstGeom prst="rect">
            <a:avLst/>
          </a:prstGeom>
        </p:spPr>
      </p:pic>
      <p:sp>
        <p:nvSpPr>
          <p:cNvPr id="684" name="textbox 684"/>
          <p:cNvSpPr/>
          <p:nvPr/>
        </p:nvSpPr>
        <p:spPr>
          <a:xfrm>
            <a:off x="530659" y="1003453"/>
            <a:ext cx="6118859" cy="3613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5.5 安全风险管理和</a:t>
            </a:r>
            <a:r>
              <a:rPr sz="2000"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双重预防机制建设</a:t>
            </a:r>
            <a:endParaRPr sz="2000" dirty="0">
              <a:latin typeface="微软雅黑" panose="020B0703020204020201" charset="-122"/>
              <a:ea typeface="微软雅黑" panose="020B0703020204020201" charset="-122"/>
              <a:cs typeface="微软雅黑" panose="020B0703020204020201" charset="-122"/>
            </a:endParaRPr>
          </a:p>
        </p:txBody>
      </p:sp>
      <p:grpSp>
        <p:nvGrpSpPr>
          <p:cNvPr id="34" name="group 34"/>
          <p:cNvGrpSpPr/>
          <p:nvPr/>
        </p:nvGrpSpPr>
        <p:grpSpPr>
          <a:xfrm rot="21600000">
            <a:off x="391477" y="1709102"/>
            <a:ext cx="4328795" cy="398144"/>
            <a:chOff x="0" y="0"/>
            <a:chExt cx="4328795" cy="398144"/>
          </a:xfrm>
        </p:grpSpPr>
        <p:pic>
          <p:nvPicPr>
            <p:cNvPr id="686" name="picture 686"/>
            <p:cNvPicPr>
              <a:picLocks noChangeAspect="1"/>
            </p:cNvPicPr>
            <p:nvPr/>
          </p:nvPicPr>
          <p:blipFill>
            <a:blip r:embed="rId3"/>
            <a:stretch>
              <a:fillRect/>
            </a:stretch>
          </p:blipFill>
          <p:spPr>
            <a:xfrm rot="21600000">
              <a:off x="0" y="0"/>
              <a:ext cx="4328795" cy="398144"/>
            </a:xfrm>
            <a:prstGeom prst="rect">
              <a:avLst/>
            </a:prstGeom>
          </p:spPr>
        </p:pic>
        <p:sp>
          <p:nvSpPr>
            <p:cNvPr id="688" name="textbox 688"/>
            <p:cNvSpPr/>
            <p:nvPr/>
          </p:nvSpPr>
          <p:spPr>
            <a:xfrm>
              <a:off x="-12700" y="-12700"/>
              <a:ext cx="4354829" cy="423544"/>
            </a:xfrm>
            <a:prstGeom prst="rect">
              <a:avLst/>
            </a:prstGeom>
            <a:noFill/>
            <a:ln w="0" cap="flat">
              <a:noFill/>
              <a:prstDash val="solid"/>
              <a:miter lim="0"/>
            </a:ln>
          </p:spPr>
          <p:txBody>
            <a:bodyPr vert="horz" wrap="square" lIns="0" tIns="0" rIns="0" bIns="0"/>
            <a:lstStyle/>
            <a:p>
              <a:pPr algn="l" rtl="0" eaLnBrk="0">
                <a:lnSpc>
                  <a:spcPct val="100000"/>
                </a:lnSpc>
              </a:pPr>
              <a:endParaRPr sz="700" dirty="0">
                <a:latin typeface="微软雅黑" panose="020B0703020204020201" charset="-122"/>
                <a:ea typeface="微软雅黑" panose="020B0703020204020201" charset="-122"/>
                <a:cs typeface="Arial" panose="020B0704020202090204"/>
              </a:endParaRPr>
            </a:p>
            <a:p>
              <a:pPr marL="654685" algn="l" rtl="0" eaLnBrk="0">
                <a:lnSpc>
                  <a:spcPct val="88000"/>
                </a:lnSpc>
                <a:spcBef>
                  <a:spcPts val="5"/>
                </a:spcBef>
              </a:pP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双重预防机制顶层设计、</a:t>
              </a:r>
              <a:r>
                <a:rPr sz="1500" b="1" kern="0" spc="-3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指导</a:t>
              </a:r>
              <a:r>
                <a:rPr sz="15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思想</a:t>
              </a:r>
              <a:endParaRPr sz="1500" dirty="0">
                <a:latin typeface="微软雅黑" panose="020B0703020204020201" charset="-122"/>
                <a:ea typeface="微软雅黑" panose="020B0703020204020201" charset="-122"/>
                <a:cs typeface="微软雅黑" panose="020B0703020204020201" charset="-122"/>
              </a:endParaRPr>
            </a:p>
          </p:txBody>
        </p:sp>
      </p:grpSp>
      <p:sp>
        <p:nvSpPr>
          <p:cNvPr id="690" name="textbox 690"/>
          <p:cNvSpPr/>
          <p:nvPr/>
        </p:nvSpPr>
        <p:spPr>
          <a:xfrm>
            <a:off x="6525031" y="3927475"/>
            <a:ext cx="2005329" cy="360045"/>
          </a:xfrm>
          <a:prstGeom prst="rect">
            <a:avLst/>
          </a:prstGeom>
          <a:noFill/>
          <a:ln w="0" cap="flat">
            <a:noFill/>
            <a:prstDash val="solid"/>
            <a:miter lim="0"/>
          </a:ln>
        </p:spPr>
        <p:txBody>
          <a:bodyPr vert="horz" wrap="square" lIns="0" tIns="0" rIns="0" bIns="0"/>
          <a:lstStyle/>
          <a:p>
            <a:pPr algn="l" rtl="0" eaLnBrk="0">
              <a:lnSpc>
                <a:spcPct val="44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ct val="93000"/>
              </a:lnSpc>
            </a:pP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解决安全风险分析与隐</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患排查</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相互隔离</a:t>
            </a:r>
            <a:r>
              <a:rPr sz="1200" b="1" kern="0" spc="-1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，实现二者相互融合</a:t>
            </a:r>
            <a:endParaRPr sz="12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2" name="table 692"/>
          <p:cNvGraphicFramePr>
            <a:graphicFrameLocks noGrp="1"/>
          </p:cNvGraphicFramePr>
          <p:nvPr/>
        </p:nvGraphicFramePr>
        <p:xfrm>
          <a:off x="4778883" y="1492122"/>
          <a:ext cx="4039234" cy="2775585"/>
        </p:xfrm>
        <a:graphic>
          <a:graphicData uri="http://schemas.openxmlformats.org/drawingml/2006/table">
            <a:tbl>
              <a:tblPr/>
              <a:tblGrid>
                <a:gridCol w="4039234"/>
              </a:tblGrid>
              <a:tr h="1458595">
                <a:tc>
                  <a:txBody>
                    <a:bodyPr/>
                    <a:lstStyle/>
                    <a:p>
                      <a:pPr algn="l" rtl="0" eaLnBrk="0">
                        <a:lnSpc>
                          <a:spcPct val="100000"/>
                        </a:lnSpc>
                      </a:pPr>
                      <a:endParaRPr sz="1000" dirty="0">
                        <a:latin typeface="微软雅黑" panose="020B0703020204020201" charset="-122"/>
                        <a:ea typeface="微软雅黑" panose="020B0703020204020201" charset="-122"/>
                        <a:cs typeface="Arial" panose="020B0704020202090204"/>
                      </a:endParaRPr>
                    </a:p>
                  </a:txBody>
                  <a:tcPr marL="0" marR="0" marT="0" marB="0">
                    <a:lnL>
                      <a:noFill/>
                    </a:lnL>
                    <a:lnR>
                      <a:noFill/>
                    </a:lnR>
                    <a:lnT>
                      <a:noFill/>
                    </a:lnT>
                    <a:lnB w="6350" cap="flat" cmpd="sng" algn="ctr">
                      <a:solidFill>
                        <a:srgbClr val="FF0000"/>
                      </a:solidFill>
                      <a:prstDash val="solid"/>
                      <a:round/>
                      <a:headEnd type="none" w="med" len="med"/>
                      <a:tailEnd type="none" w="med" len="med"/>
                    </a:lnB>
                  </a:tcPr>
                </a:tc>
              </a:tr>
              <a:tr h="1316989">
                <a:tc>
                  <a:txBody>
                    <a:bodyPr/>
                    <a:lstStyle/>
                    <a:p>
                      <a:pPr algn="l" rtl="0" eaLnBrk="0">
                        <a:lnSpc>
                          <a:spcPct val="100000"/>
                        </a:lnSpc>
                      </a:pPr>
                      <a:endParaRPr sz="1000" dirty="0">
                        <a:latin typeface="Arial" panose="020B0704020202090204"/>
                        <a:ea typeface="微软雅黑" panose="020B0703020204020201" charset="-122"/>
                        <a:cs typeface="Arial" panose="020B0704020202090204"/>
                      </a:endParaRPr>
                    </a:p>
                  </a:txBody>
                  <a:tcPr marL="0" marR="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tr>
            </a:tbl>
          </a:graphicData>
        </a:graphic>
      </p:graphicFrame>
      <p:graphicFrame>
        <p:nvGraphicFramePr>
          <p:cNvPr id="696" name="table 696"/>
          <p:cNvGraphicFramePr>
            <a:graphicFrameLocks noGrp="1"/>
          </p:cNvGraphicFramePr>
          <p:nvPr/>
        </p:nvGraphicFramePr>
        <p:xfrm>
          <a:off x="4778883" y="1492122"/>
          <a:ext cx="4039235" cy="1470660"/>
        </p:xfrm>
        <a:graphic>
          <a:graphicData uri="http://schemas.openxmlformats.org/drawingml/2006/table">
            <a:tbl>
              <a:tblPr/>
              <a:tblGrid>
                <a:gridCol w="4039235"/>
              </a:tblGrid>
              <a:tr h="1464310">
                <a:tc>
                  <a:txBody>
                    <a:bodyPr/>
                    <a:lstStyle/>
                    <a:p>
                      <a:pPr algn="l" rtl="0" eaLnBrk="0">
                        <a:lnSpc>
                          <a:spcPct val="100000"/>
                        </a:lnSpc>
                      </a:pPr>
                      <a:endParaRPr sz="1000" dirty="0">
                        <a:latin typeface="微软雅黑" panose="020B0703020204020201" charset="-122"/>
                        <a:ea typeface="微软雅黑" panose="020B0703020204020201" charset="-122"/>
                        <a:cs typeface="Arial" panose="020B0704020202090204"/>
                      </a:endParaRPr>
                    </a:p>
                  </a:txBody>
                  <a:tcPr marL="0" marR="0" marT="0" marB="0">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tcPr>
                </a:tc>
              </a:tr>
            </a:tbl>
          </a:graphicData>
        </a:graphic>
      </p:graphicFrame>
      <p:pic>
        <p:nvPicPr>
          <p:cNvPr id="698" name="picture 698"/>
          <p:cNvPicPr>
            <a:picLocks noChangeAspect="1"/>
          </p:cNvPicPr>
          <p:nvPr/>
        </p:nvPicPr>
        <p:blipFill>
          <a:blip r:embed="rId1"/>
          <a:stretch>
            <a:fillRect/>
          </a:stretch>
        </p:blipFill>
        <p:spPr>
          <a:xfrm rot="21600000">
            <a:off x="4788408" y="1501647"/>
            <a:ext cx="4020311" cy="1461515"/>
          </a:xfrm>
          <a:prstGeom prst="rect">
            <a:avLst/>
          </a:prstGeom>
        </p:spPr>
      </p:pic>
      <p:pic>
        <p:nvPicPr>
          <p:cNvPr id="700" name="picture 700"/>
          <p:cNvPicPr>
            <a:picLocks noChangeAspect="1"/>
          </p:cNvPicPr>
          <p:nvPr/>
        </p:nvPicPr>
        <p:blipFill>
          <a:blip r:embed="rId2"/>
          <a:stretch>
            <a:fillRect/>
          </a:stretch>
        </p:blipFill>
        <p:spPr>
          <a:xfrm rot="21600000">
            <a:off x="4788408" y="2957067"/>
            <a:ext cx="4018787" cy="1301496"/>
          </a:xfrm>
          <a:prstGeom prst="rect">
            <a:avLst/>
          </a:prstGeom>
        </p:spPr>
      </p:pic>
      <p:sp>
        <p:nvSpPr>
          <p:cNvPr id="702" name="textbox 702"/>
          <p:cNvSpPr/>
          <p:nvPr/>
        </p:nvSpPr>
        <p:spPr>
          <a:xfrm>
            <a:off x="2600325" y="1645920"/>
            <a:ext cx="1667510" cy="2581275"/>
          </a:xfrm>
          <a:prstGeom prst="rect">
            <a:avLst/>
          </a:prstGeom>
          <a:solidFill>
            <a:srgbClr val="3885C8">
              <a:alpha val="100000"/>
            </a:srgbClr>
          </a:solidFill>
          <a:ln w="0" cap="flat">
            <a:noFill/>
            <a:prstDash val="solid"/>
            <a:miter lim="0"/>
          </a:ln>
        </p:spPr>
        <p:txBody>
          <a:bodyPr vert="horz" wrap="square" lIns="0" tIns="0" rIns="0" bIns="0"/>
          <a:lstStyle/>
          <a:p>
            <a:pPr algn="l" rtl="0" eaLnBrk="0">
              <a:lnSpc>
                <a:spcPct val="110000"/>
              </a:lnSpc>
            </a:pPr>
            <a:endParaRPr sz="900" dirty="0">
              <a:latin typeface="微软雅黑" panose="020B0703020204020201" charset="-122"/>
              <a:ea typeface="微软雅黑" panose="020B0703020204020201" charset="-122"/>
              <a:cs typeface="Arial" panose="020B0704020202090204"/>
            </a:endParaRPr>
          </a:p>
          <a:p>
            <a:pPr algn="l" rtl="0" eaLnBrk="0">
              <a:lnSpc>
                <a:spcPct val="7000"/>
              </a:lnSpc>
            </a:pPr>
            <a:endParaRPr sz="100" dirty="0">
              <a:latin typeface="微软雅黑" panose="020B0703020204020201" charset="-122"/>
              <a:ea typeface="微软雅黑" panose="020B0703020204020201" charset="-122"/>
              <a:cs typeface="Arial" panose="020B0704020202090204"/>
            </a:endParaRPr>
          </a:p>
          <a:p>
            <a:pPr marL="301625" algn="l" rtl="0" eaLnBrk="0">
              <a:lnSpc>
                <a:spcPct val="88000"/>
              </a:lnSpc>
            </a:pPr>
            <a:r>
              <a:rPr sz="1200" b="1" kern="0" spc="-10" dirty="0">
                <a:solidFill>
                  <a:srgbClr val="FFFFFF">
                    <a:alpha val="100000"/>
                  </a:srgbClr>
                </a:solidFill>
                <a:latin typeface="微软雅黑" panose="020B0703020204020201" charset="-122"/>
                <a:ea typeface="微软雅黑" panose="020B0703020204020201" charset="-122"/>
                <a:cs typeface="微软雅黑" panose="020B0703020204020201" charset="-122"/>
              </a:rPr>
              <a:t>汽油切割微单元</a:t>
            </a:r>
            <a:endParaRPr sz="1200" dirty="0">
              <a:latin typeface="微软雅黑" panose="020B0703020204020201" charset="-122"/>
              <a:ea typeface="微软雅黑" panose="020B0703020204020201" charset="-122"/>
              <a:cs typeface="微软雅黑" panose="020B0703020204020201" charset="-122"/>
            </a:endParaRPr>
          </a:p>
          <a:p>
            <a:pPr marL="304800" algn="l" rtl="0" eaLnBrk="0">
              <a:lnSpc>
                <a:spcPct val="88000"/>
              </a:lnSpc>
              <a:spcBef>
                <a:spcPts val="895"/>
              </a:spcBef>
            </a:pPr>
            <a:r>
              <a:rPr sz="1200" b="1" kern="0" spc="-10" dirty="0">
                <a:solidFill>
                  <a:srgbClr val="FFFFFF">
                    <a:alpha val="100000"/>
                  </a:srgbClr>
                </a:solidFill>
                <a:latin typeface="微软雅黑" panose="020B0703020204020201" charset="-122"/>
                <a:ea typeface="微软雅黑" panose="020B0703020204020201" charset="-122"/>
                <a:cs typeface="微软雅黑" panose="020B0703020204020201" charset="-122"/>
              </a:rPr>
              <a:t>醚化水洗微单元</a:t>
            </a:r>
            <a:endParaRPr sz="1200" dirty="0">
              <a:latin typeface="微软雅黑" panose="020B0703020204020201" charset="-122"/>
              <a:ea typeface="微软雅黑" panose="020B0703020204020201" charset="-122"/>
              <a:cs typeface="微软雅黑" panose="020B0703020204020201" charset="-122"/>
            </a:endParaRPr>
          </a:p>
          <a:p>
            <a:pPr marL="151765" algn="l" rtl="0" eaLnBrk="0">
              <a:lnSpc>
                <a:spcPct val="88000"/>
              </a:lnSpc>
              <a:spcBef>
                <a:spcPts val="895"/>
              </a:spcBef>
            </a:pPr>
            <a:r>
              <a:rPr sz="1200" b="1" kern="0" spc="-10" dirty="0">
                <a:solidFill>
                  <a:srgbClr val="FFFFFF">
                    <a:alpha val="100000"/>
                  </a:srgbClr>
                </a:solidFill>
                <a:latin typeface="微软雅黑" panose="020B0703020204020201" charset="-122"/>
                <a:ea typeface="微软雅黑" panose="020B0703020204020201" charset="-122"/>
                <a:cs typeface="微软雅黑" panose="020B0703020204020201" charset="-122"/>
              </a:rPr>
              <a:t>一段加氢反应微单元</a:t>
            </a:r>
            <a:endParaRPr sz="1200" dirty="0">
              <a:latin typeface="微软雅黑" panose="020B0703020204020201" charset="-122"/>
              <a:ea typeface="微软雅黑" panose="020B0703020204020201" charset="-122"/>
              <a:cs typeface="微软雅黑" panose="020B0703020204020201" charset="-122"/>
            </a:endParaRPr>
          </a:p>
          <a:p>
            <a:pPr marL="149860" algn="l" rtl="0" eaLnBrk="0">
              <a:lnSpc>
                <a:spcPct val="87000"/>
              </a:lnSpc>
              <a:spcBef>
                <a:spcPts val="900"/>
              </a:spcBef>
            </a:pPr>
            <a:r>
              <a:rPr sz="1200" b="1" kern="0" spc="-10" dirty="0">
                <a:solidFill>
                  <a:srgbClr val="FFFFFF">
                    <a:alpha val="100000"/>
                  </a:srgbClr>
                </a:solidFill>
                <a:latin typeface="微软雅黑" panose="020B0703020204020201" charset="-122"/>
                <a:ea typeface="微软雅黑" panose="020B0703020204020201" charset="-122"/>
                <a:cs typeface="微软雅黑" panose="020B0703020204020201" charset="-122"/>
              </a:rPr>
              <a:t>抽提溶剂再生微单元</a:t>
            </a:r>
            <a:endParaRPr sz="1200" dirty="0">
              <a:latin typeface="微软雅黑" panose="020B0703020204020201" charset="-122"/>
              <a:ea typeface="微软雅黑" panose="020B0703020204020201" charset="-122"/>
              <a:cs typeface="微软雅黑" panose="020B0703020204020201" charset="-122"/>
            </a:endParaRPr>
          </a:p>
          <a:p>
            <a:pPr marL="377825" algn="l" rtl="0" eaLnBrk="0">
              <a:lnSpc>
                <a:spcPct val="88000"/>
              </a:lnSpc>
              <a:spcBef>
                <a:spcPts val="900"/>
              </a:spcBef>
            </a:pPr>
            <a:r>
              <a:rPr sz="1200" b="1" kern="0" spc="-10" dirty="0">
                <a:solidFill>
                  <a:srgbClr val="FFFFFF">
                    <a:alpha val="100000"/>
                  </a:srgbClr>
                </a:solidFill>
                <a:latin typeface="微软雅黑" panose="020B0703020204020201" charset="-122"/>
                <a:ea typeface="微软雅黑" panose="020B0703020204020201" charset="-122"/>
                <a:cs typeface="微软雅黑" panose="020B0703020204020201" charset="-122"/>
              </a:rPr>
              <a:t>全馏分微单元</a:t>
            </a:r>
            <a:endParaRPr sz="1200" dirty="0">
              <a:latin typeface="微软雅黑" panose="020B0703020204020201" charset="-122"/>
              <a:ea typeface="微软雅黑" panose="020B0703020204020201" charset="-122"/>
              <a:cs typeface="微软雅黑" panose="020B0703020204020201" charset="-122"/>
            </a:endParaRPr>
          </a:p>
          <a:p>
            <a:pPr marL="304800" algn="l" rtl="0" eaLnBrk="0">
              <a:lnSpc>
                <a:spcPct val="88000"/>
              </a:lnSpc>
              <a:spcBef>
                <a:spcPts val="895"/>
              </a:spcBef>
            </a:pPr>
            <a:r>
              <a:rPr sz="1200" b="1" kern="0" spc="-10" dirty="0">
                <a:solidFill>
                  <a:srgbClr val="FFFFFF">
                    <a:alpha val="100000"/>
                  </a:srgbClr>
                </a:solidFill>
                <a:latin typeface="微软雅黑" panose="020B0703020204020201" charset="-122"/>
                <a:ea typeface="微软雅黑" panose="020B0703020204020201" charset="-122"/>
                <a:cs typeface="微软雅黑" panose="020B0703020204020201" charset="-122"/>
              </a:rPr>
              <a:t>醚化反应微单元</a:t>
            </a:r>
            <a:endParaRPr sz="1200" dirty="0">
              <a:latin typeface="微软雅黑" panose="020B0703020204020201" charset="-122"/>
              <a:ea typeface="微软雅黑" panose="020B0703020204020201" charset="-122"/>
              <a:cs typeface="微软雅黑" panose="020B0703020204020201" charset="-122"/>
            </a:endParaRPr>
          </a:p>
          <a:p>
            <a:pPr marL="454025" algn="l" rtl="0" eaLnBrk="0">
              <a:lnSpc>
                <a:spcPct val="88000"/>
              </a:lnSpc>
              <a:spcBef>
                <a:spcPts val="895"/>
              </a:spcBef>
            </a:pPr>
            <a:r>
              <a:rPr sz="1200" b="1" kern="0" spc="-10" dirty="0">
                <a:solidFill>
                  <a:srgbClr val="FFFFFF">
                    <a:alpha val="100000"/>
                  </a:srgbClr>
                </a:solidFill>
                <a:latin typeface="微软雅黑" panose="020B0703020204020201" charset="-122"/>
                <a:ea typeface="微软雅黑" panose="020B0703020204020201" charset="-122"/>
                <a:cs typeface="微软雅黑" panose="020B0703020204020201" charset="-122"/>
              </a:rPr>
              <a:t>汽提微单元</a:t>
            </a:r>
            <a:endParaRPr sz="1200" dirty="0">
              <a:latin typeface="微软雅黑" panose="020B0703020204020201" charset="-122"/>
              <a:ea typeface="微软雅黑" panose="020B0703020204020201" charset="-122"/>
              <a:cs typeface="微软雅黑" panose="020B0703020204020201" charset="-122"/>
            </a:endParaRPr>
          </a:p>
          <a:p>
            <a:pPr marL="302260" algn="l" rtl="0" eaLnBrk="0">
              <a:lnSpc>
                <a:spcPct val="88000"/>
              </a:lnSpc>
              <a:spcBef>
                <a:spcPts val="895"/>
              </a:spcBef>
            </a:pPr>
            <a:r>
              <a:rPr sz="1200" b="1" kern="0" spc="-10" dirty="0">
                <a:solidFill>
                  <a:srgbClr val="FFFFFF">
                    <a:alpha val="100000"/>
                  </a:srgbClr>
                </a:solidFill>
                <a:latin typeface="微软雅黑" panose="020B0703020204020201" charset="-122"/>
                <a:ea typeface="微软雅黑" panose="020B0703020204020201" charset="-122"/>
                <a:cs typeface="微软雅黑" panose="020B0703020204020201" charset="-122"/>
              </a:rPr>
              <a:t>抽提脱硫微单元</a:t>
            </a:r>
            <a:endParaRPr sz="1200" dirty="0">
              <a:latin typeface="微软雅黑" panose="020B0703020204020201" charset="-122"/>
              <a:ea typeface="微软雅黑" panose="020B0703020204020201" charset="-122"/>
              <a:cs typeface="微软雅黑" panose="020B0703020204020201" charset="-122"/>
            </a:endParaRPr>
          </a:p>
          <a:p>
            <a:pPr algn="l" rtl="0" eaLnBrk="0">
              <a:lnSpc>
                <a:spcPct val="105000"/>
              </a:lnSpc>
            </a:pPr>
            <a:endParaRPr sz="700" dirty="0">
              <a:latin typeface="微软雅黑" panose="020B0703020204020201" charset="-122"/>
              <a:ea typeface="微软雅黑" panose="020B0703020204020201" charset="-122"/>
              <a:cs typeface="Arial" panose="020B0704020202090204"/>
            </a:endParaRPr>
          </a:p>
          <a:p>
            <a:pPr marL="152400" algn="l" rtl="0" eaLnBrk="0">
              <a:lnSpc>
                <a:spcPct val="88000"/>
              </a:lnSpc>
              <a:spcBef>
                <a:spcPts val="5"/>
              </a:spcBef>
            </a:pPr>
            <a:r>
              <a:rPr sz="1200" b="1" kern="0" spc="-10" dirty="0">
                <a:solidFill>
                  <a:srgbClr val="FFFFFF">
                    <a:alpha val="100000"/>
                  </a:srgbClr>
                </a:solidFill>
                <a:latin typeface="微软雅黑" panose="020B0703020204020201" charset="-122"/>
                <a:ea typeface="微软雅黑" panose="020B0703020204020201" charset="-122"/>
                <a:cs typeface="微软雅黑" panose="020B0703020204020201" charset="-122"/>
              </a:rPr>
              <a:t>二段加氢反应微单元</a:t>
            </a:r>
            <a:endParaRPr sz="1200" dirty="0">
              <a:latin typeface="微软雅黑" panose="020B0703020204020201" charset="-122"/>
              <a:ea typeface="微软雅黑" panose="020B0703020204020201" charset="-122"/>
              <a:cs typeface="微软雅黑" panose="020B0703020204020201" charset="-122"/>
            </a:endParaRPr>
          </a:p>
        </p:txBody>
      </p:sp>
      <p:grpSp>
        <p:nvGrpSpPr>
          <p:cNvPr id="36" name="group 36"/>
          <p:cNvGrpSpPr/>
          <p:nvPr/>
        </p:nvGrpSpPr>
        <p:grpSpPr>
          <a:xfrm rot="21600000">
            <a:off x="320675" y="1662429"/>
            <a:ext cx="1660525" cy="2581275"/>
            <a:chOff x="0" y="0"/>
            <a:chExt cx="1660525" cy="2581275"/>
          </a:xfrm>
        </p:grpSpPr>
        <p:pic>
          <p:nvPicPr>
            <p:cNvPr id="704" name="picture 704"/>
            <p:cNvPicPr>
              <a:picLocks noChangeAspect="1"/>
            </p:cNvPicPr>
            <p:nvPr/>
          </p:nvPicPr>
          <p:blipFill>
            <a:blip r:embed="rId3"/>
            <a:stretch>
              <a:fillRect/>
            </a:stretch>
          </p:blipFill>
          <p:spPr>
            <a:xfrm rot="21600000">
              <a:off x="0" y="0"/>
              <a:ext cx="1660525" cy="2581275"/>
            </a:xfrm>
            <a:prstGeom prst="rect">
              <a:avLst/>
            </a:prstGeom>
          </p:spPr>
        </p:pic>
        <p:sp>
          <p:nvSpPr>
            <p:cNvPr id="706" name="textbox 706"/>
            <p:cNvSpPr/>
            <p:nvPr/>
          </p:nvSpPr>
          <p:spPr>
            <a:xfrm>
              <a:off x="-12700" y="-12700"/>
              <a:ext cx="1685925" cy="2617470"/>
            </a:xfrm>
            <a:prstGeom prst="rect">
              <a:avLst/>
            </a:prstGeom>
            <a:noFill/>
            <a:ln w="0" cap="flat">
              <a:noFill/>
              <a:prstDash val="solid"/>
              <a:miter lim="0"/>
            </a:ln>
          </p:spPr>
          <p:txBody>
            <a:bodyPr vert="horz" wrap="square" lIns="0" tIns="0" rIns="0" bIns="0"/>
            <a:lstStyle/>
            <a:p>
              <a:pPr algn="l" rtl="0" eaLnBrk="0">
                <a:lnSpc>
                  <a:spcPct val="125000"/>
                </a:lnSpc>
              </a:pPr>
              <a:endParaRPr sz="1000" dirty="0">
                <a:latin typeface="微软雅黑" panose="020B0703020204020201" charset="-122"/>
                <a:ea typeface="微软雅黑" panose="020B0703020204020201" charset="-122"/>
                <a:cs typeface="Arial" panose="020B0704020202090204"/>
              </a:endParaRPr>
            </a:p>
            <a:p>
              <a:pPr algn="l" rtl="0" eaLnBrk="0">
                <a:lnSpc>
                  <a:spcPct val="126000"/>
                </a:lnSpc>
              </a:pPr>
              <a:endParaRPr sz="1000" dirty="0">
                <a:latin typeface="微软雅黑" panose="020B0703020204020201" charset="-122"/>
                <a:ea typeface="微软雅黑" panose="020B0703020204020201" charset="-122"/>
                <a:cs typeface="Arial" panose="020B0704020202090204"/>
              </a:endParaRPr>
            </a:p>
            <a:p>
              <a:pPr algn="l" rtl="0" eaLnBrk="0">
                <a:lnSpc>
                  <a:spcPct val="126000"/>
                </a:lnSpc>
              </a:pPr>
              <a:endParaRPr sz="1000" dirty="0">
                <a:latin typeface="微软雅黑" panose="020B0703020204020201" charset="-122"/>
                <a:ea typeface="微软雅黑" panose="020B0703020204020201" charset="-122"/>
                <a:cs typeface="Arial" panose="020B0704020202090204"/>
              </a:endParaRPr>
            </a:p>
            <a:p>
              <a:pPr algn="l" rtl="0" eaLnBrk="0">
                <a:lnSpc>
                  <a:spcPct val="10000"/>
                </a:lnSpc>
              </a:pPr>
              <a:endParaRPr sz="100" dirty="0">
                <a:latin typeface="微软雅黑" panose="020B0703020204020201" charset="-122"/>
                <a:ea typeface="微软雅黑" panose="020B0703020204020201" charset="-122"/>
                <a:cs typeface="Arial" panose="020B0704020202090204"/>
              </a:endParaRPr>
            </a:p>
            <a:p>
              <a:pPr marL="314325" algn="l" rtl="0" eaLnBrk="0">
                <a:lnSpc>
                  <a:spcPct val="88000"/>
                </a:lnSpc>
              </a:pPr>
              <a:r>
                <a:rPr sz="1200" b="1" kern="0" spc="-10" dirty="0">
                  <a:solidFill>
                    <a:srgbClr val="FFFFFF">
                      <a:alpha val="100000"/>
                    </a:srgbClr>
                  </a:solidFill>
                  <a:latin typeface="微软雅黑" panose="020B0703020204020201" charset="-122"/>
                  <a:ea typeface="微软雅黑" panose="020B0703020204020201" charset="-122"/>
                  <a:cs typeface="微软雅黑" panose="020B0703020204020201" charset="-122"/>
                </a:rPr>
                <a:t>醚化水洗微单元</a:t>
              </a:r>
              <a:endParaRPr sz="1200" dirty="0">
                <a:latin typeface="微软雅黑" panose="020B0703020204020201" charset="-122"/>
                <a:ea typeface="微软雅黑" panose="020B0703020204020201" charset="-122"/>
                <a:cs typeface="微软雅黑" panose="020B0703020204020201" charset="-122"/>
              </a:endParaRPr>
            </a:p>
            <a:p>
              <a:pPr marL="311150" algn="l" rtl="0" eaLnBrk="0">
                <a:lnSpc>
                  <a:spcPct val="88000"/>
                </a:lnSpc>
                <a:spcBef>
                  <a:spcPts val="895"/>
                </a:spcBef>
              </a:pPr>
              <a:r>
                <a:rPr sz="1200" b="1" kern="0" spc="-10" dirty="0">
                  <a:solidFill>
                    <a:srgbClr val="FFFFFF">
                      <a:alpha val="100000"/>
                    </a:srgbClr>
                  </a:solidFill>
                  <a:latin typeface="微软雅黑" panose="020B0703020204020201" charset="-122"/>
                  <a:ea typeface="微软雅黑" panose="020B0703020204020201" charset="-122"/>
                  <a:cs typeface="微软雅黑" panose="020B0703020204020201" charset="-122"/>
                </a:rPr>
                <a:t>加氢反应微单元</a:t>
              </a:r>
              <a:endParaRPr sz="1200" dirty="0">
                <a:latin typeface="微软雅黑" panose="020B0703020204020201" charset="-122"/>
                <a:ea typeface="微软雅黑" panose="020B0703020204020201" charset="-122"/>
                <a:cs typeface="微软雅黑" panose="020B0703020204020201" charset="-122"/>
              </a:endParaRPr>
            </a:p>
            <a:p>
              <a:pPr marL="159385" algn="l" rtl="0" eaLnBrk="0">
                <a:lnSpc>
                  <a:spcPct val="87000"/>
                </a:lnSpc>
                <a:spcBef>
                  <a:spcPts val="900"/>
                </a:spcBef>
              </a:pPr>
              <a:r>
                <a:rPr sz="1200" b="1" kern="0" spc="-10" dirty="0">
                  <a:solidFill>
                    <a:srgbClr val="FFFFFF">
                      <a:alpha val="100000"/>
                    </a:srgbClr>
                  </a:solidFill>
                  <a:latin typeface="微软雅黑" panose="020B0703020204020201" charset="-122"/>
                  <a:ea typeface="微软雅黑" panose="020B0703020204020201" charset="-122"/>
                  <a:cs typeface="微软雅黑" panose="020B0703020204020201" charset="-122"/>
                </a:rPr>
                <a:t>抽提溶剂再生微单元</a:t>
              </a:r>
              <a:endParaRPr sz="1200" dirty="0">
                <a:latin typeface="微软雅黑" panose="020B0703020204020201" charset="-122"/>
                <a:ea typeface="微软雅黑" panose="020B0703020204020201" charset="-122"/>
                <a:cs typeface="微软雅黑" panose="020B0703020204020201" charset="-122"/>
              </a:endParaRPr>
            </a:p>
            <a:p>
              <a:pPr marL="387350" algn="l" rtl="0" eaLnBrk="0">
                <a:lnSpc>
                  <a:spcPct val="88000"/>
                </a:lnSpc>
                <a:spcBef>
                  <a:spcPts val="900"/>
                </a:spcBef>
              </a:pPr>
              <a:r>
                <a:rPr sz="1200" b="1" kern="0" spc="-10" dirty="0">
                  <a:solidFill>
                    <a:srgbClr val="FFFFFF">
                      <a:alpha val="100000"/>
                    </a:srgbClr>
                  </a:solidFill>
                  <a:latin typeface="微软雅黑" panose="020B0703020204020201" charset="-122"/>
                  <a:ea typeface="微软雅黑" panose="020B0703020204020201" charset="-122"/>
                  <a:cs typeface="微软雅黑" panose="020B0703020204020201" charset="-122"/>
                </a:rPr>
                <a:t>全馏分微单元</a:t>
              </a:r>
              <a:endParaRPr sz="1200" dirty="0">
                <a:latin typeface="微软雅黑" panose="020B0703020204020201" charset="-122"/>
                <a:ea typeface="微软雅黑" panose="020B0703020204020201" charset="-122"/>
                <a:cs typeface="微软雅黑" panose="020B0703020204020201" charset="-122"/>
              </a:endParaRPr>
            </a:p>
            <a:p>
              <a:pPr marL="314325" algn="l" rtl="0" eaLnBrk="0">
                <a:lnSpc>
                  <a:spcPct val="88000"/>
                </a:lnSpc>
                <a:spcBef>
                  <a:spcPts val="895"/>
                </a:spcBef>
              </a:pPr>
              <a:r>
                <a:rPr sz="1200" b="1" kern="0" spc="-10" dirty="0">
                  <a:solidFill>
                    <a:srgbClr val="FFFFFF">
                      <a:alpha val="100000"/>
                    </a:srgbClr>
                  </a:solidFill>
                  <a:latin typeface="微软雅黑" panose="020B0703020204020201" charset="-122"/>
                  <a:ea typeface="微软雅黑" panose="020B0703020204020201" charset="-122"/>
                  <a:cs typeface="微软雅黑" panose="020B0703020204020201" charset="-122"/>
                </a:rPr>
                <a:t>醚化反应微单元</a:t>
              </a:r>
              <a:endParaRPr sz="1200" dirty="0">
                <a:latin typeface="微软雅黑" panose="020B0703020204020201" charset="-122"/>
                <a:ea typeface="微软雅黑" panose="020B0703020204020201" charset="-122"/>
                <a:cs typeface="微软雅黑" panose="020B0703020204020201" charset="-122"/>
              </a:endParaRPr>
            </a:p>
            <a:p>
              <a:pPr algn="l" rtl="0" eaLnBrk="0">
                <a:lnSpc>
                  <a:spcPct val="106000"/>
                </a:lnSpc>
              </a:pPr>
              <a:endParaRPr sz="700" dirty="0">
                <a:latin typeface="微软雅黑" panose="020B0703020204020201" charset="-122"/>
                <a:ea typeface="微软雅黑" panose="020B0703020204020201" charset="-122"/>
                <a:cs typeface="Arial" panose="020B0704020202090204"/>
              </a:endParaRPr>
            </a:p>
            <a:p>
              <a:pPr marL="387350" algn="l" rtl="0" eaLnBrk="0">
                <a:lnSpc>
                  <a:spcPct val="88000"/>
                </a:lnSpc>
                <a:spcBef>
                  <a:spcPts val="5"/>
                </a:spcBef>
              </a:pPr>
              <a:r>
                <a:rPr sz="1200" b="1" kern="0" spc="-10" dirty="0">
                  <a:solidFill>
                    <a:srgbClr val="FFFFFF">
                      <a:alpha val="100000"/>
                    </a:srgbClr>
                  </a:solidFill>
                  <a:latin typeface="微软雅黑" panose="020B0703020204020201" charset="-122"/>
                  <a:ea typeface="微软雅黑" panose="020B0703020204020201" charset="-122"/>
                  <a:cs typeface="微软雅黑" panose="020B0703020204020201" charset="-122"/>
                </a:rPr>
                <a:t>汽抽提微单元</a:t>
              </a:r>
              <a:endParaRPr sz="1200" dirty="0">
                <a:latin typeface="微软雅黑" panose="020B0703020204020201" charset="-122"/>
                <a:ea typeface="微软雅黑" panose="020B0703020204020201" charset="-122"/>
                <a:cs typeface="微软雅黑" panose="020B0703020204020201" charset="-122"/>
              </a:endParaRPr>
            </a:p>
          </p:txBody>
        </p:sp>
      </p:grpSp>
      <p:sp>
        <p:nvSpPr>
          <p:cNvPr id="708" name="textbox 708"/>
          <p:cNvSpPr/>
          <p:nvPr/>
        </p:nvSpPr>
        <p:spPr>
          <a:xfrm>
            <a:off x="530659" y="882803"/>
            <a:ext cx="6118859" cy="3613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5.5 安全风险管理和</a:t>
            </a:r>
            <a:r>
              <a:rPr sz="2000"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双重预防机制建设</a:t>
            </a:r>
            <a:endParaRPr sz="2000" dirty="0">
              <a:latin typeface="微软雅黑" panose="020B0703020204020201" charset="-122"/>
              <a:ea typeface="微软雅黑" panose="020B0703020204020201" charset="-122"/>
              <a:cs typeface="微软雅黑" panose="020B0703020204020201" charset="-122"/>
            </a:endParaRPr>
          </a:p>
        </p:txBody>
      </p:sp>
      <p:sp>
        <p:nvSpPr>
          <p:cNvPr id="710" name="textbox 710"/>
          <p:cNvSpPr/>
          <p:nvPr/>
        </p:nvSpPr>
        <p:spPr>
          <a:xfrm>
            <a:off x="764400" y="4353850"/>
            <a:ext cx="7406640" cy="19240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704020202090204"/>
              <a:ea typeface="Arial" panose="020B0704020202090204"/>
              <a:cs typeface="Arial" panose="020B0704020202090204"/>
            </a:endParaRPr>
          </a:p>
          <a:p>
            <a:pPr marL="12700" algn="l" rtl="0" eaLnBrk="0">
              <a:lnSpc>
                <a:spcPts val="1310"/>
              </a:lnSpc>
            </a:pPr>
            <a:r>
              <a:rPr sz="9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典型案例1-企业汽油升级国五装置分析</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单元优化案例</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典型案例2-企业安全风险分析清单优化案例</a:t>
            </a:r>
            <a:endParaRPr sz="900" dirty="0">
              <a:latin typeface="微软雅黑" panose="020B0703020204020201" charset="-122"/>
              <a:ea typeface="微软雅黑" panose="020B0703020204020201" charset="-122"/>
              <a:cs typeface="微软雅黑" panose="020B0703020204020201" charset="-122"/>
            </a:endParaRPr>
          </a:p>
        </p:txBody>
      </p:sp>
      <p:sp>
        <p:nvSpPr>
          <p:cNvPr id="712" name="path 712"/>
          <p:cNvSpPr/>
          <p:nvPr/>
        </p:nvSpPr>
        <p:spPr>
          <a:xfrm>
            <a:off x="2196083" y="2818383"/>
            <a:ext cx="217932" cy="301751"/>
          </a:xfrm>
          <a:custGeom>
            <a:avLst/>
            <a:gdLst/>
            <a:ahLst/>
            <a:cxnLst/>
            <a:rect l="0" t="0" r="0" b="0"/>
            <a:pathLst>
              <a:path w="343" h="475">
                <a:moveTo>
                  <a:pt x="0" y="117"/>
                </a:moveTo>
                <a:lnTo>
                  <a:pt x="172" y="117"/>
                </a:lnTo>
                <a:lnTo>
                  <a:pt x="172" y="0"/>
                </a:lnTo>
                <a:lnTo>
                  <a:pt x="343" y="237"/>
                </a:lnTo>
                <a:lnTo>
                  <a:pt x="172" y="475"/>
                </a:lnTo>
                <a:lnTo>
                  <a:pt x="172" y="357"/>
                </a:lnTo>
                <a:lnTo>
                  <a:pt x="0" y="357"/>
                </a:lnTo>
                <a:lnTo>
                  <a:pt x="0" y="117"/>
                </a:lnTo>
              </a:path>
            </a:pathLst>
          </a:custGeom>
          <a:solidFill>
            <a:srgbClr val="00B050">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8"/>
          <p:cNvGrpSpPr/>
          <p:nvPr/>
        </p:nvGrpSpPr>
        <p:grpSpPr>
          <a:xfrm rot="21600000">
            <a:off x="4612767" y="1400429"/>
            <a:ext cx="4196333" cy="3160140"/>
            <a:chOff x="0" y="0"/>
            <a:chExt cx="4196333" cy="3160140"/>
          </a:xfrm>
        </p:grpSpPr>
        <p:pic>
          <p:nvPicPr>
            <p:cNvPr id="714" name="picture 714"/>
            <p:cNvPicPr>
              <a:picLocks noChangeAspect="1"/>
            </p:cNvPicPr>
            <p:nvPr/>
          </p:nvPicPr>
          <p:blipFill>
            <a:blip r:embed="rId1"/>
            <a:stretch>
              <a:fillRect/>
            </a:stretch>
          </p:blipFill>
          <p:spPr>
            <a:xfrm rot="21600000">
              <a:off x="0" y="0"/>
              <a:ext cx="4196333" cy="3160140"/>
            </a:xfrm>
            <a:prstGeom prst="rect">
              <a:avLst/>
            </a:prstGeom>
          </p:spPr>
        </p:pic>
        <p:sp>
          <p:nvSpPr>
            <p:cNvPr id="716" name="textbox 716"/>
            <p:cNvSpPr/>
            <p:nvPr/>
          </p:nvSpPr>
          <p:spPr>
            <a:xfrm>
              <a:off x="-12700" y="-12700"/>
              <a:ext cx="4222115" cy="3185795"/>
            </a:xfrm>
            <a:prstGeom prst="rect">
              <a:avLst/>
            </a:prstGeom>
            <a:noFill/>
            <a:ln w="0" cap="flat">
              <a:noFill/>
              <a:prstDash val="solid"/>
              <a:miter lim="0"/>
            </a:ln>
          </p:spPr>
          <p:txBody>
            <a:bodyPr vert="horz" wrap="square" lIns="0" tIns="0" rIns="0" bIns="0"/>
            <a:lstStyle/>
            <a:p>
              <a:pPr algn="l" rtl="0" eaLnBrk="0">
                <a:lnSpc>
                  <a:spcPct val="106000"/>
                </a:lnSpc>
              </a:pPr>
              <a:endParaRPr sz="1000" dirty="0">
                <a:latin typeface="微软雅黑" panose="020B0703020204020201" charset="-122"/>
                <a:ea typeface="微软雅黑" panose="020B0703020204020201" charset="-122"/>
                <a:cs typeface="Arial" panose="020B0704020202090204"/>
              </a:endParaRPr>
            </a:p>
            <a:p>
              <a:pPr algn="l" rtl="0" eaLnBrk="0">
                <a:lnSpc>
                  <a:spcPct val="106000"/>
                </a:lnSpc>
              </a:pPr>
              <a:endParaRPr sz="1000" dirty="0">
                <a:latin typeface="微软雅黑" panose="020B0703020204020201" charset="-122"/>
                <a:ea typeface="微软雅黑" panose="020B0703020204020201" charset="-122"/>
                <a:cs typeface="Arial" panose="020B0704020202090204"/>
              </a:endParaRPr>
            </a:p>
            <a:p>
              <a:pPr algn="l" rtl="0" eaLnBrk="0">
                <a:lnSpc>
                  <a:spcPct val="106000"/>
                </a:lnSpc>
              </a:pPr>
              <a:endParaRPr sz="1000" dirty="0">
                <a:latin typeface="微软雅黑" panose="020B0703020204020201" charset="-122"/>
                <a:ea typeface="微软雅黑" panose="020B0703020204020201" charset="-122"/>
                <a:cs typeface="Arial" panose="020B0704020202090204"/>
              </a:endParaRPr>
            </a:p>
            <a:p>
              <a:pPr algn="l" rtl="0" eaLnBrk="0">
                <a:lnSpc>
                  <a:spcPct val="106000"/>
                </a:lnSpc>
              </a:pPr>
              <a:endParaRPr sz="1000" dirty="0">
                <a:latin typeface="微软雅黑" panose="020B0703020204020201" charset="-122"/>
                <a:ea typeface="微软雅黑" panose="020B0703020204020201" charset="-122"/>
                <a:cs typeface="Arial" panose="020B0704020202090204"/>
              </a:endParaRPr>
            </a:p>
            <a:p>
              <a:pPr algn="l" rtl="0" eaLnBrk="0">
                <a:lnSpc>
                  <a:spcPct val="106000"/>
                </a:lnSpc>
              </a:pPr>
              <a:endParaRPr sz="1000" dirty="0">
                <a:latin typeface="微软雅黑" panose="020B0703020204020201" charset="-122"/>
                <a:ea typeface="微软雅黑" panose="020B0703020204020201" charset="-122"/>
                <a:cs typeface="Arial" panose="020B0704020202090204"/>
              </a:endParaRPr>
            </a:p>
            <a:p>
              <a:pPr algn="l" rtl="0" eaLnBrk="0">
                <a:lnSpc>
                  <a:spcPct val="106000"/>
                </a:lnSpc>
              </a:pPr>
              <a:endParaRPr sz="1000" dirty="0">
                <a:latin typeface="微软雅黑" panose="020B0703020204020201" charset="-122"/>
                <a:ea typeface="微软雅黑" panose="020B0703020204020201" charset="-122"/>
                <a:cs typeface="Arial" panose="020B0704020202090204"/>
              </a:endParaRPr>
            </a:p>
            <a:p>
              <a:pPr algn="l" rtl="0" eaLnBrk="0">
                <a:lnSpc>
                  <a:spcPct val="106000"/>
                </a:lnSpc>
              </a:pPr>
              <a:endParaRPr sz="1000" dirty="0">
                <a:latin typeface="微软雅黑" panose="020B0703020204020201" charset="-122"/>
                <a:ea typeface="微软雅黑" panose="020B0703020204020201" charset="-122"/>
                <a:cs typeface="Arial" panose="020B0704020202090204"/>
              </a:endParaRPr>
            </a:p>
            <a:p>
              <a:pPr algn="l" rtl="0" eaLnBrk="0">
                <a:lnSpc>
                  <a:spcPct val="106000"/>
                </a:lnSpc>
              </a:pPr>
              <a:endParaRPr sz="1000" dirty="0">
                <a:latin typeface="微软雅黑" panose="020B0703020204020201" charset="-122"/>
                <a:ea typeface="微软雅黑" panose="020B0703020204020201" charset="-122"/>
                <a:cs typeface="Arial" panose="020B0704020202090204"/>
              </a:endParaRPr>
            </a:p>
            <a:p>
              <a:pPr algn="l" rtl="0" eaLnBrk="0">
                <a:lnSpc>
                  <a:spcPct val="107000"/>
                </a:lnSpc>
              </a:pPr>
              <a:endParaRPr sz="1000" dirty="0">
                <a:latin typeface="微软雅黑" panose="020B0703020204020201" charset="-122"/>
                <a:ea typeface="微软雅黑" panose="020B0703020204020201" charset="-122"/>
                <a:cs typeface="Arial" panose="020B0704020202090204"/>
              </a:endParaRPr>
            </a:p>
            <a:p>
              <a:pPr algn="l" rtl="0" eaLnBrk="0">
                <a:lnSpc>
                  <a:spcPct val="107000"/>
                </a:lnSpc>
              </a:pPr>
              <a:endParaRPr sz="1000" dirty="0">
                <a:latin typeface="微软雅黑" panose="020B0703020204020201" charset="-122"/>
                <a:ea typeface="微软雅黑" panose="020B0703020204020201" charset="-122"/>
                <a:cs typeface="Arial" panose="020B0704020202090204"/>
              </a:endParaRPr>
            </a:p>
            <a:p>
              <a:pPr algn="l" rtl="0" eaLnBrk="0">
                <a:lnSpc>
                  <a:spcPct val="107000"/>
                </a:lnSpc>
              </a:pPr>
              <a:endParaRPr sz="1000" dirty="0">
                <a:latin typeface="微软雅黑" panose="020B0703020204020201" charset="-122"/>
                <a:ea typeface="微软雅黑" panose="020B0703020204020201" charset="-122"/>
                <a:cs typeface="Arial" panose="020B0704020202090204"/>
              </a:endParaRPr>
            </a:p>
            <a:p>
              <a:pPr algn="l" rtl="0" eaLnBrk="0">
                <a:lnSpc>
                  <a:spcPct val="107000"/>
                </a:lnSpc>
              </a:pPr>
              <a:endParaRPr sz="1000" dirty="0">
                <a:latin typeface="微软雅黑" panose="020B0703020204020201" charset="-122"/>
                <a:ea typeface="微软雅黑" panose="020B0703020204020201" charset="-122"/>
                <a:cs typeface="Arial" panose="020B0704020202090204"/>
              </a:endParaRPr>
            </a:p>
            <a:p>
              <a:pPr algn="l" rtl="0" eaLnBrk="0">
                <a:lnSpc>
                  <a:spcPct val="107000"/>
                </a:lnSpc>
              </a:pPr>
              <a:endParaRPr sz="1000" dirty="0">
                <a:latin typeface="微软雅黑" panose="020B0703020204020201" charset="-122"/>
                <a:ea typeface="微软雅黑" panose="020B0703020204020201" charset="-122"/>
                <a:cs typeface="Arial" panose="020B0704020202090204"/>
              </a:endParaRPr>
            </a:p>
            <a:p>
              <a:pPr marL="116205" algn="l" rtl="0" eaLnBrk="0">
                <a:lnSpc>
                  <a:spcPct val="98000"/>
                </a:lnSpc>
                <a:spcBef>
                  <a:spcPts val="5"/>
                </a:spcBef>
              </a:pP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企业端</a:t>
              </a:r>
              <a:r>
                <a:rPr sz="1400" b="1" kern="0" spc="-18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a:t>
              </a:r>
              <a:r>
                <a:rPr sz="1200" b="1" kern="0" spc="10" dirty="0">
                  <a:solidFill>
                    <a:srgbClr val="2B6CAC">
                      <a:alpha val="100000"/>
                    </a:srgbClr>
                  </a:solidFill>
                  <a:latin typeface="微软雅黑" panose="020B0703020204020201" charset="-122"/>
                  <a:ea typeface="微软雅黑" panose="020B0703020204020201" charset="-122"/>
                  <a:cs typeface="微软雅黑" panose="020B0703020204020201" charset="-122"/>
                </a:rPr>
                <a:t>对企业安全风</a:t>
              </a:r>
              <a:r>
                <a:rPr sz="1200" b="1" kern="0" spc="0" dirty="0">
                  <a:solidFill>
                    <a:srgbClr val="2B6CAC">
                      <a:alpha val="100000"/>
                    </a:srgbClr>
                  </a:solidFill>
                  <a:latin typeface="微软雅黑" panose="020B0703020204020201" charset="-122"/>
                  <a:ea typeface="微软雅黑" panose="020B0703020204020201" charset="-122"/>
                  <a:cs typeface="微软雅黑" panose="020B0703020204020201" charset="-122"/>
                </a:rPr>
                <a:t>险清单、</a:t>
              </a:r>
              <a:r>
                <a:rPr sz="1200" b="1" kern="0" spc="-240" dirty="0">
                  <a:solidFill>
                    <a:srgbClr val="2B6CAC">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2B6CAC">
                      <a:alpha val="100000"/>
                    </a:srgbClr>
                  </a:solidFill>
                  <a:latin typeface="微软雅黑" panose="020B0703020204020201" charset="-122"/>
                  <a:ea typeface="微软雅黑" panose="020B0703020204020201" charset="-122"/>
                  <a:cs typeface="微软雅黑" panose="020B0703020204020201" charset="-122"/>
                </a:rPr>
                <a:t>隐患清单、</a:t>
              </a:r>
              <a:r>
                <a:rPr sz="1200" b="1" kern="0" spc="-230" dirty="0">
                  <a:solidFill>
                    <a:srgbClr val="2B6CAC">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2B6CAC">
                      <a:alpha val="100000"/>
                    </a:srgbClr>
                  </a:solidFill>
                  <a:latin typeface="微软雅黑" panose="020B0703020204020201" charset="-122"/>
                  <a:ea typeface="微软雅黑" panose="020B0703020204020201" charset="-122"/>
                  <a:cs typeface="微软雅黑" panose="020B0703020204020201" charset="-122"/>
                </a:rPr>
                <a:t>隐患排查任务   进行管理</a:t>
              </a:r>
              <a:r>
                <a:rPr sz="1200" b="1" kern="0" spc="-180" dirty="0">
                  <a:solidFill>
                    <a:srgbClr val="2B6CAC">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2B6CAC">
                      <a:alpha val="100000"/>
                    </a:srgbClr>
                  </a:solidFill>
                  <a:latin typeface="微软雅黑" panose="020B0703020204020201" charset="-122"/>
                  <a:ea typeface="微软雅黑" panose="020B0703020204020201" charset="-122"/>
                  <a:cs typeface="微软雅黑" panose="020B0703020204020201" charset="-122"/>
                </a:rPr>
                <a:t>，以数字化手段推动企业安全管理流程再造和机制   重塑</a:t>
              </a:r>
              <a:r>
                <a:rPr sz="1200" b="1" kern="0" spc="-180" dirty="0">
                  <a:solidFill>
                    <a:srgbClr val="2B6CAC">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2B6CAC">
                      <a:alpha val="100000"/>
                    </a:srgbClr>
                  </a:solidFill>
                  <a:latin typeface="微软雅黑" panose="020B0703020204020201" charset="-122"/>
                  <a:ea typeface="微软雅黑" panose="020B0703020204020201" charset="-122"/>
                  <a:cs typeface="微软雅黑" panose="020B0703020204020201" charset="-122"/>
                </a:rPr>
                <a:t>，解决以往</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安全风险分析与隐患排查相互割裂、全员参   与不充分、隐患整改难追溯等痛点难点问题</a:t>
              </a:r>
              <a:r>
                <a:rPr sz="1200" b="1" kern="0" spc="-18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2B6CAC">
                      <a:alpha val="100000"/>
                    </a:srgbClr>
                  </a:solidFill>
                  <a:latin typeface="微软雅黑" panose="020B0703020204020201" charset="-122"/>
                  <a:ea typeface="微软雅黑" panose="020B0703020204020201" charset="-122"/>
                  <a:cs typeface="微软雅黑" panose="020B0703020204020201" charset="-122"/>
                </a:rPr>
                <a:t>，推动全员安全   </a:t>
              </a:r>
              <a:r>
                <a:rPr sz="1200" b="1" kern="0" spc="-10" dirty="0">
                  <a:solidFill>
                    <a:srgbClr val="2B6CAC">
                      <a:alpha val="100000"/>
                    </a:srgbClr>
                  </a:solidFill>
                  <a:latin typeface="微软雅黑" panose="020B0703020204020201" charset="-122"/>
                  <a:ea typeface="微软雅黑" panose="020B0703020204020201" charset="-122"/>
                  <a:cs typeface="微软雅黑" panose="020B0703020204020201" charset="-122"/>
                </a:rPr>
                <a:t>生产责任制落地。</a:t>
              </a:r>
              <a:endParaRPr sz="1200" dirty="0">
                <a:latin typeface="微软雅黑" panose="020B0703020204020201" charset="-122"/>
                <a:ea typeface="微软雅黑" panose="020B0703020204020201" charset="-122"/>
                <a:cs typeface="微软雅黑" panose="020B0703020204020201" charset="-122"/>
              </a:endParaRPr>
            </a:p>
          </p:txBody>
        </p:sp>
      </p:grpSp>
      <p:graphicFrame>
        <p:nvGraphicFramePr>
          <p:cNvPr id="720" name="table 720"/>
          <p:cNvGraphicFramePr>
            <a:graphicFrameLocks noGrp="1"/>
          </p:cNvGraphicFramePr>
          <p:nvPr/>
        </p:nvGraphicFramePr>
        <p:xfrm>
          <a:off x="337705" y="3433228"/>
          <a:ext cx="4122420" cy="1126489"/>
        </p:xfrm>
        <a:graphic>
          <a:graphicData uri="http://schemas.openxmlformats.org/drawingml/2006/table">
            <a:tbl>
              <a:tblPr/>
              <a:tblGrid>
                <a:gridCol w="4122420"/>
              </a:tblGrid>
              <a:tr h="1120139">
                <a:tc>
                  <a:txBody>
                    <a:bodyPr/>
                    <a:lstStyle/>
                    <a:p>
                      <a:pPr algn="l" rtl="0" eaLnBrk="0">
                        <a:lnSpc>
                          <a:spcPct val="117000"/>
                        </a:lnSpc>
                      </a:pPr>
                      <a:endParaRPr sz="500" dirty="0">
                        <a:latin typeface="微软雅黑" panose="020B0703020204020201" charset="-122"/>
                        <a:ea typeface="微软雅黑" panose="020B0703020204020201" charset="-122"/>
                        <a:cs typeface="Arial" panose="020B0704020202090204"/>
                      </a:endParaRPr>
                    </a:p>
                    <a:p>
                      <a:pPr marL="100965" indent="1270" algn="l" rtl="0" eaLnBrk="0">
                        <a:lnSpc>
                          <a:spcPct val="98000"/>
                        </a:lnSpc>
                        <a:spcBef>
                          <a:spcPts val="5"/>
                        </a:spcBef>
                      </a:pP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政府端：</a:t>
                      </a:r>
                      <a:r>
                        <a:rPr sz="1200" b="1" kern="0" spc="0" dirty="0">
                          <a:solidFill>
                            <a:srgbClr val="2B6CAC">
                              <a:alpha val="100000"/>
                            </a:srgbClr>
                          </a:solidFill>
                          <a:latin typeface="微软雅黑" panose="020B0703020204020201" charset="-122"/>
                          <a:ea typeface="微软雅黑" panose="020B0703020204020201" charset="-122"/>
                          <a:cs typeface="微软雅黑" panose="020B0703020204020201" charset="-122"/>
                        </a:rPr>
                        <a:t>作为危化品风险监测</a:t>
                      </a:r>
                      <a:r>
                        <a:rPr sz="1200" b="1" kern="0" spc="-10" dirty="0">
                          <a:solidFill>
                            <a:srgbClr val="2B6CAC">
                              <a:alpha val="100000"/>
                            </a:srgbClr>
                          </a:solidFill>
                          <a:latin typeface="微软雅黑" panose="020B0703020204020201" charset="-122"/>
                          <a:ea typeface="微软雅黑" panose="020B0703020204020201" charset="-122"/>
                          <a:cs typeface="微软雅黑" panose="020B0703020204020201" charset="-122"/>
                        </a:rPr>
                        <a:t>预警系统子模块</a:t>
                      </a:r>
                      <a:r>
                        <a:rPr sz="1200" b="1" kern="0" spc="-210" dirty="0">
                          <a:solidFill>
                            <a:srgbClr val="2B6CAC">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2B6CAC">
                              <a:alpha val="100000"/>
                            </a:srgbClr>
                          </a:solidFill>
                          <a:latin typeface="微软雅黑" panose="020B0703020204020201" charset="-122"/>
                          <a:ea typeface="微软雅黑" panose="020B0703020204020201" charset="-122"/>
                          <a:cs typeface="微软雅黑" panose="020B0703020204020201" charset="-122"/>
                        </a:rPr>
                        <a:t>，根据企业</a:t>
                      </a:r>
                      <a:r>
                        <a:rPr sz="1200" b="1" kern="0" spc="0" dirty="0">
                          <a:solidFill>
                            <a:srgbClr val="2B6CAC">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安全风险分析完成率、排查任务完成率、</a:t>
                      </a:r>
                      <a:r>
                        <a:rPr sz="1200" b="1" kern="0" spc="-21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隐患整改率</a:t>
                      </a:r>
                      <a:r>
                        <a:rPr sz="1200" b="1" kern="0" spc="-17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a:t>
                      </a:r>
                      <a:r>
                        <a:rPr sz="1200" b="1" kern="0" spc="20" dirty="0">
                          <a:solidFill>
                            <a:srgbClr val="2B6CAC">
                              <a:alpha val="100000"/>
                            </a:srgbClr>
                          </a:solidFill>
                          <a:latin typeface="微软雅黑" panose="020B0703020204020201" charset="-122"/>
                          <a:ea typeface="微软雅黑" panose="020B0703020204020201" charset="-122"/>
                          <a:cs typeface="微软雅黑" panose="020B0703020204020201" charset="-122"/>
                        </a:rPr>
                        <a:t>综</a:t>
                      </a:r>
                      <a:r>
                        <a:rPr sz="1200" b="1" kern="0" spc="0" dirty="0">
                          <a:solidFill>
                            <a:srgbClr val="2B6CAC">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2B6CAC">
                              <a:alpha val="100000"/>
                            </a:srgbClr>
                          </a:solidFill>
                          <a:latin typeface="微软雅黑" panose="020B0703020204020201" charset="-122"/>
                          <a:ea typeface="微软雅黑" panose="020B0703020204020201" charset="-122"/>
                          <a:cs typeface="微软雅黑" panose="020B0703020204020201" charset="-122"/>
                        </a:rPr>
                        <a:t>合评估企业双重预防机制运行效果</a:t>
                      </a:r>
                      <a:r>
                        <a:rPr sz="1200" b="1" kern="0" spc="-170" dirty="0">
                          <a:solidFill>
                            <a:srgbClr val="2B6CAC">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2B6CAC">
                              <a:alpha val="100000"/>
                            </a:srgbClr>
                          </a:solidFill>
                          <a:latin typeface="微软雅黑" panose="020B0703020204020201" charset="-122"/>
                          <a:ea typeface="微软雅黑" panose="020B0703020204020201" charset="-122"/>
                          <a:cs typeface="微软雅黑" panose="020B0703020204020201" charset="-122"/>
                        </a:rPr>
                        <a:t>，及时预警</a:t>
                      </a:r>
                      <a:r>
                        <a:rPr sz="1200" b="1" kern="0" spc="-170" dirty="0">
                          <a:solidFill>
                            <a:srgbClr val="2B6CAC">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2B6CAC">
                              <a:alpha val="100000"/>
                            </a:srgbClr>
                          </a:solidFill>
                          <a:latin typeface="微软雅黑" panose="020B0703020204020201" charset="-122"/>
                          <a:ea typeface="微软雅黑" panose="020B0703020204020201" charset="-122"/>
                          <a:cs typeface="微软雅黑" panose="020B0703020204020201" charset="-122"/>
                        </a:rPr>
                        <a:t>，</a:t>
                      </a:r>
                      <a:r>
                        <a:rPr sz="1200" b="1" kern="0" spc="10" dirty="0">
                          <a:solidFill>
                            <a:srgbClr val="2B6CAC">
                              <a:alpha val="100000"/>
                            </a:srgbClr>
                          </a:solidFill>
                          <a:latin typeface="微软雅黑" panose="020B0703020204020201" charset="-122"/>
                          <a:ea typeface="微软雅黑" panose="020B0703020204020201" charset="-122"/>
                          <a:cs typeface="微软雅黑" panose="020B0703020204020201" charset="-122"/>
                        </a:rPr>
                        <a:t>督促企业</a:t>
                      </a:r>
                      <a:r>
                        <a:rPr sz="1200" b="1" kern="0" spc="0" dirty="0">
                          <a:solidFill>
                            <a:srgbClr val="2B6CAC">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2B6CAC">
                              <a:alpha val="100000"/>
                            </a:srgbClr>
                          </a:solidFill>
                          <a:latin typeface="微软雅黑" panose="020B0703020204020201" charset="-122"/>
                          <a:ea typeface="微软雅黑" panose="020B0703020204020201" charset="-122"/>
                          <a:cs typeface="微软雅黑" panose="020B0703020204020201" charset="-122"/>
                        </a:rPr>
                        <a:t>建设提升。对企业上报的风险、</a:t>
                      </a:r>
                      <a:r>
                        <a:rPr sz="1200" b="1" kern="0" spc="-210" dirty="0">
                          <a:solidFill>
                            <a:srgbClr val="2B6CAC">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2B6CAC">
                              <a:alpha val="100000"/>
                            </a:srgbClr>
                          </a:solidFill>
                          <a:latin typeface="微软雅黑" panose="020B0703020204020201" charset="-122"/>
                          <a:ea typeface="微软雅黑" panose="020B0703020204020201" charset="-122"/>
                          <a:cs typeface="微软雅黑" panose="020B0703020204020201" charset="-122"/>
                        </a:rPr>
                        <a:t>隐患进行大数据分析</a:t>
                      </a:r>
                      <a:r>
                        <a:rPr sz="1200" b="1" kern="0" spc="-170" dirty="0">
                          <a:solidFill>
                            <a:srgbClr val="2B6CAC">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2B6CAC">
                              <a:alpha val="100000"/>
                            </a:srgbClr>
                          </a:solidFill>
                          <a:latin typeface="微软雅黑" panose="020B0703020204020201" charset="-122"/>
                          <a:ea typeface="微软雅黑" panose="020B0703020204020201" charset="-122"/>
                          <a:cs typeface="微软雅黑" panose="020B0703020204020201" charset="-122"/>
                        </a:rPr>
                        <a:t>，</a:t>
                      </a:r>
                      <a:r>
                        <a:rPr sz="12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为</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精准监管提供支撑</a:t>
                      </a:r>
                      <a:r>
                        <a:rPr sz="1200" b="1" kern="0" spc="-10" dirty="0">
                          <a:solidFill>
                            <a:srgbClr val="2B6CAC">
                              <a:alpha val="100000"/>
                            </a:srgbClr>
                          </a:solidFill>
                          <a:latin typeface="微软雅黑" panose="020B0703020204020201" charset="-122"/>
                          <a:ea typeface="微软雅黑" panose="020B0703020204020201" charset="-122"/>
                          <a:cs typeface="微软雅黑" panose="020B0703020204020201" charset="-122"/>
                        </a:rPr>
                        <a:t>。</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r>
            </a:tbl>
          </a:graphicData>
        </a:graphic>
      </p:graphicFrame>
      <p:pic>
        <p:nvPicPr>
          <p:cNvPr id="722" name="picture 722"/>
          <p:cNvPicPr>
            <a:picLocks noChangeAspect="1"/>
          </p:cNvPicPr>
          <p:nvPr/>
        </p:nvPicPr>
        <p:blipFill>
          <a:blip r:embed="rId2"/>
          <a:stretch>
            <a:fillRect/>
          </a:stretch>
        </p:blipFill>
        <p:spPr>
          <a:xfrm rot="21600000">
            <a:off x="353568" y="1408430"/>
            <a:ext cx="4102608" cy="992123"/>
          </a:xfrm>
          <a:prstGeom prst="rect">
            <a:avLst/>
          </a:prstGeom>
        </p:spPr>
      </p:pic>
      <p:pic>
        <p:nvPicPr>
          <p:cNvPr id="724" name="picture 724"/>
          <p:cNvPicPr>
            <a:picLocks noChangeAspect="1"/>
          </p:cNvPicPr>
          <p:nvPr/>
        </p:nvPicPr>
        <p:blipFill>
          <a:blip r:embed="rId3"/>
          <a:stretch>
            <a:fillRect/>
          </a:stretch>
        </p:blipFill>
        <p:spPr>
          <a:xfrm rot="21600000">
            <a:off x="345948" y="2427985"/>
            <a:ext cx="2074164" cy="989076"/>
          </a:xfrm>
          <a:prstGeom prst="rect">
            <a:avLst/>
          </a:prstGeom>
        </p:spPr>
      </p:pic>
      <p:sp>
        <p:nvSpPr>
          <p:cNvPr id="726" name="textbox 726"/>
          <p:cNvSpPr/>
          <p:nvPr/>
        </p:nvSpPr>
        <p:spPr>
          <a:xfrm>
            <a:off x="530659" y="914553"/>
            <a:ext cx="6118859" cy="3613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5.5 安全风险管理和</a:t>
            </a:r>
            <a:r>
              <a:rPr sz="2000"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双重预防机制建设</a:t>
            </a:r>
            <a:endParaRPr sz="2000" dirty="0">
              <a:latin typeface="微软雅黑" panose="020B0703020204020201" charset="-122"/>
              <a:ea typeface="微软雅黑" panose="020B0703020204020201" charset="-122"/>
              <a:cs typeface="微软雅黑" panose="020B0703020204020201" charset="-122"/>
            </a:endParaRPr>
          </a:p>
        </p:txBody>
      </p:sp>
      <p:pic>
        <p:nvPicPr>
          <p:cNvPr id="728" name="picture 728"/>
          <p:cNvPicPr>
            <a:picLocks noChangeAspect="1"/>
          </p:cNvPicPr>
          <p:nvPr/>
        </p:nvPicPr>
        <p:blipFill>
          <a:blip r:embed="rId4"/>
          <a:stretch>
            <a:fillRect/>
          </a:stretch>
        </p:blipFill>
        <p:spPr>
          <a:xfrm rot="21600000">
            <a:off x="2429255" y="2441702"/>
            <a:ext cx="2022347" cy="989076"/>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0" name="picture 730"/>
          <p:cNvPicPr>
            <a:picLocks noChangeAspect="1"/>
          </p:cNvPicPr>
          <p:nvPr/>
        </p:nvPicPr>
        <p:blipFill>
          <a:blip r:embed="rId1"/>
          <a:stretch>
            <a:fillRect/>
          </a:stretch>
        </p:blipFill>
        <p:spPr>
          <a:xfrm rot="21600000">
            <a:off x="467868" y="1696465"/>
            <a:ext cx="8322564" cy="2861589"/>
          </a:xfrm>
          <a:prstGeom prst="rect">
            <a:avLst/>
          </a:prstGeom>
        </p:spPr>
      </p:pic>
      <p:sp>
        <p:nvSpPr>
          <p:cNvPr id="734" name="textbox 734"/>
          <p:cNvSpPr/>
          <p:nvPr/>
        </p:nvSpPr>
        <p:spPr>
          <a:xfrm>
            <a:off x="530659" y="914553"/>
            <a:ext cx="6118859" cy="67183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5.5 安全风险管理和</a:t>
            </a:r>
            <a:r>
              <a:rPr sz="2000"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双重预防机制建设</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02000"/>
              </a:lnSpc>
            </a:pPr>
            <a:endParaRPr sz="700" dirty="0">
              <a:latin typeface="微软雅黑" panose="020B0703020204020201" charset="-122"/>
              <a:ea typeface="微软雅黑" panose="020B0703020204020201" charset="-122"/>
              <a:cs typeface="Arial" panose="020B0704020202090204"/>
            </a:endParaRPr>
          </a:p>
          <a:p>
            <a:pPr marL="1900555" algn="l" rtl="0" eaLnBrk="0">
              <a:lnSpc>
                <a:spcPct val="88000"/>
              </a:lnSpc>
              <a:spcBef>
                <a:spcPts val="5"/>
              </a:spcBef>
            </a:pPr>
            <a:r>
              <a:rPr sz="15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双重预防数字化系统与巡检系统融合策</a:t>
            </a: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略</a:t>
            </a:r>
            <a:endParaRPr sz="15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6" name="picture 736"/>
          <p:cNvPicPr>
            <a:picLocks noChangeAspect="1"/>
          </p:cNvPicPr>
          <p:nvPr/>
        </p:nvPicPr>
        <p:blipFill>
          <a:blip r:embed="rId1"/>
          <a:stretch>
            <a:fillRect/>
          </a:stretch>
        </p:blipFill>
        <p:spPr>
          <a:xfrm rot="21600000">
            <a:off x="758748" y="1363794"/>
            <a:ext cx="7485618" cy="3249861"/>
          </a:xfrm>
          <a:prstGeom prst="rect">
            <a:avLst/>
          </a:prstGeom>
        </p:spPr>
      </p:pic>
      <p:sp>
        <p:nvSpPr>
          <p:cNvPr id="740" name="textbox 740"/>
          <p:cNvSpPr/>
          <p:nvPr/>
        </p:nvSpPr>
        <p:spPr>
          <a:xfrm>
            <a:off x="530659" y="806603"/>
            <a:ext cx="4555490" cy="3613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algn="r" rtl="0" eaLnBrk="0">
              <a:lnSpc>
                <a:spcPts val="2645"/>
              </a:lnSpc>
            </a:pPr>
            <a:r>
              <a:rPr sz="20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5.6 设备完整性（新增）</a:t>
            </a:r>
            <a:endParaRPr sz="20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 name="textbox 744"/>
          <p:cNvSpPr/>
          <p:nvPr/>
        </p:nvSpPr>
        <p:spPr>
          <a:xfrm>
            <a:off x="404088" y="812953"/>
            <a:ext cx="8333740" cy="97790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39065"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5.6 设备完</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整性</a:t>
            </a:r>
            <a:endParaRPr sz="2000" dirty="0">
              <a:latin typeface="微软雅黑" panose="020B0703020204020201" charset="-122"/>
              <a:ea typeface="微软雅黑" panose="020B0703020204020201" charset="-122"/>
              <a:cs typeface="微软雅黑" panose="020B0703020204020201" charset="-122"/>
            </a:endParaRPr>
          </a:p>
          <a:p>
            <a:pPr algn="r" rtl="0" eaLnBrk="0">
              <a:lnSpc>
                <a:spcPts val="1580"/>
              </a:lnSpc>
              <a:spcBef>
                <a:spcPts val="1250"/>
              </a:spcBef>
            </a:pPr>
            <a:r>
              <a:rPr sz="12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我国部分上世纪建设的化工装置设备已运行超过30年甚至40年以上</a:t>
            </a:r>
            <a:r>
              <a:rPr sz="12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200" b="1" kern="0" spc="-2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建设时标</a:t>
            </a:r>
            <a:r>
              <a:rPr sz="12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准要求低</a:t>
            </a:r>
            <a:r>
              <a:rPr sz="12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200" b="1" kern="0" spc="-2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随着时间的推移</a:t>
            </a:r>
            <a:r>
              <a:rPr sz="12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200" b="1" kern="0" spc="-2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老</a:t>
            </a:r>
            <a:endParaRPr sz="1200" dirty="0">
              <a:latin typeface="微软雅黑" panose="020B0703020204020201" charset="-122"/>
              <a:ea typeface="微软雅黑" panose="020B0703020204020201" charset="-122"/>
              <a:cs typeface="微软雅黑" panose="020B0703020204020201" charset="-122"/>
            </a:endParaRPr>
          </a:p>
          <a:p>
            <a:pPr marL="12700" algn="l" rtl="0" eaLnBrk="0">
              <a:lnSpc>
                <a:spcPts val="2020"/>
              </a:lnSpc>
            </a:pPr>
            <a:r>
              <a:rPr sz="12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化严重</a:t>
            </a:r>
            <a:r>
              <a:rPr sz="12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200" b="1" kern="0" spc="-1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已经进入风险隐患高发期。行业内广泛认为</a:t>
            </a:r>
            <a:r>
              <a:rPr sz="12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2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设备老化、检维修不及时</a:t>
            </a:r>
            <a:r>
              <a:rPr sz="1200" b="1" kern="0" spc="-1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，是泄漏、爆炸等事故的高危因素。</a:t>
            </a:r>
            <a:endParaRPr sz="1200" dirty="0">
              <a:latin typeface="微软雅黑" panose="020B0703020204020201" charset="-122"/>
              <a:ea typeface="微软雅黑" panose="020B0703020204020201" charset="-122"/>
              <a:cs typeface="微软雅黑" panose="020B0703020204020201" charset="-122"/>
            </a:endParaRPr>
          </a:p>
        </p:txBody>
      </p:sp>
      <p:pic>
        <p:nvPicPr>
          <p:cNvPr id="746" name="picture 746"/>
          <p:cNvPicPr>
            <a:picLocks noChangeAspect="1"/>
          </p:cNvPicPr>
          <p:nvPr/>
        </p:nvPicPr>
        <p:blipFill>
          <a:blip r:embed="rId1"/>
          <a:stretch>
            <a:fillRect/>
          </a:stretch>
        </p:blipFill>
        <p:spPr>
          <a:xfrm rot="21600000">
            <a:off x="4692014" y="1946529"/>
            <a:ext cx="2702814" cy="1924050"/>
          </a:xfrm>
          <a:prstGeom prst="rect">
            <a:avLst/>
          </a:prstGeom>
        </p:spPr>
      </p:pic>
      <p:sp>
        <p:nvSpPr>
          <p:cNvPr id="748" name="textbox 748"/>
          <p:cNvSpPr/>
          <p:nvPr/>
        </p:nvSpPr>
        <p:spPr>
          <a:xfrm>
            <a:off x="628469" y="3372140"/>
            <a:ext cx="3366770" cy="127952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518160" algn="l" rtl="0" eaLnBrk="0">
              <a:lnSpc>
                <a:spcPts val="1310"/>
              </a:lnSpc>
            </a:pP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盘锦浩业化工</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“1·15”重大爆炸着火事故</a:t>
            </a:r>
            <a:endParaRPr sz="900" dirty="0">
              <a:latin typeface="微软雅黑" panose="020B0703020204020201" charset="-122"/>
              <a:ea typeface="微软雅黑" panose="020B0703020204020201" charset="-122"/>
              <a:cs typeface="微软雅黑" panose="020B0703020204020201" charset="-122"/>
            </a:endParaRPr>
          </a:p>
          <a:p>
            <a:pPr algn="l" rtl="0" eaLnBrk="0">
              <a:lnSpc>
                <a:spcPct val="101000"/>
              </a:lnSpc>
            </a:pPr>
            <a:endParaRPr sz="1000" dirty="0">
              <a:latin typeface="微软雅黑" panose="020B0703020204020201" charset="-122"/>
              <a:ea typeface="微软雅黑" panose="020B0703020204020201" charset="-122"/>
              <a:cs typeface="Arial" panose="020B0704020202090204"/>
            </a:endParaRPr>
          </a:p>
          <a:p>
            <a:pPr algn="l" rtl="0" eaLnBrk="0">
              <a:lnSpc>
                <a:spcPct val="114000"/>
              </a:lnSpc>
            </a:pPr>
            <a:endParaRPr sz="200" dirty="0">
              <a:latin typeface="微软雅黑" panose="020B0703020204020201" charset="-122"/>
              <a:ea typeface="微软雅黑" panose="020B0703020204020201" charset="-122"/>
              <a:cs typeface="Arial" panose="020B0704020202090204"/>
            </a:endParaRPr>
          </a:p>
          <a:p>
            <a:pPr marL="128270" indent="-116205" algn="l" rtl="0" eaLnBrk="0">
              <a:lnSpc>
                <a:spcPct val="131000"/>
              </a:lnSpc>
              <a:spcBef>
                <a:spcPts val="0"/>
              </a:spcBef>
            </a:pPr>
            <a:r>
              <a:rPr sz="900" kern="0" spc="30" dirty="0">
                <a:solidFill>
                  <a:srgbClr val="FF0000">
                    <a:alpha val="100000"/>
                  </a:srgbClr>
                </a:solidFill>
                <a:latin typeface="微软雅黑" panose="020B0703020204020201" charset="-122"/>
                <a:ea typeface="微软雅黑" panose="020B0703020204020201" charset="-122"/>
                <a:cs typeface="Wingdings" panose="05000000000000000000"/>
              </a:rPr>
              <a:t>u</a:t>
            </a:r>
            <a:r>
              <a:rPr sz="9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管理问题</a:t>
            </a:r>
            <a:r>
              <a:rPr sz="9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a:t>
            </a:r>
            <a:r>
              <a:rPr sz="900" b="1" kern="0" spc="-16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安全生产主体责</a:t>
            </a:r>
            <a:r>
              <a:rPr sz="9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任悬空；</a:t>
            </a:r>
            <a:r>
              <a:rPr sz="9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管道长期带“病</a:t>
            </a:r>
            <a:r>
              <a:rPr sz="900" b="1" kern="0" spc="-20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”运行</a:t>
            </a:r>
            <a:r>
              <a:rPr sz="900" b="1" kern="0" spc="-1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更换未经设计变更；每日安全风险研判承诺公告均为低风险</a:t>
            </a:r>
            <a:r>
              <a:rPr sz="9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，检 维修及特殊作业数量为零；</a:t>
            </a:r>
            <a:r>
              <a:rPr sz="9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未开展压力管道年度检查</a:t>
            </a:r>
            <a:r>
              <a:rPr sz="9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作业人员 </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使用非防爆对讲机</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，检维修作业未履行审批程序</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，人员聚集</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，安</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全管理混乱</a:t>
            </a:r>
            <a:r>
              <a:rPr sz="9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，制度规章执行流于形式。</a:t>
            </a:r>
            <a:endParaRPr sz="900" dirty="0">
              <a:latin typeface="微软雅黑" panose="020B0703020204020201" charset="-122"/>
              <a:ea typeface="微软雅黑" panose="020B0703020204020201" charset="-122"/>
              <a:cs typeface="微软雅黑" panose="020B0703020204020201" charset="-122"/>
            </a:endParaRPr>
          </a:p>
        </p:txBody>
      </p:sp>
      <p:pic>
        <p:nvPicPr>
          <p:cNvPr id="750" name="picture 750"/>
          <p:cNvPicPr>
            <a:picLocks noChangeAspect="1"/>
          </p:cNvPicPr>
          <p:nvPr/>
        </p:nvPicPr>
        <p:blipFill>
          <a:blip r:embed="rId2"/>
          <a:stretch>
            <a:fillRect/>
          </a:stretch>
        </p:blipFill>
        <p:spPr>
          <a:xfrm rot="21600000">
            <a:off x="827531" y="1954529"/>
            <a:ext cx="2881883" cy="1435608"/>
          </a:xfrm>
          <a:prstGeom prst="rect">
            <a:avLst/>
          </a:prstGeom>
        </p:spPr>
      </p:pic>
      <p:sp>
        <p:nvSpPr>
          <p:cNvPr id="752" name="textbox 752"/>
          <p:cNvSpPr/>
          <p:nvPr/>
        </p:nvSpPr>
        <p:spPr>
          <a:xfrm>
            <a:off x="7532166" y="2440127"/>
            <a:ext cx="1408430" cy="1089660"/>
          </a:xfrm>
          <a:prstGeom prst="rect">
            <a:avLst/>
          </a:prstGeom>
          <a:noFill/>
          <a:ln w="0" cap="flat">
            <a:noFill/>
            <a:prstDash val="solid"/>
            <a:miter lim="0"/>
          </a:ln>
        </p:spPr>
        <p:txBody>
          <a:bodyPr vert="horz" wrap="square" lIns="0" tIns="0" rIns="0" bIns="0"/>
          <a:lstStyle/>
          <a:p>
            <a:pPr algn="l" rtl="0" eaLnBrk="0">
              <a:lnSpc>
                <a:spcPct val="10000"/>
              </a:lnSpc>
            </a:pPr>
            <a:endParaRPr sz="100" dirty="0">
              <a:latin typeface="微软雅黑" panose="020B0703020204020201" charset="-122"/>
              <a:ea typeface="微软雅黑" panose="020B0703020204020201" charset="-122"/>
              <a:cs typeface="Arial" panose="020B0704020202090204"/>
            </a:endParaRPr>
          </a:p>
          <a:p>
            <a:pPr marL="12700" indent="3175" algn="l" rtl="0" eaLnBrk="0">
              <a:lnSpc>
                <a:spcPct val="98000"/>
              </a:lnSpc>
            </a:pPr>
            <a:r>
              <a:rPr sz="1200" b="1" kern="0" spc="0" dirty="0">
                <a:solidFill>
                  <a:srgbClr val="191B1F">
                    <a:alpha val="100000"/>
                  </a:srgbClr>
                </a:solidFill>
                <a:latin typeface="微软雅黑" panose="020B0703020204020201" charset="-122"/>
                <a:ea typeface="微软雅黑" panose="020B0703020204020201" charset="-122"/>
                <a:cs typeface="微软雅黑" panose="020B0703020204020201" charset="-122"/>
              </a:rPr>
              <a:t>用于指导企业健全设</a:t>
            </a:r>
            <a:r>
              <a:rPr sz="1200" b="1" kern="0" spc="40" dirty="0">
                <a:solidFill>
                  <a:srgbClr val="191B1F">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191B1F">
                    <a:alpha val="100000"/>
                  </a:srgbClr>
                </a:solidFill>
                <a:latin typeface="微软雅黑" panose="020B0703020204020201" charset="-122"/>
                <a:ea typeface="微软雅黑" panose="020B0703020204020201" charset="-122"/>
                <a:cs typeface="微软雅黑" panose="020B0703020204020201" charset="-122"/>
              </a:rPr>
              <a:t>备管理体系、规范设</a:t>
            </a:r>
            <a:r>
              <a:rPr sz="1200" b="1" kern="0" spc="70" dirty="0">
                <a:solidFill>
                  <a:srgbClr val="191B1F">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191B1F">
                    <a:alpha val="100000"/>
                  </a:srgbClr>
                </a:solidFill>
                <a:latin typeface="微软雅黑" panose="020B0703020204020201" charset="-122"/>
                <a:ea typeface="微软雅黑" panose="020B0703020204020201" charset="-122"/>
                <a:cs typeface="微软雅黑" panose="020B0703020204020201" charset="-122"/>
              </a:rPr>
              <a:t>备管理、实施设备完</a:t>
            </a:r>
            <a:r>
              <a:rPr sz="1200" b="1" kern="0" spc="70" dirty="0">
                <a:solidFill>
                  <a:srgbClr val="191B1F">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191B1F">
                    <a:alpha val="100000"/>
                  </a:srgbClr>
                </a:solidFill>
                <a:latin typeface="微软雅黑" panose="020B0703020204020201" charset="-122"/>
                <a:ea typeface="微软雅黑" panose="020B0703020204020201" charset="-122"/>
                <a:cs typeface="微软雅黑" panose="020B0703020204020201" charset="-122"/>
              </a:rPr>
              <a:t>整性关键支撑技术、</a:t>
            </a:r>
            <a:r>
              <a:rPr sz="1200" b="1" kern="0" spc="50" dirty="0">
                <a:solidFill>
                  <a:srgbClr val="191B1F">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191B1F">
                    <a:alpha val="100000"/>
                  </a:srgbClr>
                </a:solidFill>
                <a:latin typeface="微软雅黑" panose="020B0703020204020201" charset="-122"/>
                <a:ea typeface="微软雅黑" panose="020B0703020204020201" charset="-122"/>
                <a:cs typeface="微软雅黑" panose="020B0703020204020201" charset="-122"/>
              </a:rPr>
              <a:t>消除设备隐患、预防</a:t>
            </a:r>
            <a:r>
              <a:rPr sz="1200" b="1" kern="0" spc="70" dirty="0">
                <a:solidFill>
                  <a:srgbClr val="191B1F">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191B1F">
                    <a:alpha val="100000"/>
                  </a:srgbClr>
                </a:solidFill>
                <a:latin typeface="微软雅黑" panose="020B0703020204020201" charset="-122"/>
                <a:ea typeface="微软雅黑" panose="020B0703020204020201" charset="-122"/>
                <a:cs typeface="微软雅黑" panose="020B0703020204020201" charset="-122"/>
              </a:rPr>
              <a:t>设备事故发生。</a:t>
            </a:r>
            <a:endParaRPr sz="1200" dirty="0">
              <a:latin typeface="微软雅黑" panose="020B0703020204020201" charset="-122"/>
              <a:ea typeface="微软雅黑" panose="020B0703020204020201" charset="-122"/>
              <a:cs typeface="微软雅黑" panose="020B0703020204020201" charset="-122"/>
            </a:endParaRPr>
          </a:p>
        </p:txBody>
      </p:sp>
      <p:graphicFrame>
        <p:nvGraphicFramePr>
          <p:cNvPr id="754" name="table 754"/>
          <p:cNvGraphicFramePr>
            <a:graphicFrameLocks noGrp="1"/>
          </p:cNvGraphicFramePr>
          <p:nvPr/>
        </p:nvGraphicFramePr>
        <p:xfrm>
          <a:off x="4652771" y="4080230"/>
          <a:ext cx="2863850" cy="426084"/>
        </p:xfrm>
        <a:graphic>
          <a:graphicData uri="http://schemas.openxmlformats.org/drawingml/2006/table">
            <a:tbl>
              <a:tblPr/>
              <a:tblGrid>
                <a:gridCol w="1464944"/>
                <a:gridCol w="1398905"/>
              </a:tblGrid>
              <a:tr h="426084">
                <a:tc>
                  <a:txBody>
                    <a:bodyPr/>
                    <a:lstStyle/>
                    <a:p>
                      <a:pPr marL="1270" indent="-1270" algn="l" rtl="0" eaLnBrk="0">
                        <a:lnSpc>
                          <a:spcPct val="102000"/>
                        </a:lnSpc>
                        <a:spcBef>
                          <a:spcPts val="0"/>
                        </a:spcBef>
                      </a:pPr>
                      <a:r>
                        <a:rPr sz="900" b="1" kern="0" spc="0" dirty="0">
                          <a:solidFill>
                            <a:srgbClr val="191B1F">
                              <a:alpha val="100000"/>
                            </a:srgbClr>
                          </a:solidFill>
                          <a:latin typeface="微软雅黑" panose="020B0703020204020201" charset="-122"/>
                          <a:ea typeface="微软雅黑" panose="020B0703020204020201" charset="-122"/>
                          <a:cs typeface="微软雅黑" panose="020B0703020204020201" charset="-122"/>
                        </a:rPr>
                        <a:t>GB</a:t>
                      </a:r>
                      <a:r>
                        <a:rPr sz="900" b="1" kern="0" spc="30" dirty="0">
                          <a:solidFill>
                            <a:srgbClr val="191B1F">
                              <a:alpha val="100000"/>
                            </a:srgbClr>
                          </a:solidFill>
                          <a:latin typeface="微软雅黑" panose="020B0703020204020201" charset="-122"/>
                          <a:ea typeface="微软雅黑" panose="020B0703020204020201" charset="-122"/>
                          <a:cs typeface="微软雅黑" panose="020B0703020204020201" charset="-122"/>
                        </a:rPr>
                        <a:t>/T 44692.1-2024</a:t>
                      </a:r>
                      <a:r>
                        <a:rPr sz="900" b="1" kern="0" spc="20" dirty="0">
                          <a:solidFill>
                            <a:srgbClr val="191B1F">
                              <a:alpha val="100000"/>
                            </a:srgbClr>
                          </a:solidFill>
                          <a:latin typeface="微软雅黑" panose="020B0703020204020201" charset="-122"/>
                          <a:ea typeface="微软雅黑" panose="020B0703020204020201" charset="-122"/>
                          <a:cs typeface="微软雅黑" panose="020B0703020204020201" charset="-122"/>
                        </a:rPr>
                        <a:t>《危</a:t>
                      </a:r>
                      <a:r>
                        <a:rPr sz="900" b="1" kern="0" spc="0" dirty="0">
                          <a:solidFill>
                            <a:srgbClr val="191B1F">
                              <a:alpha val="100000"/>
                            </a:srgbClr>
                          </a:solidFill>
                          <a:latin typeface="微软雅黑" panose="020B0703020204020201" charset="-122"/>
                          <a:ea typeface="微软雅黑" panose="020B0703020204020201" charset="-122"/>
                          <a:cs typeface="微软雅黑" panose="020B0703020204020201" charset="-122"/>
                        </a:rPr>
                        <a:t>   险化学品企业设备完整性</a:t>
                      </a:r>
                      <a:r>
                        <a:rPr sz="900" b="1" kern="0" spc="-10" dirty="0">
                          <a:solidFill>
                            <a:srgbClr val="191B1F">
                              <a:alpha val="100000"/>
                            </a:srgbClr>
                          </a:solidFill>
                          <a:latin typeface="微软雅黑" panose="020B0703020204020201" charset="-122"/>
                          <a:ea typeface="微软雅黑" panose="020B0703020204020201" charset="-122"/>
                          <a:cs typeface="微软雅黑" panose="020B0703020204020201" charset="-122"/>
                        </a:rPr>
                        <a:t> 第</a:t>
                      </a:r>
                      <a:r>
                        <a:rPr sz="900" b="1" kern="0" spc="0" dirty="0">
                          <a:solidFill>
                            <a:srgbClr val="191B1F">
                              <a:alpha val="100000"/>
                            </a:srgbClr>
                          </a:solidFill>
                          <a:latin typeface="微软雅黑" panose="020B0703020204020201" charset="-122"/>
                          <a:ea typeface="微软雅黑" panose="020B0703020204020201" charset="-122"/>
                          <a:cs typeface="微软雅黑" panose="020B0703020204020201" charset="-122"/>
                        </a:rPr>
                        <a:t>   </a:t>
                      </a:r>
                      <a:r>
                        <a:rPr sz="900" b="1" kern="0" spc="-10" dirty="0">
                          <a:solidFill>
                            <a:srgbClr val="191B1F">
                              <a:alpha val="100000"/>
                            </a:srgbClr>
                          </a:solidFill>
                          <a:latin typeface="微软雅黑" panose="020B0703020204020201" charset="-122"/>
                          <a:ea typeface="微软雅黑" panose="020B0703020204020201" charset="-122"/>
                          <a:cs typeface="微软雅黑" panose="020B0703020204020201" charset="-122"/>
                        </a:rPr>
                        <a:t>1部分：管理体系要求》</a:t>
                      </a:r>
                      <a:endParaRPr sz="900" dirty="0">
                        <a:latin typeface="微软雅黑" panose="020B0703020204020201" charset="-122"/>
                        <a:ea typeface="微软雅黑" panose="020B0703020204020201" charset="-122"/>
                        <a:cs typeface="微软雅黑" panose="020B0703020204020201" charset="-122"/>
                      </a:endParaRPr>
                    </a:p>
                  </a:txBody>
                  <a:tcPr marL="0" marR="0" marT="65" marB="0">
                    <a:lnL>
                      <a:noFill/>
                    </a:lnL>
                    <a:lnR>
                      <a:noFill/>
                    </a:lnR>
                    <a:lnT>
                      <a:noFill/>
                    </a:lnT>
                    <a:lnB>
                      <a:noFill/>
                    </a:lnB>
                  </a:tcPr>
                </a:tc>
                <a:tc>
                  <a:txBody>
                    <a:bodyPr/>
                    <a:lstStyle/>
                    <a:p>
                      <a:pPr marL="57785" indent="3810" algn="l" rtl="0" eaLnBrk="0">
                        <a:lnSpc>
                          <a:spcPct val="102000"/>
                        </a:lnSpc>
                        <a:spcBef>
                          <a:spcPts val="0"/>
                        </a:spcBef>
                      </a:pPr>
                      <a:r>
                        <a:rPr sz="900" b="1" kern="0" spc="0" dirty="0">
                          <a:solidFill>
                            <a:srgbClr val="191B1F">
                              <a:alpha val="100000"/>
                            </a:srgbClr>
                          </a:solidFill>
                          <a:latin typeface="微软雅黑" panose="020B0703020204020201" charset="-122"/>
                          <a:ea typeface="微软雅黑" panose="020B0703020204020201" charset="-122"/>
                          <a:cs typeface="微软雅黑" panose="020B0703020204020201" charset="-122"/>
                        </a:rPr>
                        <a:t>GB/T 44692.2-</a:t>
                      </a:r>
                      <a:r>
                        <a:rPr sz="900" b="1" kern="0" spc="-10" dirty="0">
                          <a:solidFill>
                            <a:srgbClr val="191B1F">
                              <a:alpha val="100000"/>
                            </a:srgbClr>
                          </a:solidFill>
                          <a:latin typeface="微软雅黑" panose="020B0703020204020201" charset="-122"/>
                          <a:ea typeface="微软雅黑" panose="020B0703020204020201" charset="-122"/>
                          <a:cs typeface="微软雅黑" panose="020B0703020204020201" charset="-122"/>
                        </a:rPr>
                        <a:t>2024《危 </a:t>
                      </a:r>
                      <a:r>
                        <a:rPr sz="900" b="1" kern="0" spc="0" dirty="0">
                          <a:solidFill>
                            <a:srgbClr val="191B1F">
                              <a:alpha val="100000"/>
                            </a:srgbClr>
                          </a:solidFill>
                          <a:latin typeface="微软雅黑" panose="020B0703020204020201" charset="-122"/>
                          <a:ea typeface="微软雅黑" panose="020B0703020204020201" charset="-122"/>
                          <a:cs typeface="微软雅黑" panose="020B0703020204020201" charset="-122"/>
                        </a:rPr>
                        <a:t>险化学品企业设备完</a:t>
                      </a:r>
                      <a:r>
                        <a:rPr sz="900" b="1" kern="0" spc="-10" dirty="0">
                          <a:solidFill>
                            <a:srgbClr val="191B1F">
                              <a:alpha val="100000"/>
                            </a:srgbClr>
                          </a:solidFill>
                          <a:latin typeface="微软雅黑" panose="020B0703020204020201" charset="-122"/>
                          <a:ea typeface="微软雅黑" panose="020B0703020204020201" charset="-122"/>
                          <a:cs typeface="微软雅黑" panose="020B0703020204020201" charset="-122"/>
                        </a:rPr>
                        <a:t>整性   </a:t>
                      </a:r>
                      <a:r>
                        <a:rPr sz="900" b="1" kern="0" spc="0" dirty="0">
                          <a:solidFill>
                            <a:srgbClr val="191B1F">
                              <a:alpha val="100000"/>
                            </a:srgbClr>
                          </a:solidFill>
                          <a:latin typeface="微软雅黑" panose="020B0703020204020201" charset="-122"/>
                          <a:ea typeface="微软雅黑" panose="020B0703020204020201" charset="-122"/>
                          <a:cs typeface="微软雅黑" panose="020B0703020204020201" charset="-122"/>
                        </a:rPr>
                        <a:t>第2部分：技术实施指南</a:t>
                      </a:r>
                      <a:r>
                        <a:rPr sz="900" b="1" kern="0" spc="-10" dirty="0">
                          <a:solidFill>
                            <a:srgbClr val="191B1F">
                              <a:alpha val="100000"/>
                            </a:srgbClr>
                          </a:solidFill>
                          <a:latin typeface="微软雅黑" panose="020B0703020204020201" charset="-122"/>
                          <a:ea typeface="微软雅黑" panose="020B0703020204020201" charset="-122"/>
                          <a:cs typeface="微软雅黑" panose="020B0703020204020201" charset="-122"/>
                        </a:rPr>
                        <a:t>》</a:t>
                      </a:r>
                      <a:endParaRPr sz="900" dirty="0">
                        <a:latin typeface="微软雅黑" panose="020B0703020204020201" charset="-122"/>
                        <a:ea typeface="微软雅黑" panose="020B0703020204020201" charset="-122"/>
                        <a:cs typeface="微软雅黑" panose="020B0703020204020201" charset="-122"/>
                      </a:endParaRPr>
                    </a:p>
                  </a:txBody>
                  <a:tcPr marL="0" marR="0" marT="65" marB="0">
                    <a:lnL>
                      <a:noFill/>
                    </a:lnL>
                    <a:lnR>
                      <a:noFill/>
                    </a:lnR>
                    <a:lnT>
                      <a:noFill/>
                    </a:lnT>
                    <a:lnB>
                      <a:noFill/>
                    </a:lnB>
                  </a:tcPr>
                </a:tc>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6" name="table 756"/>
          <p:cNvGraphicFramePr>
            <a:graphicFrameLocks noGrp="1"/>
          </p:cNvGraphicFramePr>
          <p:nvPr/>
        </p:nvGraphicFramePr>
        <p:xfrm>
          <a:off x="823595" y="1644650"/>
          <a:ext cx="7644130" cy="2805430"/>
        </p:xfrm>
        <a:graphic>
          <a:graphicData uri="http://schemas.openxmlformats.org/drawingml/2006/table">
            <a:tbl>
              <a:tblPr/>
              <a:tblGrid>
                <a:gridCol w="3926204"/>
                <a:gridCol w="3717925"/>
              </a:tblGrid>
              <a:tr h="514350">
                <a:tc>
                  <a:txBody>
                    <a:bodyPr/>
                    <a:lstStyle/>
                    <a:p>
                      <a:pPr algn="l" rtl="0" eaLnBrk="0">
                        <a:lnSpc>
                          <a:spcPct val="108000"/>
                        </a:lnSpc>
                      </a:pPr>
                      <a:endParaRPr sz="1000" dirty="0">
                        <a:latin typeface="微软雅黑" panose="020B0703020204020201" charset="-122"/>
                        <a:ea typeface="微软雅黑" panose="020B0703020204020201" charset="-122"/>
                        <a:cs typeface="Arial" panose="020B0704020202090204"/>
                      </a:endParaRPr>
                    </a:p>
                    <a:p>
                      <a:pPr marL="1565910" algn="l" rtl="0" eaLnBrk="0">
                        <a:lnSpc>
                          <a:spcPct val="88000"/>
                        </a:lnSpc>
                        <a:spcBef>
                          <a:spcPts val="5"/>
                        </a:spcBef>
                      </a:pPr>
                      <a:r>
                        <a:rPr sz="1500" b="1" kern="0" spc="80" dirty="0">
                          <a:solidFill>
                            <a:srgbClr val="FFFFFF">
                              <a:alpha val="100000"/>
                            </a:srgbClr>
                          </a:solidFill>
                          <a:latin typeface="微软雅黑" panose="020B0703020204020201" charset="-122"/>
                          <a:ea typeface="微软雅黑" panose="020B0703020204020201" charset="-122"/>
                          <a:cs typeface="微软雅黑" panose="020B0703020204020201" charset="-122"/>
                        </a:rPr>
                        <a:t>二级要素</a:t>
                      </a:r>
                      <a:endParaRPr sz="15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DA2"/>
                    </a:solidFill>
                  </a:tcPr>
                </a:tc>
                <a:tc>
                  <a:txBody>
                    <a:bodyPr/>
                    <a:lstStyle/>
                    <a:p>
                      <a:pPr algn="l" rtl="0" eaLnBrk="0">
                        <a:lnSpc>
                          <a:spcPct val="108000"/>
                        </a:lnSpc>
                      </a:pPr>
                      <a:endParaRPr sz="1000" dirty="0">
                        <a:latin typeface="微软雅黑" panose="020B0703020204020201" charset="-122"/>
                        <a:ea typeface="微软雅黑" panose="020B0703020204020201" charset="-122"/>
                        <a:cs typeface="Arial" panose="020B0704020202090204"/>
                      </a:endParaRPr>
                    </a:p>
                    <a:p>
                      <a:pPr marL="1455420" algn="l" rtl="0" eaLnBrk="0">
                        <a:lnSpc>
                          <a:spcPct val="88000"/>
                        </a:lnSpc>
                        <a:spcBef>
                          <a:spcPts val="5"/>
                        </a:spcBef>
                      </a:pPr>
                      <a:r>
                        <a:rPr sz="1500" b="1" kern="0" spc="80" dirty="0">
                          <a:solidFill>
                            <a:srgbClr val="FFFFFF">
                              <a:alpha val="100000"/>
                            </a:srgbClr>
                          </a:solidFill>
                          <a:latin typeface="微软雅黑" panose="020B0703020204020201" charset="-122"/>
                          <a:ea typeface="微软雅黑" panose="020B0703020204020201" charset="-122"/>
                          <a:cs typeface="微软雅黑" panose="020B0703020204020201" charset="-122"/>
                        </a:rPr>
                        <a:t>二级要素</a:t>
                      </a:r>
                      <a:endParaRPr sz="15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DA2"/>
                    </a:solidFill>
                  </a:tcPr>
                </a:tc>
              </a:tr>
              <a:tr h="448309">
                <a:tc>
                  <a:txBody>
                    <a:bodyPr/>
                    <a:lstStyle/>
                    <a:p>
                      <a:pPr algn="l" rtl="0" eaLnBrk="0">
                        <a:lnSpc>
                          <a:spcPct val="112000"/>
                        </a:lnSpc>
                      </a:pPr>
                      <a:endParaRPr sz="600" dirty="0">
                        <a:latin typeface="微软雅黑" panose="020B0703020204020201" charset="-122"/>
                        <a:ea typeface="微软雅黑" panose="020B0703020204020201" charset="-122"/>
                        <a:cs typeface="Arial" panose="020B0704020202090204"/>
                      </a:endParaRPr>
                    </a:p>
                    <a:p>
                      <a:pPr marL="112395" algn="l" rtl="0" eaLnBrk="0">
                        <a:lnSpc>
                          <a:spcPts val="1855"/>
                        </a:lnSpc>
                        <a:spcBef>
                          <a:spcPts val="0"/>
                        </a:spcBef>
                      </a:pP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5.6.1 采购与安装（新增）</a:t>
                      </a:r>
                      <a:endParaRPr sz="14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12000"/>
                        </a:lnSpc>
                      </a:pPr>
                      <a:endParaRPr sz="600" dirty="0">
                        <a:latin typeface="微软雅黑" panose="020B0703020204020201" charset="-122"/>
                        <a:ea typeface="微软雅黑" panose="020B0703020204020201" charset="-122"/>
                        <a:cs typeface="Arial" panose="020B0704020202090204"/>
                      </a:endParaRPr>
                    </a:p>
                    <a:p>
                      <a:pPr marL="106680" algn="l" rtl="0" eaLnBrk="0">
                        <a:lnSpc>
                          <a:spcPts val="1855"/>
                        </a:lnSpc>
                        <a:spcBef>
                          <a:spcPts val="0"/>
                        </a:spcBef>
                      </a:pP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5.6.6 缺陷管理（新增）</a:t>
                      </a:r>
                      <a:endParaRPr sz="14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r>
              <a:tr h="440690">
                <a:tc>
                  <a:txBody>
                    <a:bodyPr/>
                    <a:lstStyle/>
                    <a:p>
                      <a:pPr algn="l" rtl="0" eaLnBrk="0">
                        <a:lnSpc>
                          <a:spcPct val="108000"/>
                        </a:lnSpc>
                      </a:pPr>
                      <a:endParaRPr sz="600" dirty="0">
                        <a:latin typeface="微软雅黑" panose="020B0703020204020201" charset="-122"/>
                        <a:ea typeface="微软雅黑" panose="020B0703020204020201" charset="-122"/>
                        <a:cs typeface="Arial" panose="020B0704020202090204"/>
                      </a:endParaRPr>
                    </a:p>
                    <a:p>
                      <a:pPr marL="112395" algn="l" rtl="0" eaLnBrk="0">
                        <a:lnSpc>
                          <a:spcPts val="1855"/>
                        </a:lnSpc>
                        <a:spcBef>
                          <a:spcPts val="0"/>
                        </a:spcBef>
                      </a:pP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5.6.2 分级管理（新增）</a:t>
                      </a:r>
                      <a:endParaRPr sz="14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c>
                  <a:txBody>
                    <a:bodyPr/>
                    <a:lstStyle/>
                    <a:p>
                      <a:pPr algn="l" rtl="0" eaLnBrk="0">
                        <a:lnSpc>
                          <a:spcPct val="108000"/>
                        </a:lnSpc>
                      </a:pPr>
                      <a:endParaRPr sz="600" dirty="0">
                        <a:latin typeface="微软雅黑" panose="020B0703020204020201" charset="-122"/>
                        <a:ea typeface="微软雅黑" panose="020B0703020204020201" charset="-122"/>
                        <a:cs typeface="Arial" panose="020B0704020202090204"/>
                      </a:endParaRPr>
                    </a:p>
                    <a:p>
                      <a:pPr marL="106680" algn="l" rtl="0" eaLnBrk="0">
                        <a:lnSpc>
                          <a:spcPts val="1855"/>
                        </a:lnSpc>
                        <a:spcBef>
                          <a:spcPts val="0"/>
                        </a:spcBef>
                      </a:pP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5.6.7 安全设施</a:t>
                      </a:r>
                      <a:endParaRPr sz="14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r>
              <a:tr h="454659">
                <a:tc>
                  <a:txBody>
                    <a:bodyPr/>
                    <a:lstStyle/>
                    <a:p>
                      <a:pPr algn="l" rtl="0" eaLnBrk="0">
                        <a:lnSpc>
                          <a:spcPct val="115000"/>
                        </a:lnSpc>
                      </a:pPr>
                      <a:endParaRPr sz="600" dirty="0">
                        <a:latin typeface="微软雅黑" panose="020B0703020204020201" charset="-122"/>
                        <a:ea typeface="微软雅黑" panose="020B0703020204020201" charset="-122"/>
                        <a:cs typeface="Arial" panose="020B0704020202090204"/>
                      </a:endParaRPr>
                    </a:p>
                    <a:p>
                      <a:pPr marL="112395" algn="l" rtl="0" eaLnBrk="0">
                        <a:lnSpc>
                          <a:spcPts val="1855"/>
                        </a:lnSpc>
                        <a:spcBef>
                          <a:spcPts val="5"/>
                        </a:spcBef>
                      </a:pP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5.6.3 检验检测和检查（新增）</a:t>
                      </a:r>
                      <a:endParaRPr sz="14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15000"/>
                        </a:lnSpc>
                      </a:pPr>
                      <a:endParaRPr sz="600" dirty="0">
                        <a:latin typeface="微软雅黑" panose="020B0703020204020201" charset="-122"/>
                        <a:ea typeface="微软雅黑" panose="020B0703020204020201" charset="-122"/>
                        <a:cs typeface="Arial" panose="020B0704020202090204"/>
                      </a:endParaRPr>
                    </a:p>
                    <a:p>
                      <a:pPr marL="106680" algn="l" rtl="0" eaLnBrk="0">
                        <a:lnSpc>
                          <a:spcPts val="1855"/>
                        </a:lnSpc>
                        <a:spcBef>
                          <a:spcPts val="5"/>
                        </a:spcBef>
                      </a:pP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5.6.8 特种设备</a:t>
                      </a:r>
                      <a:endParaRPr sz="14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r>
              <a:tr h="470534">
                <a:tc>
                  <a:txBody>
                    <a:bodyPr/>
                    <a:lstStyle/>
                    <a:p>
                      <a:pPr algn="l" rtl="0" eaLnBrk="0">
                        <a:lnSpc>
                          <a:spcPct val="106000"/>
                        </a:lnSpc>
                      </a:pPr>
                      <a:endParaRPr sz="700" dirty="0">
                        <a:latin typeface="微软雅黑" panose="020B0703020204020201" charset="-122"/>
                        <a:ea typeface="微软雅黑" panose="020B0703020204020201" charset="-122"/>
                        <a:cs typeface="Arial" panose="020B0704020202090204"/>
                      </a:endParaRPr>
                    </a:p>
                    <a:p>
                      <a:pPr algn="l" rtl="0" eaLnBrk="0">
                        <a:lnSpc>
                          <a:spcPct val="7000"/>
                        </a:lnSpc>
                      </a:pPr>
                      <a:endParaRPr sz="100" dirty="0">
                        <a:latin typeface="微软雅黑" panose="020B0703020204020201" charset="-122"/>
                        <a:ea typeface="微软雅黑" panose="020B0703020204020201" charset="-122"/>
                        <a:cs typeface="Arial" panose="020B0704020202090204"/>
                      </a:endParaRPr>
                    </a:p>
                    <a:p>
                      <a:pPr marL="112395" algn="l" rtl="0" eaLnBrk="0">
                        <a:lnSpc>
                          <a:spcPts val="1855"/>
                        </a:lnSpc>
                      </a:pP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5.6.4 预防性维护和维修（新增）</a:t>
                      </a:r>
                      <a:endParaRPr sz="14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c>
                  <a:txBody>
                    <a:bodyPr/>
                    <a:lstStyle/>
                    <a:p>
                      <a:pPr algn="l" rtl="0" eaLnBrk="0">
                        <a:lnSpc>
                          <a:spcPct val="106000"/>
                        </a:lnSpc>
                      </a:pPr>
                      <a:endParaRPr sz="700" dirty="0">
                        <a:latin typeface="微软雅黑" panose="020B0703020204020201" charset="-122"/>
                        <a:ea typeface="微软雅黑" panose="020B0703020204020201" charset="-122"/>
                        <a:cs typeface="Arial" panose="020B0704020202090204"/>
                      </a:endParaRPr>
                    </a:p>
                    <a:p>
                      <a:pPr algn="l" rtl="0" eaLnBrk="0">
                        <a:lnSpc>
                          <a:spcPct val="7000"/>
                        </a:lnSpc>
                      </a:pPr>
                      <a:endParaRPr sz="100" dirty="0">
                        <a:latin typeface="微软雅黑" panose="020B0703020204020201" charset="-122"/>
                        <a:ea typeface="微软雅黑" panose="020B0703020204020201" charset="-122"/>
                        <a:cs typeface="Arial" panose="020B0704020202090204"/>
                      </a:endParaRPr>
                    </a:p>
                    <a:p>
                      <a:pPr marL="106680" algn="l" rtl="0" eaLnBrk="0">
                        <a:lnSpc>
                          <a:spcPts val="1855"/>
                        </a:lnSpc>
                      </a:pP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5.6.9 设备完整性数据库（新增）</a:t>
                      </a:r>
                      <a:endParaRPr sz="14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r>
              <a:tr h="476884">
                <a:tc>
                  <a:txBody>
                    <a:bodyPr/>
                    <a:lstStyle/>
                    <a:p>
                      <a:pPr algn="l" rtl="0" eaLnBrk="0">
                        <a:lnSpc>
                          <a:spcPct val="106000"/>
                        </a:lnSpc>
                      </a:pPr>
                      <a:endParaRPr sz="700" dirty="0">
                        <a:latin typeface="微软雅黑" panose="020B0703020204020201" charset="-122"/>
                        <a:ea typeface="微软雅黑" panose="020B0703020204020201" charset="-122"/>
                        <a:cs typeface="Arial" panose="020B0704020202090204"/>
                      </a:endParaRPr>
                    </a:p>
                    <a:p>
                      <a:pPr algn="l" rtl="0" eaLnBrk="0">
                        <a:lnSpc>
                          <a:spcPct val="7000"/>
                        </a:lnSpc>
                      </a:pPr>
                      <a:endParaRPr sz="100" dirty="0">
                        <a:latin typeface="微软雅黑" panose="020B0703020204020201" charset="-122"/>
                        <a:ea typeface="微软雅黑" panose="020B0703020204020201" charset="-122"/>
                        <a:cs typeface="Arial" panose="020B0704020202090204"/>
                      </a:endParaRPr>
                    </a:p>
                    <a:p>
                      <a:pPr marL="112395" algn="l" rtl="0" eaLnBrk="0">
                        <a:lnSpc>
                          <a:spcPts val="1855"/>
                        </a:lnSpc>
                      </a:pP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5.6.5 检维修质量控制（新增）</a:t>
                      </a:r>
                      <a:endParaRPr sz="14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06000"/>
                        </a:lnSpc>
                      </a:pPr>
                      <a:endParaRPr sz="700" dirty="0">
                        <a:latin typeface="微软雅黑" panose="020B0703020204020201" charset="-122"/>
                        <a:ea typeface="微软雅黑" panose="020B0703020204020201" charset="-122"/>
                        <a:cs typeface="Arial" panose="020B0704020202090204"/>
                      </a:endParaRPr>
                    </a:p>
                    <a:p>
                      <a:pPr algn="l" rtl="0" eaLnBrk="0">
                        <a:lnSpc>
                          <a:spcPct val="7000"/>
                        </a:lnSpc>
                      </a:pPr>
                      <a:endParaRPr sz="100" dirty="0">
                        <a:latin typeface="微软雅黑" panose="020B0703020204020201" charset="-122"/>
                        <a:ea typeface="微软雅黑" panose="020B0703020204020201" charset="-122"/>
                        <a:cs typeface="Arial" panose="020B0704020202090204"/>
                      </a:endParaRPr>
                    </a:p>
                    <a:p>
                      <a:pPr marL="106680" algn="l" rtl="0" eaLnBrk="0">
                        <a:lnSpc>
                          <a:spcPts val="1855"/>
                        </a:lnSpc>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5.6.10 证实</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方法</a:t>
                      </a:r>
                      <a:endParaRPr sz="14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r>
            </a:tbl>
          </a:graphicData>
        </a:graphic>
      </p:graphicFrame>
      <p:sp>
        <p:nvSpPr>
          <p:cNvPr id="760" name="textbox 760"/>
          <p:cNvSpPr/>
          <p:nvPr/>
        </p:nvSpPr>
        <p:spPr>
          <a:xfrm>
            <a:off x="530659" y="939953"/>
            <a:ext cx="3578859" cy="3613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5.6 设备完</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整性</a:t>
            </a:r>
            <a:endParaRPr sz="20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2"/>
          <p:cNvPicPr>
            <a:picLocks noChangeAspect="1"/>
          </p:cNvPicPr>
          <p:nvPr/>
        </p:nvPicPr>
        <p:blipFill>
          <a:blip r:embed="rId1"/>
          <a:stretch>
            <a:fillRect/>
          </a:stretch>
        </p:blipFill>
        <p:spPr>
          <a:xfrm rot="21600000">
            <a:off x="4698225" y="1332598"/>
            <a:ext cx="1205319" cy="3314966"/>
          </a:xfrm>
          <a:prstGeom prst="rect">
            <a:avLst/>
          </a:prstGeom>
        </p:spPr>
      </p:pic>
      <p:sp>
        <p:nvSpPr>
          <p:cNvPr id="64" name="rect 64"/>
          <p:cNvSpPr/>
          <p:nvPr/>
        </p:nvSpPr>
        <p:spPr>
          <a:xfrm>
            <a:off x="5830823" y="1843277"/>
            <a:ext cx="2961499" cy="586739"/>
          </a:xfrm>
          <a:prstGeom prst="rect">
            <a:avLst/>
          </a:prstGeom>
          <a:solidFill>
            <a:srgbClr val="0070C0">
              <a:alpha val="89411"/>
            </a:srgbClr>
          </a:solidFill>
          <a:ln w="0" cap="flat">
            <a:noFill/>
            <a:prstDash val="solid"/>
            <a:miter lim="0"/>
          </a:ln>
        </p:spPr>
        <p:txBody>
          <a:bodyPr rtlCol="0"/>
          <a:lstStyle/>
          <a:p>
            <a:pPr algn="ctr"/>
            <a:endParaRPr lang="zh-CN" altLang="en-US"/>
          </a:p>
        </p:txBody>
      </p:sp>
      <p:pic>
        <p:nvPicPr>
          <p:cNvPr id="66" name="picture 66"/>
          <p:cNvPicPr>
            <a:picLocks noChangeAspect="1"/>
          </p:cNvPicPr>
          <p:nvPr/>
        </p:nvPicPr>
        <p:blipFill>
          <a:blip r:embed="rId2"/>
          <a:stretch>
            <a:fillRect/>
          </a:stretch>
        </p:blipFill>
        <p:spPr>
          <a:xfrm rot="21600000">
            <a:off x="3204336" y="3823880"/>
            <a:ext cx="1815236" cy="843292"/>
          </a:xfrm>
          <a:prstGeom prst="rect">
            <a:avLst/>
          </a:prstGeom>
        </p:spPr>
      </p:pic>
      <p:sp>
        <p:nvSpPr>
          <p:cNvPr id="68" name="rect 68"/>
          <p:cNvSpPr/>
          <p:nvPr/>
        </p:nvSpPr>
        <p:spPr>
          <a:xfrm>
            <a:off x="5814059" y="4196054"/>
            <a:ext cx="3029711" cy="623595"/>
          </a:xfrm>
          <a:prstGeom prst="rect">
            <a:avLst/>
          </a:prstGeom>
          <a:solidFill>
            <a:srgbClr val="0070C0">
              <a:alpha val="69411"/>
            </a:srgbClr>
          </a:solidFill>
          <a:ln w="0" cap="flat">
            <a:noFill/>
            <a:prstDash val="solid"/>
            <a:miter lim="0"/>
          </a:ln>
        </p:spPr>
        <p:txBody>
          <a:bodyPr rtlCol="0"/>
          <a:lstStyle/>
          <a:p>
            <a:pPr algn="ctr"/>
            <a:endParaRPr lang="zh-CN" altLang="en-US"/>
          </a:p>
        </p:txBody>
      </p:sp>
      <p:pic>
        <p:nvPicPr>
          <p:cNvPr id="70" name="picture 70"/>
          <p:cNvPicPr>
            <a:picLocks noChangeAspect="1"/>
          </p:cNvPicPr>
          <p:nvPr/>
        </p:nvPicPr>
        <p:blipFill>
          <a:blip r:embed="rId3"/>
          <a:stretch>
            <a:fillRect/>
          </a:stretch>
        </p:blipFill>
        <p:spPr>
          <a:xfrm rot="21600000">
            <a:off x="3276600" y="2159609"/>
            <a:ext cx="1872094" cy="1387500"/>
          </a:xfrm>
          <a:prstGeom prst="rect">
            <a:avLst/>
          </a:prstGeom>
        </p:spPr>
      </p:pic>
      <p:sp>
        <p:nvSpPr>
          <p:cNvPr id="72" name="rect 72"/>
          <p:cNvSpPr/>
          <p:nvPr/>
        </p:nvSpPr>
        <p:spPr>
          <a:xfrm>
            <a:off x="5830823" y="2630779"/>
            <a:ext cx="2999599" cy="600074"/>
          </a:xfrm>
          <a:prstGeom prst="rect">
            <a:avLst/>
          </a:prstGeom>
          <a:solidFill>
            <a:srgbClr val="0070C0">
              <a:alpha val="80000"/>
            </a:srgbClr>
          </a:solidFill>
          <a:ln w="0" cap="flat">
            <a:noFill/>
            <a:prstDash val="solid"/>
            <a:miter lim="0"/>
          </a:ln>
        </p:spPr>
        <p:txBody>
          <a:bodyPr rtlCol="0"/>
          <a:lstStyle/>
          <a:p>
            <a:pPr algn="ctr"/>
            <a:endParaRPr lang="zh-CN" altLang="en-US"/>
          </a:p>
        </p:txBody>
      </p:sp>
      <p:sp>
        <p:nvSpPr>
          <p:cNvPr id="74" name="rect 74"/>
          <p:cNvSpPr/>
          <p:nvPr/>
        </p:nvSpPr>
        <p:spPr>
          <a:xfrm>
            <a:off x="5830823" y="1118844"/>
            <a:ext cx="2934194" cy="568985"/>
          </a:xfrm>
          <a:prstGeom prst="rect">
            <a:avLst/>
          </a:prstGeom>
          <a:solidFill>
            <a:srgbClr val="0070C0">
              <a:alpha val="100000"/>
            </a:srgbClr>
          </a:solidFill>
          <a:ln w="0" cap="flat">
            <a:noFill/>
            <a:prstDash val="solid"/>
            <a:miter lim="0"/>
          </a:ln>
        </p:spPr>
        <p:txBody>
          <a:bodyPr rtlCol="0"/>
          <a:lstStyle/>
          <a:p>
            <a:pPr algn="ctr"/>
            <a:endParaRPr lang="zh-CN" altLang="en-US"/>
          </a:p>
        </p:txBody>
      </p:sp>
      <p:sp>
        <p:nvSpPr>
          <p:cNvPr id="76" name="rect 76"/>
          <p:cNvSpPr/>
          <p:nvPr/>
        </p:nvSpPr>
        <p:spPr>
          <a:xfrm>
            <a:off x="5830823" y="3423259"/>
            <a:ext cx="3028809" cy="628294"/>
          </a:xfrm>
          <a:prstGeom prst="rect">
            <a:avLst/>
          </a:prstGeom>
          <a:solidFill>
            <a:srgbClr val="0070C0">
              <a:alpha val="69411"/>
            </a:srgbClr>
          </a:solidFill>
          <a:ln w="0" cap="flat">
            <a:noFill/>
            <a:prstDash val="solid"/>
            <a:miter lim="0"/>
          </a:ln>
        </p:spPr>
        <p:txBody>
          <a:bodyPr rtlCol="0"/>
          <a:lstStyle/>
          <a:p>
            <a:pPr algn="ctr"/>
            <a:endParaRPr lang="zh-CN" altLang="en-US"/>
          </a:p>
        </p:txBody>
      </p:sp>
      <p:sp>
        <p:nvSpPr>
          <p:cNvPr id="78" name="textbox 78"/>
          <p:cNvSpPr/>
          <p:nvPr/>
        </p:nvSpPr>
        <p:spPr>
          <a:xfrm>
            <a:off x="488881" y="871691"/>
            <a:ext cx="8234044" cy="378967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2645"/>
              </a:lnSpc>
            </a:pPr>
            <a:r>
              <a:rPr sz="2000" b="1" kern="0" spc="-10" dirty="0">
                <a:solidFill>
                  <a:srgbClr val="005DA2">
                    <a:alpha val="100000"/>
                  </a:srgbClr>
                </a:solidFill>
                <a:latin typeface="微软雅黑" panose="020B0703020204020201" charset="-122"/>
                <a:ea typeface="微软雅黑" panose="020B0703020204020201" charset="-122"/>
                <a:cs typeface="微软雅黑" panose="020B0703020204020201" charset="-122"/>
              </a:rPr>
              <a:t>1.更好适应危险化学品安全管理新形势新要求。</a:t>
            </a:r>
            <a:endParaRPr sz="2000" dirty="0">
              <a:latin typeface="微软雅黑" panose="020B0703020204020201" charset="-122"/>
              <a:ea typeface="微软雅黑" panose="020B0703020204020201" charset="-122"/>
              <a:cs typeface="微软雅黑" panose="020B0703020204020201" charset="-122"/>
            </a:endParaRPr>
          </a:p>
          <a:p>
            <a:pPr marL="5912485" algn="l" rtl="0" eaLnBrk="0">
              <a:lnSpc>
                <a:spcPct val="92000"/>
              </a:lnSpc>
              <a:spcBef>
                <a:spcPts val="505"/>
              </a:spcBef>
            </a:pPr>
            <a:r>
              <a:rPr sz="1700" b="1" kern="0" spc="70" dirty="0">
                <a:solidFill>
                  <a:srgbClr val="FFFFFF">
                    <a:alpha val="100000"/>
                  </a:srgbClr>
                </a:solidFill>
                <a:latin typeface="微软雅黑" panose="020B0703020204020201" charset="-122"/>
                <a:ea typeface="微软雅黑" panose="020B0703020204020201" charset="-122"/>
                <a:cs typeface="楷体" panose="02010609060101010101" charset="-122"/>
              </a:rPr>
              <a:t>防范重大安全风险</a:t>
            </a:r>
            <a:endParaRPr sz="1700" dirty="0">
              <a:latin typeface="微软雅黑" panose="020B0703020204020201" charset="-122"/>
              <a:ea typeface="微软雅黑" panose="020B0703020204020201" charset="-122"/>
              <a:cs typeface="楷体" panose="02010609060101010101" charset="-122"/>
            </a:endParaRPr>
          </a:p>
          <a:p>
            <a:pPr algn="l" rtl="0" eaLnBrk="0">
              <a:lnSpc>
                <a:spcPct val="138000"/>
              </a:lnSpc>
            </a:pPr>
            <a:endParaRPr sz="1000" dirty="0">
              <a:latin typeface="微软雅黑" panose="020B0703020204020201" charset="-122"/>
              <a:ea typeface="微软雅黑" panose="020B0703020204020201" charset="-122"/>
              <a:cs typeface="Arial" panose="020B0704020202090204"/>
            </a:endParaRPr>
          </a:p>
          <a:p>
            <a:pPr algn="l" rtl="0" eaLnBrk="0">
              <a:lnSpc>
                <a:spcPct val="139000"/>
              </a:lnSpc>
            </a:pPr>
            <a:endParaRPr sz="1000" dirty="0">
              <a:latin typeface="微软雅黑" panose="020B0703020204020201" charset="-122"/>
              <a:ea typeface="微软雅黑" panose="020B0703020204020201" charset="-122"/>
              <a:cs typeface="Arial" panose="020B0704020202090204"/>
            </a:endParaRPr>
          </a:p>
          <a:p>
            <a:pPr marL="5916930" algn="l" rtl="0" eaLnBrk="0">
              <a:lnSpc>
                <a:spcPct val="92000"/>
              </a:lnSpc>
              <a:spcBef>
                <a:spcPts val="515"/>
              </a:spcBef>
            </a:pPr>
            <a:r>
              <a:rPr sz="1700" b="1" kern="0" spc="90" dirty="0">
                <a:solidFill>
                  <a:srgbClr val="FFFFFF">
                    <a:alpha val="100000"/>
                  </a:srgbClr>
                </a:solidFill>
                <a:latin typeface="微软雅黑" panose="020B0703020204020201" charset="-122"/>
                <a:ea typeface="微软雅黑" panose="020B0703020204020201" charset="-122"/>
                <a:cs typeface="楷体" panose="02010609060101010101" charset="-122"/>
              </a:rPr>
              <a:t>提升</a:t>
            </a:r>
            <a:r>
              <a:rPr sz="1700" b="1" kern="0" spc="90" dirty="0">
                <a:solidFill>
                  <a:srgbClr val="F8F8F8">
                    <a:alpha val="100000"/>
                  </a:srgbClr>
                </a:solidFill>
                <a:latin typeface="微软雅黑" panose="020B0703020204020201" charset="-122"/>
                <a:ea typeface="微软雅黑" panose="020B0703020204020201" charset="-122"/>
                <a:cs typeface="楷体" panose="02010609060101010101" charset="-122"/>
              </a:rPr>
              <a:t>本质安全水平</a:t>
            </a:r>
            <a:endParaRPr sz="1700" dirty="0">
              <a:latin typeface="微软雅黑" panose="020B0703020204020201" charset="-122"/>
              <a:ea typeface="微软雅黑" panose="020B0703020204020201" charset="-122"/>
              <a:cs typeface="楷体" panose="02010609060101010101" charset="-122"/>
            </a:endParaRPr>
          </a:p>
          <a:p>
            <a:pPr algn="l" rtl="0" eaLnBrk="0">
              <a:lnSpc>
                <a:spcPct val="142000"/>
              </a:lnSpc>
            </a:pPr>
            <a:endParaRPr sz="1000" dirty="0">
              <a:latin typeface="微软雅黑" panose="020B0703020204020201" charset="-122"/>
              <a:ea typeface="微软雅黑" panose="020B0703020204020201" charset="-122"/>
              <a:cs typeface="Arial" panose="020B0704020202090204"/>
            </a:endParaRPr>
          </a:p>
          <a:p>
            <a:pPr algn="l" rtl="0" eaLnBrk="0">
              <a:lnSpc>
                <a:spcPct val="142000"/>
              </a:lnSpc>
            </a:pPr>
            <a:endParaRPr sz="1000" dirty="0">
              <a:latin typeface="微软雅黑" panose="020B0703020204020201" charset="-122"/>
              <a:ea typeface="微软雅黑" panose="020B0703020204020201" charset="-122"/>
              <a:cs typeface="Arial" panose="020B0704020202090204"/>
            </a:endParaRPr>
          </a:p>
          <a:p>
            <a:pPr marL="3044825" algn="l" rtl="0" eaLnBrk="0">
              <a:lnSpc>
                <a:spcPts val="2395"/>
              </a:lnSpc>
              <a:spcBef>
                <a:spcPts val="535"/>
              </a:spcBef>
            </a:pPr>
            <a:r>
              <a:rPr sz="2700" b="1" kern="0" spc="-20" baseline="12000" dirty="0">
                <a:solidFill>
                  <a:srgbClr val="FF0000">
                    <a:alpha val="100000"/>
                  </a:srgbClr>
                </a:solidFill>
                <a:latin typeface="微软雅黑" panose="020B0703020204020201" charset="-122"/>
                <a:ea typeface="微软雅黑" panose="020B0703020204020201" charset="-122"/>
                <a:cs typeface="微软雅黑" panose="020B0703020204020201" charset="-122"/>
              </a:rPr>
              <a:t>“一防四提升”</a:t>
            </a:r>
            <a:r>
              <a:rPr sz="17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2700" b="1" kern="0" spc="-20" baseline="-5000" dirty="0">
                <a:solidFill>
                  <a:srgbClr val="FFFFFF">
                    <a:alpha val="100000"/>
                  </a:srgbClr>
                </a:solidFill>
                <a:latin typeface="微软雅黑" panose="020B0703020204020201" charset="-122"/>
                <a:ea typeface="微软雅黑" panose="020B0703020204020201" charset="-122"/>
                <a:cs typeface="楷体" panose="02010609060101010101" charset="-122"/>
              </a:rPr>
              <a:t>提升人员技能素质水平</a:t>
            </a:r>
            <a:endParaRPr sz="2700" baseline="-5000" dirty="0">
              <a:latin typeface="微软雅黑" panose="020B0703020204020201" charset="-122"/>
              <a:ea typeface="微软雅黑" panose="020B0703020204020201" charset="-122"/>
              <a:cs typeface="楷体" panose="02010609060101010101" charset="-122"/>
            </a:endParaRPr>
          </a:p>
          <a:p>
            <a:pPr algn="l" rtl="0" eaLnBrk="0">
              <a:lnSpc>
                <a:spcPct val="113000"/>
              </a:lnSpc>
            </a:pPr>
            <a:endParaRPr sz="1000" dirty="0">
              <a:latin typeface="微软雅黑" panose="020B0703020204020201" charset="-122"/>
              <a:ea typeface="微软雅黑" panose="020B0703020204020201" charset="-122"/>
              <a:cs typeface="Arial" panose="020B0704020202090204"/>
            </a:endParaRPr>
          </a:p>
          <a:p>
            <a:pPr algn="l" rtl="0" eaLnBrk="0">
              <a:lnSpc>
                <a:spcPct val="113000"/>
              </a:lnSpc>
            </a:pPr>
            <a:endParaRPr sz="1000" dirty="0">
              <a:latin typeface="微软雅黑" panose="020B0703020204020201" charset="-122"/>
              <a:ea typeface="微软雅黑" panose="020B0703020204020201" charset="-122"/>
              <a:cs typeface="Arial" panose="020B0704020202090204"/>
            </a:endParaRPr>
          </a:p>
          <a:p>
            <a:pPr algn="l" rtl="0" eaLnBrk="0">
              <a:lnSpc>
                <a:spcPct val="114000"/>
              </a:lnSpc>
            </a:pPr>
            <a:endParaRPr sz="1000" dirty="0">
              <a:latin typeface="微软雅黑" panose="020B0703020204020201" charset="-122"/>
              <a:ea typeface="微软雅黑" panose="020B0703020204020201" charset="-122"/>
              <a:cs typeface="Arial" panose="020B0704020202090204"/>
            </a:endParaRPr>
          </a:p>
          <a:p>
            <a:pPr algn="r" rtl="0" eaLnBrk="0">
              <a:lnSpc>
                <a:spcPct val="92000"/>
              </a:lnSpc>
              <a:spcBef>
                <a:spcPts val="520"/>
              </a:spcBef>
            </a:pPr>
            <a:r>
              <a:rPr sz="1700" b="1" kern="0" spc="0" dirty="0">
                <a:solidFill>
                  <a:srgbClr val="FFFFFF">
                    <a:alpha val="100000"/>
                  </a:srgbClr>
                </a:solidFill>
                <a:latin typeface="微软雅黑" panose="020B0703020204020201" charset="-122"/>
                <a:ea typeface="微软雅黑" panose="020B0703020204020201" charset="-122"/>
                <a:cs typeface="楷体" panose="02010609060101010101" charset="-122"/>
              </a:rPr>
              <a:t>提升信息化智能化管控水平</a:t>
            </a:r>
            <a:endParaRPr sz="1700" dirty="0">
              <a:latin typeface="微软雅黑" panose="020B0703020204020201" charset="-122"/>
              <a:ea typeface="微软雅黑" panose="020B0703020204020201" charset="-122"/>
              <a:cs typeface="楷体" panose="02010609060101010101" charset="-122"/>
            </a:endParaRPr>
          </a:p>
          <a:p>
            <a:pPr algn="l" rtl="0" eaLnBrk="0">
              <a:lnSpc>
                <a:spcPct val="113000"/>
              </a:lnSpc>
            </a:pPr>
            <a:endParaRPr sz="1000" dirty="0">
              <a:latin typeface="微软雅黑" panose="020B0703020204020201" charset="-122"/>
              <a:ea typeface="微软雅黑" panose="020B0703020204020201" charset="-122"/>
              <a:cs typeface="Arial" panose="020B0704020202090204"/>
            </a:endParaRPr>
          </a:p>
          <a:p>
            <a:pPr marL="3056255" algn="l" rtl="0" eaLnBrk="0">
              <a:lnSpc>
                <a:spcPct val="88000"/>
              </a:lnSpc>
              <a:spcBef>
                <a:spcPts val="510"/>
              </a:spcBef>
            </a:pPr>
            <a:r>
              <a:rPr sz="17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量变</a:t>
            </a:r>
            <a:r>
              <a:rPr sz="17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7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质变</a:t>
            </a:r>
            <a:endParaRPr sz="1700" dirty="0">
              <a:latin typeface="微软雅黑" panose="020B0703020204020201" charset="-122"/>
              <a:ea typeface="微软雅黑" panose="020B0703020204020201" charset="-122"/>
              <a:cs typeface="微软雅黑" panose="020B0703020204020201" charset="-122"/>
            </a:endParaRPr>
          </a:p>
          <a:p>
            <a:pPr algn="l" rtl="0" eaLnBrk="0">
              <a:lnSpc>
                <a:spcPct val="114000"/>
              </a:lnSpc>
            </a:pPr>
            <a:endParaRPr sz="400" dirty="0">
              <a:latin typeface="微软雅黑" panose="020B0703020204020201" charset="-122"/>
              <a:ea typeface="微软雅黑" panose="020B0703020204020201" charset="-122"/>
              <a:cs typeface="Arial" panose="020B0704020202090204"/>
            </a:endParaRPr>
          </a:p>
          <a:p>
            <a:pPr marL="5807710" algn="l" rtl="0" eaLnBrk="0">
              <a:lnSpc>
                <a:spcPct val="92000"/>
              </a:lnSpc>
            </a:pPr>
            <a:r>
              <a:rPr sz="1700" b="1" kern="0" spc="0" dirty="0">
                <a:solidFill>
                  <a:srgbClr val="FFFFFF">
                    <a:alpha val="100000"/>
                  </a:srgbClr>
                </a:solidFill>
                <a:latin typeface="微软雅黑" panose="020B0703020204020201" charset="-122"/>
                <a:ea typeface="微软雅黑" panose="020B0703020204020201" charset="-122"/>
                <a:cs typeface="楷体" panose="02010609060101010101" charset="-122"/>
              </a:rPr>
              <a:t>提升安全监管能力水平</a:t>
            </a:r>
            <a:endParaRPr sz="1700" dirty="0">
              <a:latin typeface="微软雅黑" panose="020B0703020204020201" charset="-122"/>
              <a:ea typeface="微软雅黑" panose="020B0703020204020201" charset="-122"/>
              <a:cs typeface="楷体" panose="02010609060101010101" charset="-122"/>
            </a:endParaRPr>
          </a:p>
        </p:txBody>
      </p:sp>
      <p:sp>
        <p:nvSpPr>
          <p:cNvPr id="82" name="textbox 82"/>
          <p:cNvSpPr/>
          <p:nvPr/>
        </p:nvSpPr>
        <p:spPr>
          <a:xfrm>
            <a:off x="209410" y="1774748"/>
            <a:ext cx="2748279" cy="702309"/>
          </a:xfrm>
          <a:prstGeom prst="rect">
            <a:avLst/>
          </a:prstGeom>
          <a:solidFill>
            <a:srgbClr val="0F6FC6">
              <a:alpha val="100000"/>
            </a:srgbClr>
          </a:solidFill>
          <a:ln w="0" cap="flat">
            <a:noFill/>
            <a:prstDash val="solid"/>
            <a:miter lim="0"/>
          </a:ln>
        </p:spPr>
        <p:txBody>
          <a:bodyPr vert="horz" wrap="square" lIns="0" tIns="0" rIns="0" bIns="0"/>
          <a:lstStyle/>
          <a:p>
            <a:pPr algn="l" rtl="0" eaLnBrk="0">
              <a:lnSpc>
                <a:spcPct val="162000"/>
              </a:lnSpc>
            </a:pPr>
            <a:endParaRPr sz="1000" dirty="0">
              <a:latin typeface="微软雅黑" panose="020B0703020204020201" charset="-122"/>
              <a:ea typeface="微软雅黑" panose="020B0703020204020201" charset="-122"/>
              <a:cs typeface="Arial" panose="020B0704020202090204"/>
            </a:endParaRPr>
          </a:p>
          <a:p>
            <a:pPr marL="109855" algn="l" rtl="0" eaLnBrk="0">
              <a:lnSpc>
                <a:spcPct val="92000"/>
              </a:lnSpc>
              <a:spcBef>
                <a:spcPts val="0"/>
              </a:spcBef>
            </a:pPr>
            <a:r>
              <a:rPr sz="1500" b="1" kern="0" spc="80" dirty="0">
                <a:solidFill>
                  <a:srgbClr val="FFFFFF">
                    <a:alpha val="100000"/>
                  </a:srgbClr>
                </a:solidFill>
                <a:latin typeface="微软雅黑" panose="020B0703020204020201" charset="-122"/>
                <a:ea typeface="微软雅黑" panose="020B0703020204020201" charset="-122"/>
                <a:cs typeface="楷体" panose="02010609060101010101" charset="-122"/>
              </a:rPr>
              <a:t>学习贯彻总书记重要论述</a:t>
            </a:r>
            <a:endParaRPr sz="1500" dirty="0">
              <a:latin typeface="微软雅黑" panose="020B0703020204020201" charset="-122"/>
              <a:ea typeface="微软雅黑" panose="020B0703020204020201" charset="-122"/>
              <a:cs typeface="楷体" panose="02010609060101010101" charset="-122"/>
            </a:endParaRPr>
          </a:p>
        </p:txBody>
      </p:sp>
      <p:sp>
        <p:nvSpPr>
          <p:cNvPr id="84" name="textbox 84"/>
          <p:cNvSpPr/>
          <p:nvPr/>
        </p:nvSpPr>
        <p:spPr>
          <a:xfrm>
            <a:off x="209410" y="3168662"/>
            <a:ext cx="2748279" cy="702309"/>
          </a:xfrm>
          <a:prstGeom prst="rect">
            <a:avLst/>
          </a:prstGeom>
          <a:solidFill>
            <a:srgbClr val="0F6FC6">
              <a:alpha val="100000"/>
            </a:srgbClr>
          </a:solidFill>
          <a:ln w="0" cap="flat">
            <a:noFill/>
            <a:prstDash val="solid"/>
            <a:miter lim="0"/>
          </a:ln>
        </p:spPr>
        <p:txBody>
          <a:bodyPr vert="horz" wrap="square" lIns="0" tIns="0" rIns="0" bIns="0"/>
          <a:lstStyle/>
          <a:p>
            <a:pPr algn="l" rtl="0" eaLnBrk="0">
              <a:lnSpc>
                <a:spcPct val="162000"/>
              </a:lnSpc>
            </a:pPr>
            <a:endParaRPr sz="1000" dirty="0">
              <a:latin typeface="微软雅黑" panose="020B0703020204020201" charset="-122"/>
              <a:ea typeface="微软雅黑" panose="020B0703020204020201" charset="-122"/>
              <a:cs typeface="Arial" panose="020B0704020202090204"/>
            </a:endParaRPr>
          </a:p>
          <a:p>
            <a:pPr marL="115570" algn="l" rtl="0" eaLnBrk="0">
              <a:lnSpc>
                <a:spcPct val="92000"/>
              </a:lnSpc>
              <a:spcBef>
                <a:spcPts val="0"/>
              </a:spcBef>
            </a:pPr>
            <a:r>
              <a:rPr sz="1500" b="1" kern="0" spc="70" dirty="0">
                <a:solidFill>
                  <a:srgbClr val="FFFFFF">
                    <a:alpha val="100000"/>
                  </a:srgbClr>
                </a:solidFill>
                <a:latin typeface="微软雅黑" panose="020B0703020204020201" charset="-122"/>
                <a:ea typeface="微软雅黑" panose="020B0703020204020201" charset="-122"/>
                <a:cs typeface="楷体" panose="02010609060101010101" charset="-122"/>
              </a:rPr>
              <a:t>落实两办意见部署要求</a:t>
            </a:r>
            <a:endParaRPr sz="1500" dirty="0">
              <a:latin typeface="微软雅黑" panose="020B0703020204020201" charset="-122"/>
              <a:ea typeface="微软雅黑" panose="020B0703020204020201" charset="-122"/>
              <a:cs typeface="楷体" panose="02010609060101010101" charset="-122"/>
            </a:endParaRPr>
          </a:p>
        </p:txBody>
      </p:sp>
      <p:sp>
        <p:nvSpPr>
          <p:cNvPr id="86" name="textbox 86"/>
          <p:cNvSpPr/>
          <p:nvPr/>
        </p:nvSpPr>
        <p:spPr>
          <a:xfrm>
            <a:off x="209410" y="2471699"/>
            <a:ext cx="2748279" cy="702309"/>
          </a:xfrm>
          <a:prstGeom prst="rect">
            <a:avLst/>
          </a:prstGeom>
          <a:solidFill>
            <a:srgbClr val="009DD9">
              <a:alpha val="100000"/>
            </a:srgbClr>
          </a:solidFill>
          <a:ln w="0" cap="flat">
            <a:noFill/>
            <a:prstDash val="solid"/>
            <a:miter lim="0"/>
          </a:ln>
        </p:spPr>
        <p:txBody>
          <a:bodyPr vert="horz" wrap="square" lIns="0" tIns="0" rIns="0" bIns="0"/>
          <a:lstStyle/>
          <a:p>
            <a:pPr algn="l" rtl="0" eaLnBrk="0">
              <a:lnSpc>
                <a:spcPct val="162000"/>
              </a:lnSpc>
            </a:pPr>
            <a:endParaRPr sz="1000" dirty="0">
              <a:latin typeface="微软雅黑" panose="020B0703020204020201" charset="-122"/>
              <a:ea typeface="微软雅黑" panose="020B0703020204020201" charset="-122"/>
              <a:cs typeface="Arial" panose="020B0704020202090204"/>
            </a:endParaRPr>
          </a:p>
          <a:p>
            <a:pPr marL="125095" algn="l" rtl="0" eaLnBrk="0">
              <a:lnSpc>
                <a:spcPct val="92000"/>
              </a:lnSpc>
              <a:spcBef>
                <a:spcPts val="0"/>
              </a:spcBef>
            </a:pPr>
            <a:r>
              <a:rPr sz="1500" b="1" kern="0" spc="70" dirty="0">
                <a:solidFill>
                  <a:srgbClr val="FFFFFF">
                    <a:alpha val="100000"/>
                  </a:srgbClr>
                </a:solidFill>
                <a:latin typeface="微软雅黑" panose="020B0703020204020201" charset="-122"/>
                <a:ea typeface="微软雅黑" panose="020B0703020204020201" charset="-122"/>
                <a:cs typeface="楷体" panose="02010609060101010101" charset="-122"/>
              </a:rPr>
              <a:t>围绕重大风险防控中心任务</a:t>
            </a:r>
            <a:endParaRPr sz="1500" dirty="0">
              <a:latin typeface="微软雅黑" panose="020B0703020204020201" charset="-122"/>
              <a:ea typeface="微软雅黑" panose="020B0703020204020201" charset="-122"/>
              <a:cs typeface="楷体" panose="02010609060101010101" charset="-122"/>
            </a:endParaRPr>
          </a:p>
        </p:txBody>
      </p:sp>
      <p:pic>
        <p:nvPicPr>
          <p:cNvPr id="88" name="picture 88"/>
          <p:cNvPicPr>
            <a:picLocks noChangeAspect="1"/>
          </p:cNvPicPr>
          <p:nvPr/>
        </p:nvPicPr>
        <p:blipFill>
          <a:blip r:embed="rId4"/>
          <a:stretch>
            <a:fillRect/>
          </a:stretch>
        </p:blipFill>
        <p:spPr>
          <a:xfrm rot="21600000">
            <a:off x="199644" y="1771649"/>
            <a:ext cx="426719" cy="2097024"/>
          </a:xfrm>
          <a:prstGeom prst="rect">
            <a:avLst/>
          </a:prstGeom>
        </p:spPr>
      </p:pic>
      <p:grpSp>
        <p:nvGrpSpPr>
          <p:cNvPr id="6" name="group 6"/>
          <p:cNvGrpSpPr/>
          <p:nvPr/>
        </p:nvGrpSpPr>
        <p:grpSpPr>
          <a:xfrm rot="21600000">
            <a:off x="4331347" y="1261021"/>
            <a:ext cx="741565" cy="741946"/>
            <a:chOff x="0" y="0"/>
            <a:chExt cx="741565" cy="741946"/>
          </a:xfrm>
        </p:grpSpPr>
        <p:sp>
          <p:nvSpPr>
            <p:cNvPr id="90" name="path 90"/>
            <p:cNvSpPr/>
            <p:nvPr/>
          </p:nvSpPr>
          <p:spPr>
            <a:xfrm>
              <a:off x="0" y="0"/>
              <a:ext cx="741565" cy="741946"/>
            </a:xfrm>
            <a:custGeom>
              <a:avLst/>
              <a:gdLst/>
              <a:ahLst/>
              <a:cxnLst/>
              <a:rect l="0" t="0" r="0" b="0"/>
              <a:pathLst>
                <a:path w="1167" h="1168">
                  <a:moveTo>
                    <a:pt x="583" y="183"/>
                  </a:moveTo>
                  <a:cubicBezTo>
                    <a:pt x="362" y="183"/>
                    <a:pt x="183" y="363"/>
                    <a:pt x="183" y="584"/>
                  </a:cubicBezTo>
                  <a:cubicBezTo>
                    <a:pt x="183" y="805"/>
                    <a:pt x="362" y="984"/>
                    <a:pt x="583" y="984"/>
                  </a:cubicBezTo>
                  <a:cubicBezTo>
                    <a:pt x="804" y="984"/>
                    <a:pt x="984" y="805"/>
                    <a:pt x="984" y="584"/>
                  </a:cubicBezTo>
                  <a:cubicBezTo>
                    <a:pt x="984" y="363"/>
                    <a:pt x="804" y="183"/>
                    <a:pt x="583" y="183"/>
                  </a:cubicBezTo>
                  <a:moveTo>
                    <a:pt x="583" y="0"/>
                  </a:moveTo>
                  <a:cubicBezTo>
                    <a:pt x="906" y="0"/>
                    <a:pt x="1167" y="261"/>
                    <a:pt x="1167" y="584"/>
                  </a:cubicBezTo>
                  <a:cubicBezTo>
                    <a:pt x="1167" y="907"/>
                    <a:pt x="906" y="1168"/>
                    <a:pt x="583" y="1168"/>
                  </a:cubicBezTo>
                  <a:cubicBezTo>
                    <a:pt x="261" y="1168"/>
                    <a:pt x="0" y="907"/>
                    <a:pt x="0" y="584"/>
                  </a:cubicBezTo>
                  <a:cubicBezTo>
                    <a:pt x="0" y="261"/>
                    <a:pt x="261" y="0"/>
                    <a:pt x="583" y="0"/>
                  </a:cubicBezTo>
                </a:path>
              </a:pathLst>
            </a:custGeom>
            <a:solidFill>
              <a:srgbClr val="000000">
                <a:alpha val="100000"/>
              </a:srgbClr>
            </a:solidFill>
            <a:ln w="0" cap="flat">
              <a:noFill/>
              <a:prstDash val="solid"/>
              <a:miter lim="0"/>
            </a:ln>
          </p:spPr>
          <p:txBody>
            <a:bodyPr rtlCol="0"/>
            <a:lstStyle/>
            <a:p>
              <a:pPr algn="ctr"/>
              <a:endParaRPr lang="zh-CN" altLang="en-US"/>
            </a:p>
          </p:txBody>
        </p:sp>
        <p:sp>
          <p:nvSpPr>
            <p:cNvPr id="92" name="textbox 92"/>
            <p:cNvSpPr/>
            <p:nvPr/>
          </p:nvSpPr>
          <p:spPr>
            <a:xfrm>
              <a:off x="-12700" y="-12700"/>
              <a:ext cx="767080" cy="772794"/>
            </a:xfrm>
            <a:prstGeom prst="rect">
              <a:avLst/>
            </a:prstGeom>
            <a:noFill/>
            <a:ln w="0" cap="flat">
              <a:noFill/>
              <a:prstDash val="solid"/>
              <a:miter lim="0"/>
            </a:ln>
          </p:spPr>
          <p:txBody>
            <a:bodyPr vert="horz" wrap="square" lIns="0" tIns="0" rIns="0" bIns="0"/>
            <a:lstStyle/>
            <a:p>
              <a:pPr algn="l" rtl="0" eaLnBrk="0">
                <a:lnSpc>
                  <a:spcPct val="102000"/>
                </a:lnSpc>
              </a:pPr>
              <a:endParaRPr sz="1000" dirty="0">
                <a:latin typeface="微软雅黑" panose="020B0703020204020201" charset="-122"/>
                <a:ea typeface="微软雅黑" panose="020B0703020204020201" charset="-122"/>
                <a:cs typeface="Arial" panose="020B0704020202090204"/>
              </a:endParaRPr>
            </a:p>
            <a:p>
              <a:pPr algn="l" rtl="0" eaLnBrk="0">
                <a:lnSpc>
                  <a:spcPct val="103000"/>
                </a:lnSpc>
              </a:pPr>
              <a:endParaRPr sz="1000" dirty="0">
                <a:latin typeface="微软雅黑" panose="020B0703020204020201" charset="-122"/>
                <a:ea typeface="微软雅黑" panose="020B0703020204020201" charset="-122"/>
                <a:cs typeface="Arial" panose="020B0704020202090204"/>
              </a:endParaRPr>
            </a:p>
            <a:p>
              <a:pPr marL="160020" algn="l" rtl="0" eaLnBrk="0">
                <a:lnSpc>
                  <a:spcPct val="88000"/>
                </a:lnSpc>
                <a:spcBef>
                  <a:spcPts val="5"/>
                </a:spcBef>
              </a:pPr>
              <a:r>
                <a:rPr sz="17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治本</a:t>
              </a:r>
              <a:endParaRPr sz="1700" dirty="0">
                <a:latin typeface="微软雅黑" panose="020B0703020204020201" charset="-122"/>
                <a:ea typeface="微软雅黑" panose="020B0703020204020201" charset="-122"/>
                <a:cs typeface="微软雅黑" panose="020B0703020204020201" charset="-122"/>
              </a:endParaRPr>
            </a:p>
          </p:txBody>
        </p:sp>
      </p:grpSp>
      <p:grpSp>
        <p:nvGrpSpPr>
          <p:cNvPr id="8" name="group 8"/>
          <p:cNvGrpSpPr/>
          <p:nvPr/>
        </p:nvGrpSpPr>
        <p:grpSpPr>
          <a:xfrm rot="21600000">
            <a:off x="3450704" y="1261021"/>
            <a:ext cx="741552" cy="741946"/>
            <a:chOff x="0" y="0"/>
            <a:chExt cx="741552" cy="741946"/>
          </a:xfrm>
        </p:grpSpPr>
        <p:sp>
          <p:nvSpPr>
            <p:cNvPr id="94" name="path 94"/>
            <p:cNvSpPr/>
            <p:nvPr/>
          </p:nvSpPr>
          <p:spPr>
            <a:xfrm>
              <a:off x="0" y="0"/>
              <a:ext cx="741552" cy="741946"/>
            </a:xfrm>
            <a:custGeom>
              <a:avLst/>
              <a:gdLst/>
              <a:ahLst/>
              <a:cxnLst/>
              <a:rect l="0" t="0" r="0" b="0"/>
              <a:pathLst>
                <a:path w="1167" h="1168">
                  <a:moveTo>
                    <a:pt x="583" y="183"/>
                  </a:moveTo>
                  <a:cubicBezTo>
                    <a:pt x="362" y="183"/>
                    <a:pt x="183" y="363"/>
                    <a:pt x="183" y="584"/>
                  </a:cubicBezTo>
                  <a:cubicBezTo>
                    <a:pt x="183" y="805"/>
                    <a:pt x="362" y="984"/>
                    <a:pt x="583" y="984"/>
                  </a:cubicBezTo>
                  <a:cubicBezTo>
                    <a:pt x="804" y="984"/>
                    <a:pt x="984" y="805"/>
                    <a:pt x="984" y="584"/>
                  </a:cubicBezTo>
                  <a:cubicBezTo>
                    <a:pt x="984" y="363"/>
                    <a:pt x="804" y="183"/>
                    <a:pt x="583" y="183"/>
                  </a:cubicBezTo>
                  <a:moveTo>
                    <a:pt x="583" y="0"/>
                  </a:moveTo>
                  <a:cubicBezTo>
                    <a:pt x="906" y="0"/>
                    <a:pt x="1167" y="261"/>
                    <a:pt x="1167" y="584"/>
                  </a:cubicBezTo>
                  <a:cubicBezTo>
                    <a:pt x="1167" y="907"/>
                    <a:pt x="906" y="1168"/>
                    <a:pt x="583" y="1168"/>
                  </a:cubicBezTo>
                  <a:cubicBezTo>
                    <a:pt x="261" y="1168"/>
                    <a:pt x="0" y="907"/>
                    <a:pt x="0" y="584"/>
                  </a:cubicBezTo>
                  <a:cubicBezTo>
                    <a:pt x="0" y="261"/>
                    <a:pt x="261" y="0"/>
                    <a:pt x="583" y="0"/>
                  </a:cubicBezTo>
                </a:path>
              </a:pathLst>
            </a:custGeom>
            <a:solidFill>
              <a:srgbClr val="009DD9">
                <a:alpha val="100000"/>
              </a:srgbClr>
            </a:solidFill>
            <a:ln w="0" cap="flat">
              <a:noFill/>
              <a:prstDash val="solid"/>
              <a:miter lim="0"/>
            </a:ln>
          </p:spPr>
          <p:txBody>
            <a:bodyPr rtlCol="0"/>
            <a:lstStyle/>
            <a:p>
              <a:pPr algn="ctr"/>
              <a:endParaRPr lang="zh-CN" altLang="en-US"/>
            </a:p>
          </p:txBody>
        </p:sp>
        <p:sp>
          <p:nvSpPr>
            <p:cNvPr id="96" name="textbox 96"/>
            <p:cNvSpPr/>
            <p:nvPr/>
          </p:nvSpPr>
          <p:spPr>
            <a:xfrm>
              <a:off x="-12700" y="-12700"/>
              <a:ext cx="767080" cy="770255"/>
            </a:xfrm>
            <a:prstGeom prst="rect">
              <a:avLst/>
            </a:prstGeom>
            <a:noFill/>
            <a:ln w="0" cap="flat">
              <a:noFill/>
              <a:prstDash val="solid"/>
              <a:miter lim="0"/>
            </a:ln>
          </p:spPr>
          <p:txBody>
            <a:bodyPr vert="horz" wrap="square" lIns="0" tIns="0" rIns="0" bIns="0"/>
            <a:lstStyle/>
            <a:p>
              <a:pPr algn="l" rtl="0" eaLnBrk="0">
                <a:lnSpc>
                  <a:spcPct val="102000"/>
                </a:lnSpc>
              </a:pPr>
              <a:endParaRPr sz="1000" dirty="0">
                <a:latin typeface="微软雅黑" panose="020B0703020204020201" charset="-122"/>
                <a:ea typeface="微软雅黑" panose="020B0703020204020201" charset="-122"/>
                <a:cs typeface="Arial" panose="020B0704020202090204"/>
              </a:endParaRPr>
            </a:p>
            <a:p>
              <a:pPr algn="l" rtl="0" eaLnBrk="0">
                <a:lnSpc>
                  <a:spcPct val="102000"/>
                </a:lnSpc>
              </a:pPr>
              <a:endParaRPr sz="1000" dirty="0">
                <a:latin typeface="微软雅黑" panose="020B0703020204020201" charset="-122"/>
                <a:ea typeface="微软雅黑" panose="020B0703020204020201" charset="-122"/>
                <a:cs typeface="Arial" panose="020B0704020202090204"/>
              </a:endParaRPr>
            </a:p>
            <a:p>
              <a:pPr marL="156210" algn="l" rtl="0" eaLnBrk="0">
                <a:lnSpc>
                  <a:spcPct val="88000"/>
                </a:lnSpc>
                <a:spcBef>
                  <a:spcPts val="0"/>
                </a:spcBef>
              </a:pPr>
              <a:r>
                <a:rPr sz="17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治标</a:t>
              </a:r>
              <a:endParaRPr sz="1700" dirty="0">
                <a:latin typeface="微软雅黑" panose="020B0703020204020201" charset="-122"/>
                <a:ea typeface="微软雅黑" panose="020B0703020204020201" charset="-122"/>
                <a:cs typeface="微软雅黑" panose="020B0703020204020201" charset="-122"/>
              </a:endParaRPr>
            </a:p>
          </p:txBody>
        </p:sp>
      </p:grpSp>
      <p:pic>
        <p:nvPicPr>
          <p:cNvPr id="98" name="picture 98"/>
          <p:cNvPicPr>
            <a:picLocks noChangeAspect="1"/>
          </p:cNvPicPr>
          <p:nvPr/>
        </p:nvPicPr>
        <p:blipFill>
          <a:blip r:embed="rId5"/>
          <a:stretch>
            <a:fillRect/>
          </a:stretch>
        </p:blipFill>
        <p:spPr>
          <a:xfrm rot="21600000">
            <a:off x="4086262" y="3666921"/>
            <a:ext cx="1152106" cy="347916"/>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 name="textbox 762"/>
          <p:cNvSpPr/>
          <p:nvPr/>
        </p:nvSpPr>
        <p:spPr>
          <a:xfrm>
            <a:off x="431920" y="1003453"/>
            <a:ext cx="8248015" cy="159194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11125"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5.6 设备完</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整性</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44000"/>
              </a:lnSpc>
            </a:pPr>
            <a:endParaRPr sz="1000" dirty="0">
              <a:latin typeface="微软雅黑" panose="020B0703020204020201" charset="-122"/>
              <a:ea typeface="微软雅黑" panose="020B0703020204020201" charset="-122"/>
              <a:cs typeface="Arial" panose="020B0704020202090204"/>
            </a:endParaRPr>
          </a:p>
          <a:p>
            <a:pPr marL="455295" algn="l" rtl="0" eaLnBrk="0">
              <a:lnSpc>
                <a:spcPct val="89000"/>
              </a:lnSpc>
              <a:spcBef>
                <a:spcPts val="460"/>
              </a:spcBef>
            </a:pPr>
            <a:r>
              <a:rPr sz="1500" b="1" kern="0" spc="200" dirty="0">
                <a:solidFill>
                  <a:srgbClr val="000000">
                    <a:alpha val="100000"/>
                  </a:srgbClr>
                </a:solidFill>
                <a:latin typeface="微软雅黑" panose="020B0703020204020201" charset="-122"/>
                <a:ea typeface="微软雅黑" panose="020B0703020204020201" charset="-122"/>
                <a:cs typeface="微软雅黑" panose="020B0703020204020201" charset="-122"/>
              </a:rPr>
              <a:t>企业应建立覆盖设备全生命周期的</a:t>
            </a:r>
            <a:r>
              <a:rPr sz="1500" b="1" kern="0" spc="200" dirty="0">
                <a:solidFill>
                  <a:srgbClr val="FF0000">
                    <a:alpha val="100000"/>
                  </a:srgbClr>
                </a:solidFill>
                <a:latin typeface="微软雅黑" panose="020B0703020204020201" charset="-122"/>
                <a:ea typeface="微软雅黑" panose="020B0703020204020201" charset="-122"/>
                <a:cs typeface="微软雅黑" panose="020B0703020204020201" charset="-122"/>
              </a:rPr>
              <a:t>系统化</a:t>
            </a:r>
            <a:r>
              <a:rPr sz="1500" b="1" kern="0" spc="190" dirty="0">
                <a:solidFill>
                  <a:srgbClr val="FF0000">
                    <a:alpha val="100000"/>
                  </a:srgbClr>
                </a:solidFill>
                <a:latin typeface="微软雅黑" panose="020B0703020204020201" charset="-122"/>
                <a:ea typeface="微软雅黑" panose="020B0703020204020201" charset="-122"/>
                <a:cs typeface="微软雅黑" panose="020B0703020204020201" charset="-122"/>
              </a:rPr>
              <a:t>管理</a:t>
            </a:r>
            <a:r>
              <a:rPr sz="1500" b="1" kern="0" spc="190" dirty="0">
                <a:solidFill>
                  <a:srgbClr val="000000">
                    <a:alpha val="100000"/>
                  </a:srgbClr>
                </a:solidFill>
                <a:latin typeface="微软雅黑" panose="020B0703020204020201" charset="-122"/>
                <a:ea typeface="微软雅黑" panose="020B0703020204020201" charset="-122"/>
                <a:cs typeface="微软雅黑" panose="020B0703020204020201" charset="-122"/>
              </a:rPr>
              <a:t>体系</a:t>
            </a:r>
            <a:r>
              <a:rPr sz="15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19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5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190" dirty="0">
                <a:solidFill>
                  <a:srgbClr val="000000">
                    <a:alpha val="100000"/>
                  </a:srgbClr>
                </a:solidFill>
                <a:latin typeface="微软雅黑" panose="020B0703020204020201" charset="-122"/>
                <a:ea typeface="微软雅黑" panose="020B0703020204020201" charset="-122"/>
                <a:cs typeface="微软雅黑" panose="020B0703020204020201" charset="-122"/>
              </a:rPr>
              <a:t>通过明确采购与验收标准、</a:t>
            </a:r>
            <a:endParaRPr sz="1500" dirty="0">
              <a:latin typeface="微软雅黑" panose="020B0703020204020201" charset="-122"/>
              <a:ea typeface="微软雅黑" panose="020B0703020204020201" charset="-122"/>
              <a:cs typeface="微软雅黑" panose="020B0703020204020201" charset="-122"/>
            </a:endParaRPr>
          </a:p>
          <a:p>
            <a:pPr marL="12700" algn="l" rtl="0" eaLnBrk="0">
              <a:lnSpc>
                <a:spcPct val="156000"/>
              </a:lnSpc>
              <a:spcBef>
                <a:spcPts val="285"/>
              </a:spcBef>
            </a:pPr>
            <a:r>
              <a:rPr sz="15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分级管理、</a:t>
            </a:r>
            <a:r>
              <a:rPr sz="1500" b="1" kern="0" spc="-1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检验检测、</a:t>
            </a:r>
            <a:r>
              <a:rPr sz="1500" b="1" kern="0" spc="-1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预防性维</a:t>
            </a:r>
            <a:r>
              <a:rPr sz="15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护及检维修等核心环节</a:t>
            </a:r>
            <a:r>
              <a:rPr sz="1500" b="1" kern="0" spc="-1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500" b="1" kern="0" spc="-3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确保设备在设计、</a:t>
            </a:r>
            <a:r>
              <a:rPr sz="1500" b="1" kern="0" spc="-1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制造、</a:t>
            </a:r>
            <a:r>
              <a:rPr sz="1500" b="1" kern="0" spc="-1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安装、</a:t>
            </a:r>
            <a:r>
              <a:rPr sz="15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运行、</a:t>
            </a:r>
            <a:r>
              <a:rPr sz="1500" b="1" kern="0" spc="-1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维护到报废的全流程</a:t>
            </a:r>
            <a:r>
              <a:rPr sz="15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中保持安全可靠的性能。</a:t>
            </a:r>
            <a:r>
              <a:rPr sz="1500" b="1" kern="0" spc="-2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主要包括：</a:t>
            </a:r>
            <a:endParaRPr sz="1500" dirty="0">
              <a:latin typeface="微软雅黑" panose="020B0703020204020201" charset="-122"/>
              <a:ea typeface="微软雅黑" panose="020B0703020204020201" charset="-122"/>
              <a:cs typeface="微软雅黑" panose="020B0703020204020201" charset="-122"/>
            </a:endParaRPr>
          </a:p>
        </p:txBody>
      </p:sp>
      <p:sp>
        <p:nvSpPr>
          <p:cNvPr id="766" name="textbox 766"/>
          <p:cNvSpPr/>
          <p:nvPr/>
        </p:nvSpPr>
        <p:spPr>
          <a:xfrm>
            <a:off x="467359" y="2794000"/>
            <a:ext cx="2017395" cy="1725929"/>
          </a:xfrm>
          <a:prstGeom prst="rect">
            <a:avLst/>
          </a:prstGeom>
          <a:solidFill>
            <a:srgbClr val="005DA2">
              <a:alpha val="98431"/>
            </a:srgbClr>
          </a:solidFill>
          <a:ln w="0" cap="flat">
            <a:noFill/>
            <a:prstDash val="solid"/>
            <a:miter lim="0"/>
          </a:ln>
        </p:spPr>
        <p:txBody>
          <a:bodyPr vert="horz" wrap="square" lIns="0" tIns="0" rIns="0" bIns="0"/>
          <a:lstStyle/>
          <a:p>
            <a:pPr algn="l" rtl="0" eaLnBrk="0">
              <a:lnSpc>
                <a:spcPct val="149000"/>
              </a:lnSpc>
            </a:pPr>
            <a:endParaRPr sz="1000" dirty="0">
              <a:latin typeface="微软雅黑" panose="020B0703020204020201" charset="-122"/>
              <a:ea typeface="微软雅黑" panose="020B0703020204020201" charset="-122"/>
              <a:cs typeface="Arial" panose="020B0704020202090204"/>
            </a:endParaRPr>
          </a:p>
          <a:p>
            <a:pPr algn="l" rtl="0" eaLnBrk="0">
              <a:lnSpc>
                <a:spcPct val="8000"/>
              </a:lnSpc>
            </a:pPr>
            <a:endParaRPr sz="100" dirty="0">
              <a:latin typeface="微软雅黑" panose="020B0703020204020201" charset="-122"/>
              <a:ea typeface="微软雅黑" panose="020B0703020204020201" charset="-122"/>
              <a:cs typeface="Arial" panose="020B0704020202090204"/>
            </a:endParaRPr>
          </a:p>
          <a:p>
            <a:pPr marL="176530" indent="1905" algn="l" rtl="0" eaLnBrk="0">
              <a:lnSpc>
                <a:spcPct val="119000"/>
              </a:lnSpc>
            </a:pPr>
            <a:r>
              <a:rPr sz="1400" b="1" kern="0" spc="50" dirty="0">
                <a:solidFill>
                  <a:srgbClr val="FFFFFF">
                    <a:alpha val="100000"/>
                  </a:srgbClr>
                </a:solidFill>
                <a:latin typeface="微软雅黑" panose="020B0703020204020201" charset="-122"/>
                <a:ea typeface="微软雅黑" panose="020B0703020204020201" charset="-122"/>
                <a:cs typeface="微软雅黑" panose="020B0703020204020201" charset="-122"/>
              </a:rPr>
              <a:t>制定</a:t>
            </a:r>
            <a:r>
              <a:rPr sz="14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采购</a:t>
            </a:r>
            <a:r>
              <a:rPr sz="1400" b="1" kern="0" spc="50" dirty="0">
                <a:solidFill>
                  <a:srgbClr val="FFFFFF">
                    <a:alpha val="100000"/>
                  </a:srgbClr>
                </a:solidFill>
                <a:latin typeface="微软雅黑" panose="020B0703020204020201" charset="-122"/>
                <a:ea typeface="微软雅黑" panose="020B0703020204020201" charset="-122"/>
                <a:cs typeface="微软雅黑" panose="020B0703020204020201" charset="-122"/>
              </a:rPr>
              <a:t>标准并严</a:t>
            </a:r>
            <a:r>
              <a:rPr sz="1400" b="1" kern="0" spc="0" dirty="0">
                <a:solidFill>
                  <a:srgbClr val="FFFFFF">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FFFFFF">
                    <a:alpha val="100000"/>
                  </a:srgbClr>
                </a:solidFill>
                <a:latin typeface="微软雅黑" panose="020B0703020204020201" charset="-122"/>
                <a:ea typeface="微软雅黑" panose="020B0703020204020201" charset="-122"/>
                <a:cs typeface="微软雅黑" panose="020B0703020204020201" charset="-122"/>
              </a:rPr>
              <a:t>格验收</a:t>
            </a:r>
            <a:r>
              <a:rPr sz="1400" b="1" kern="0" spc="-110" dirty="0">
                <a:solidFill>
                  <a:srgbClr val="FFFFFF">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FFFFFF">
                    <a:alpha val="100000"/>
                  </a:srgbClr>
                </a:solidFill>
                <a:latin typeface="微软雅黑" panose="020B0703020204020201" charset="-122"/>
                <a:ea typeface="微软雅黑" panose="020B0703020204020201" charset="-122"/>
                <a:cs typeface="微软雅黑" panose="020B0703020204020201" charset="-122"/>
              </a:rPr>
              <a:t>，按设备重</a:t>
            </a:r>
            <a:r>
              <a:rPr sz="1400" b="1" kern="0" spc="0" dirty="0">
                <a:solidFill>
                  <a:srgbClr val="FFFFFF">
                    <a:alpha val="100000"/>
                  </a:srgbClr>
                </a:solidFill>
                <a:latin typeface="微软雅黑" panose="020B0703020204020201" charset="-122"/>
                <a:ea typeface="微软雅黑" panose="020B0703020204020201" charset="-122"/>
                <a:cs typeface="微软雅黑" panose="020B0703020204020201" charset="-122"/>
              </a:rPr>
              <a:t>        </a:t>
            </a:r>
            <a:r>
              <a:rPr sz="1400" b="1" kern="0" spc="40" dirty="0">
                <a:solidFill>
                  <a:srgbClr val="FFFFFF">
                    <a:alpha val="100000"/>
                  </a:srgbClr>
                </a:solidFill>
                <a:latin typeface="微软雅黑" panose="020B0703020204020201" charset="-122"/>
                <a:ea typeface="微软雅黑" panose="020B0703020204020201" charset="-122"/>
                <a:cs typeface="微软雅黑" panose="020B0703020204020201" charset="-122"/>
              </a:rPr>
              <a:t>要性、</a:t>
            </a:r>
            <a:r>
              <a:rPr sz="1400" b="1" kern="0" spc="-270" dirty="0">
                <a:solidFill>
                  <a:srgbClr val="FFFFFF">
                    <a:alpha val="100000"/>
                  </a:srgbClr>
                </a:solidFill>
                <a:latin typeface="微软雅黑" panose="020B0703020204020201" charset="-122"/>
                <a:ea typeface="微软雅黑" panose="020B0703020204020201" charset="-122"/>
                <a:cs typeface="微软雅黑" panose="020B0703020204020201" charset="-122"/>
              </a:rPr>
              <a:t> </a:t>
            </a:r>
            <a:r>
              <a:rPr sz="1400" b="1" kern="0" spc="40" dirty="0">
                <a:solidFill>
                  <a:srgbClr val="FFFFFF">
                    <a:alpha val="100000"/>
                  </a:srgbClr>
                </a:solidFill>
                <a:latin typeface="微软雅黑" panose="020B0703020204020201" charset="-122"/>
                <a:ea typeface="微软雅黑" panose="020B0703020204020201" charset="-122"/>
                <a:cs typeface="微软雅黑" panose="020B0703020204020201" charset="-122"/>
              </a:rPr>
              <a:t>维修复杂度</a:t>
            </a:r>
            <a:r>
              <a:rPr sz="1400" b="1" kern="0" spc="0" dirty="0">
                <a:solidFill>
                  <a:srgbClr val="FFFFFF">
                    <a:alpha val="100000"/>
                  </a:srgbClr>
                </a:solidFill>
                <a:latin typeface="微软雅黑" panose="020B0703020204020201" charset="-122"/>
                <a:ea typeface="微软雅黑" panose="020B0703020204020201" charset="-122"/>
                <a:cs typeface="微软雅黑" panose="020B0703020204020201" charset="-122"/>
              </a:rPr>
              <a:t>        </a:t>
            </a:r>
            <a:r>
              <a:rPr sz="1400" b="1" kern="0" spc="50" dirty="0">
                <a:solidFill>
                  <a:srgbClr val="FFFFFF">
                    <a:alpha val="100000"/>
                  </a:srgbClr>
                </a:solidFill>
                <a:latin typeface="微软雅黑" panose="020B0703020204020201" charset="-122"/>
                <a:ea typeface="微软雅黑" panose="020B0703020204020201" charset="-122"/>
                <a:cs typeface="微软雅黑" panose="020B0703020204020201" charset="-122"/>
              </a:rPr>
              <a:t>及故障后果实施</a:t>
            </a:r>
            <a:r>
              <a:rPr sz="14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分</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40" dirty="0">
                <a:solidFill>
                  <a:srgbClr val="FF0000">
                    <a:alpha val="100000"/>
                  </a:srgbClr>
                </a:solidFill>
                <a:latin typeface="微软雅黑" panose="020B0703020204020201" charset="-122"/>
                <a:ea typeface="微软雅黑" panose="020B0703020204020201" charset="-122"/>
                <a:cs typeface="微软雅黑" panose="020B0703020204020201" charset="-122"/>
              </a:rPr>
              <a:t>级动态</a:t>
            </a:r>
            <a:r>
              <a:rPr sz="1400" b="1" kern="0" spc="40" dirty="0">
                <a:solidFill>
                  <a:srgbClr val="FFFFFF">
                    <a:alpha val="100000"/>
                  </a:srgbClr>
                </a:solidFill>
                <a:latin typeface="微软雅黑" panose="020B0703020204020201" charset="-122"/>
                <a:ea typeface="微软雅黑" panose="020B0703020204020201" charset="-122"/>
                <a:cs typeface="微软雅黑" panose="020B0703020204020201" charset="-122"/>
              </a:rPr>
              <a:t>管理；</a:t>
            </a:r>
            <a:endParaRPr sz="1400" dirty="0">
              <a:latin typeface="微软雅黑" panose="020B0703020204020201" charset="-122"/>
              <a:ea typeface="微软雅黑" panose="020B0703020204020201" charset="-122"/>
              <a:cs typeface="微软雅黑" panose="020B0703020204020201" charset="-122"/>
            </a:endParaRPr>
          </a:p>
        </p:txBody>
      </p:sp>
      <p:pic>
        <p:nvPicPr>
          <p:cNvPr id="768" name="picture 768"/>
          <p:cNvPicPr>
            <a:picLocks noChangeAspect="1"/>
          </p:cNvPicPr>
          <p:nvPr/>
        </p:nvPicPr>
        <p:blipFill>
          <a:blip r:embed="rId1"/>
          <a:stretch>
            <a:fillRect/>
          </a:stretch>
        </p:blipFill>
        <p:spPr>
          <a:xfrm rot="21600000">
            <a:off x="454659" y="2781300"/>
            <a:ext cx="2041525" cy="1750059"/>
          </a:xfrm>
          <a:prstGeom prst="rect">
            <a:avLst/>
          </a:prstGeom>
        </p:spPr>
      </p:pic>
      <p:grpSp>
        <p:nvGrpSpPr>
          <p:cNvPr id="40" name="group 40"/>
          <p:cNvGrpSpPr/>
          <p:nvPr/>
        </p:nvGrpSpPr>
        <p:grpSpPr>
          <a:xfrm rot="21600000">
            <a:off x="2676525" y="2814955"/>
            <a:ext cx="1882775" cy="1765299"/>
            <a:chOff x="0" y="0"/>
            <a:chExt cx="1882775" cy="1765299"/>
          </a:xfrm>
        </p:grpSpPr>
        <p:pic>
          <p:nvPicPr>
            <p:cNvPr id="770" name="picture 770"/>
            <p:cNvPicPr>
              <a:picLocks noChangeAspect="1"/>
            </p:cNvPicPr>
            <p:nvPr/>
          </p:nvPicPr>
          <p:blipFill>
            <a:blip r:embed="rId2"/>
            <a:stretch>
              <a:fillRect/>
            </a:stretch>
          </p:blipFill>
          <p:spPr>
            <a:xfrm rot="21600000">
              <a:off x="0" y="0"/>
              <a:ext cx="1882775" cy="1765299"/>
            </a:xfrm>
            <a:prstGeom prst="rect">
              <a:avLst/>
            </a:prstGeom>
          </p:spPr>
        </p:pic>
        <p:sp>
          <p:nvSpPr>
            <p:cNvPr id="772" name="textbox 772"/>
            <p:cNvSpPr/>
            <p:nvPr/>
          </p:nvSpPr>
          <p:spPr>
            <a:xfrm>
              <a:off x="-12700" y="-12700"/>
              <a:ext cx="1908175" cy="1809114"/>
            </a:xfrm>
            <a:prstGeom prst="rect">
              <a:avLst/>
            </a:prstGeom>
            <a:noFill/>
            <a:ln w="0" cap="flat">
              <a:noFill/>
              <a:prstDash val="solid"/>
              <a:miter lim="0"/>
            </a:ln>
          </p:spPr>
          <p:txBody>
            <a:bodyPr vert="horz" wrap="square" lIns="0" tIns="0" rIns="0" bIns="0"/>
            <a:lstStyle/>
            <a:p>
              <a:pPr algn="l" rtl="0" eaLnBrk="0">
                <a:lnSpc>
                  <a:spcPct val="171000"/>
                </a:lnSpc>
              </a:pPr>
              <a:endParaRPr sz="1000" dirty="0">
                <a:latin typeface="微软雅黑" panose="020B0703020204020201" charset="-122"/>
                <a:ea typeface="微软雅黑" panose="020B0703020204020201" charset="-122"/>
                <a:cs typeface="Arial" panose="020B0704020202090204"/>
              </a:endParaRPr>
            </a:p>
            <a:p>
              <a:pPr marL="203835" algn="l" rtl="0" eaLnBrk="0">
                <a:lnSpc>
                  <a:spcPct val="119000"/>
                </a:lnSpc>
                <a:spcBef>
                  <a:spcPts val="5"/>
                </a:spcBef>
              </a:pPr>
              <a:r>
                <a:rPr sz="1400" b="1" kern="0" spc="50" dirty="0">
                  <a:solidFill>
                    <a:srgbClr val="FFFFFF">
                      <a:alpha val="100000"/>
                    </a:srgbClr>
                  </a:solidFill>
                  <a:latin typeface="微软雅黑" panose="020B0703020204020201" charset="-122"/>
                  <a:ea typeface="微软雅黑" panose="020B0703020204020201" charset="-122"/>
                  <a:cs typeface="微软雅黑" panose="020B0703020204020201" charset="-122"/>
                </a:rPr>
                <a:t>基于风险分析和法</a:t>
              </a:r>
              <a:r>
                <a:rPr sz="1400" b="1" kern="0" spc="10" dirty="0">
                  <a:solidFill>
                    <a:srgbClr val="FFFFFF">
                      <a:alpha val="100000"/>
                    </a:srgbClr>
                  </a:solidFill>
                  <a:latin typeface="微软雅黑" panose="020B0703020204020201" charset="-122"/>
                  <a:ea typeface="微软雅黑" panose="020B0703020204020201" charset="-122"/>
                  <a:cs typeface="微软雅黑" panose="020B0703020204020201" charset="-122"/>
                </a:rPr>
                <a:t>     </a:t>
              </a:r>
              <a:r>
                <a:rPr sz="1400" b="1" kern="0" spc="50" dirty="0">
                  <a:solidFill>
                    <a:srgbClr val="FFFFFF">
                      <a:alpha val="100000"/>
                    </a:srgbClr>
                  </a:solidFill>
                  <a:latin typeface="微软雅黑" panose="020B0703020204020201" charset="-122"/>
                  <a:ea typeface="微软雅黑" panose="020B0703020204020201" charset="-122"/>
                  <a:cs typeface="微软雅黑" panose="020B0703020204020201" charset="-122"/>
                </a:rPr>
                <a:t>规要求制定</a:t>
              </a:r>
              <a:r>
                <a:rPr sz="14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检验检</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     测</a:t>
              </a:r>
              <a:r>
                <a:rPr sz="1400" b="1" kern="0" spc="10" dirty="0">
                  <a:solidFill>
                    <a:srgbClr val="FFFFFF">
                      <a:alpha val="100000"/>
                    </a:srgbClr>
                  </a:solidFill>
                  <a:latin typeface="微软雅黑" panose="020B0703020204020201" charset="-122"/>
                  <a:ea typeface="微软雅黑" panose="020B0703020204020201" charset="-122"/>
                  <a:cs typeface="微软雅黑" panose="020B0703020204020201" charset="-122"/>
                </a:rPr>
                <a:t>计划</a:t>
              </a:r>
              <a:r>
                <a:rPr sz="1400" b="1" kern="0" spc="-150" dirty="0">
                  <a:solidFill>
                    <a:srgbClr val="FFFFFF">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FFFFFF">
                      <a:alpha val="100000"/>
                    </a:srgbClr>
                  </a:solidFill>
                  <a:latin typeface="微软雅黑" panose="020B0703020204020201" charset="-122"/>
                  <a:ea typeface="微软雅黑" panose="020B0703020204020201" charset="-122"/>
                  <a:cs typeface="微软雅黑" panose="020B0703020204020201" charset="-122"/>
                </a:rPr>
                <a:t>，</a:t>
              </a:r>
              <a:r>
                <a:rPr sz="1400" b="1" kern="0" spc="-300" dirty="0">
                  <a:solidFill>
                    <a:srgbClr val="FFFFFF">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FFFFFF">
                      <a:alpha val="100000"/>
                    </a:srgbClr>
                  </a:solidFill>
                  <a:latin typeface="微软雅黑" panose="020B0703020204020201" charset="-122"/>
                  <a:ea typeface="微软雅黑" panose="020B0703020204020201" charset="-122"/>
                  <a:cs typeface="微软雅黑" panose="020B0703020204020201" charset="-122"/>
                </a:rPr>
                <a:t>覆盖腐蚀</a:t>
              </a:r>
              <a:r>
                <a:rPr sz="1400" b="1" kern="0" spc="0" dirty="0">
                  <a:solidFill>
                    <a:srgbClr val="FFFFFF">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FFFFFF">
                      <a:alpha val="100000"/>
                    </a:srgbClr>
                  </a:solidFill>
                  <a:latin typeface="微软雅黑" panose="020B0703020204020201" charset="-122"/>
                  <a:ea typeface="微软雅黑" panose="020B0703020204020201" charset="-122"/>
                  <a:cs typeface="微软雅黑" panose="020B0703020204020201" charset="-122"/>
                </a:rPr>
                <a:t>评估、</a:t>
              </a:r>
              <a:r>
                <a:rPr sz="1400" b="1" kern="0" spc="-200" dirty="0">
                  <a:solidFill>
                    <a:srgbClr val="FFFFFF">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FFFFFF">
                      <a:alpha val="100000"/>
                    </a:srgbClr>
                  </a:solidFill>
                  <a:latin typeface="微软雅黑" panose="020B0703020204020201" charset="-122"/>
                  <a:ea typeface="微软雅黑" panose="020B0703020204020201" charset="-122"/>
                  <a:cs typeface="微软雅黑" panose="020B0703020204020201" charset="-122"/>
                </a:rPr>
                <a:t>在线监测等</a:t>
              </a:r>
              <a:r>
                <a:rPr sz="1400" b="1" kern="0" spc="0" dirty="0">
                  <a:solidFill>
                    <a:srgbClr val="FFFFFF">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FFFFFF">
                      <a:alpha val="100000"/>
                    </a:srgbClr>
                  </a:solidFill>
                  <a:latin typeface="微软雅黑" panose="020B0703020204020201" charset="-122"/>
                  <a:ea typeface="微软雅黑" panose="020B0703020204020201" charset="-122"/>
                  <a:cs typeface="微软雅黑" panose="020B0703020204020201" charset="-122"/>
                </a:rPr>
                <a:t>关键环节；</a:t>
              </a:r>
              <a:endParaRPr sz="1400" dirty="0">
                <a:latin typeface="微软雅黑" panose="020B0703020204020201" charset="-122"/>
                <a:ea typeface="微软雅黑" panose="020B0703020204020201" charset="-122"/>
                <a:cs typeface="微软雅黑" panose="020B0703020204020201" charset="-122"/>
              </a:endParaRPr>
            </a:p>
          </p:txBody>
        </p:sp>
      </p:grpSp>
      <p:grpSp>
        <p:nvGrpSpPr>
          <p:cNvPr id="42" name="group 42"/>
          <p:cNvGrpSpPr/>
          <p:nvPr/>
        </p:nvGrpSpPr>
        <p:grpSpPr>
          <a:xfrm rot="21600000">
            <a:off x="6791325" y="2781300"/>
            <a:ext cx="1807844" cy="1821179"/>
            <a:chOff x="0" y="0"/>
            <a:chExt cx="1807844" cy="1821179"/>
          </a:xfrm>
        </p:grpSpPr>
        <p:pic>
          <p:nvPicPr>
            <p:cNvPr id="774" name="picture 774"/>
            <p:cNvPicPr>
              <a:picLocks noChangeAspect="1"/>
            </p:cNvPicPr>
            <p:nvPr/>
          </p:nvPicPr>
          <p:blipFill>
            <a:blip r:embed="rId3"/>
            <a:stretch>
              <a:fillRect/>
            </a:stretch>
          </p:blipFill>
          <p:spPr>
            <a:xfrm rot="21600000">
              <a:off x="0" y="0"/>
              <a:ext cx="1807844" cy="1821179"/>
            </a:xfrm>
            <a:prstGeom prst="rect">
              <a:avLst/>
            </a:prstGeom>
          </p:spPr>
        </p:pic>
        <p:sp>
          <p:nvSpPr>
            <p:cNvPr id="776" name="textbox 776"/>
            <p:cNvSpPr/>
            <p:nvPr/>
          </p:nvSpPr>
          <p:spPr>
            <a:xfrm>
              <a:off x="-12700" y="-12700"/>
              <a:ext cx="1833245" cy="1866264"/>
            </a:xfrm>
            <a:prstGeom prst="rect">
              <a:avLst/>
            </a:prstGeom>
            <a:noFill/>
            <a:ln w="0" cap="flat">
              <a:noFill/>
              <a:prstDash val="solid"/>
              <a:miter lim="0"/>
            </a:ln>
          </p:spPr>
          <p:txBody>
            <a:bodyPr vert="horz" wrap="square" lIns="0" tIns="0" rIns="0" bIns="0"/>
            <a:lstStyle/>
            <a:p>
              <a:pPr algn="l" rtl="0" eaLnBrk="0">
                <a:lnSpc>
                  <a:spcPct val="113000"/>
                </a:lnSpc>
              </a:pPr>
              <a:endParaRPr sz="1000" dirty="0">
                <a:latin typeface="微软雅黑" panose="020B0703020204020201" charset="-122"/>
                <a:ea typeface="微软雅黑" panose="020B0703020204020201" charset="-122"/>
                <a:cs typeface="Arial" panose="020B0704020202090204"/>
              </a:endParaRPr>
            </a:p>
            <a:p>
              <a:pPr algn="l" rtl="0" eaLnBrk="0">
                <a:lnSpc>
                  <a:spcPct val="114000"/>
                </a:lnSpc>
              </a:pPr>
              <a:endParaRPr sz="1000" dirty="0">
                <a:latin typeface="微软雅黑" panose="020B0703020204020201" charset="-122"/>
                <a:ea typeface="微软雅黑" panose="020B0703020204020201" charset="-122"/>
                <a:cs typeface="Arial" panose="020B0704020202090204"/>
              </a:endParaRPr>
            </a:p>
            <a:p>
              <a:pPr marL="204470" indent="635" algn="l" rtl="0" eaLnBrk="0">
                <a:lnSpc>
                  <a:spcPct val="109000"/>
                </a:lnSpc>
                <a:spcBef>
                  <a:spcPts val="0"/>
                </a:spcBef>
              </a:pPr>
              <a:r>
                <a:rPr sz="1400" b="1" kern="0" spc="50" dirty="0">
                  <a:solidFill>
                    <a:srgbClr val="FFFFFF">
                      <a:alpha val="100000"/>
                    </a:srgbClr>
                  </a:solidFill>
                  <a:latin typeface="微软雅黑" panose="020B0703020204020201" charset="-122"/>
                  <a:ea typeface="微软雅黑" panose="020B0703020204020201" charset="-122"/>
                  <a:cs typeface="微软雅黑" panose="020B0703020204020201" charset="-122"/>
                </a:rPr>
                <a:t>检维修过程需制</a:t>
              </a:r>
              <a:r>
                <a:rPr sz="1400" b="1" kern="0" spc="0" dirty="0">
                  <a:solidFill>
                    <a:srgbClr val="FFFFFF">
                      <a:alpha val="100000"/>
                    </a:srgbClr>
                  </a:solidFill>
                  <a:latin typeface="微软雅黑" panose="020B0703020204020201" charset="-122"/>
                  <a:ea typeface="微软雅黑" panose="020B0703020204020201" charset="-122"/>
                  <a:cs typeface="微软雅黑" panose="020B0703020204020201" charset="-122"/>
                </a:rPr>
                <a:t>       </a:t>
              </a:r>
              <a:r>
                <a:rPr sz="1400" b="1" kern="0" spc="50" dirty="0">
                  <a:solidFill>
                    <a:srgbClr val="FFFFFF">
                      <a:alpha val="100000"/>
                    </a:srgbClr>
                  </a:solidFill>
                  <a:latin typeface="微软雅黑" panose="020B0703020204020201" charset="-122"/>
                  <a:ea typeface="微软雅黑" panose="020B0703020204020201" charset="-122"/>
                  <a:cs typeface="微软雅黑" panose="020B0703020204020201" charset="-122"/>
                </a:rPr>
                <a:t>定方案并全程监</a:t>
              </a:r>
              <a:r>
                <a:rPr sz="1400" b="1" kern="0" spc="0" dirty="0">
                  <a:solidFill>
                    <a:srgbClr val="FFFFFF">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FFFFFF">
                      <a:alpha val="100000"/>
                    </a:srgbClr>
                  </a:solidFill>
                  <a:latin typeface="微软雅黑" panose="020B0703020204020201" charset="-122"/>
                  <a:ea typeface="微软雅黑" panose="020B0703020204020201" charset="-122"/>
                  <a:cs typeface="微软雅黑" panose="020B0703020204020201" charset="-122"/>
                </a:rPr>
                <a:t>督</a:t>
              </a:r>
              <a:r>
                <a:rPr sz="1400" b="1" kern="0" spc="-160" dirty="0">
                  <a:solidFill>
                    <a:srgbClr val="FFFFFF">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FFFFFF">
                      <a:alpha val="100000"/>
                    </a:srgbClr>
                  </a:solidFill>
                  <a:latin typeface="微软雅黑" panose="020B0703020204020201" charset="-122"/>
                  <a:ea typeface="微软雅黑" panose="020B0703020204020201" charset="-122"/>
                  <a:cs typeface="微软雅黑" panose="020B0703020204020201" charset="-122"/>
                </a:rPr>
                <a:t>，确保</a:t>
              </a:r>
              <a:r>
                <a:rPr sz="14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材料备</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件合规及验收合</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格</a:t>
              </a:r>
              <a:r>
                <a:rPr sz="1400" b="1" kern="0" spc="-10" dirty="0">
                  <a:solidFill>
                    <a:srgbClr val="FFFFFF">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p:txBody>
        </p:sp>
      </p:grpSp>
      <p:grpSp>
        <p:nvGrpSpPr>
          <p:cNvPr id="44" name="group 44"/>
          <p:cNvGrpSpPr/>
          <p:nvPr/>
        </p:nvGrpSpPr>
        <p:grpSpPr>
          <a:xfrm rot="21600000">
            <a:off x="4775200" y="2823210"/>
            <a:ext cx="1734184" cy="1708149"/>
            <a:chOff x="0" y="0"/>
            <a:chExt cx="1734184" cy="1708149"/>
          </a:xfrm>
        </p:grpSpPr>
        <p:pic>
          <p:nvPicPr>
            <p:cNvPr id="778" name="picture 778"/>
            <p:cNvPicPr>
              <a:picLocks noChangeAspect="1"/>
            </p:cNvPicPr>
            <p:nvPr/>
          </p:nvPicPr>
          <p:blipFill>
            <a:blip r:embed="rId4"/>
            <a:stretch>
              <a:fillRect/>
            </a:stretch>
          </p:blipFill>
          <p:spPr>
            <a:xfrm rot="21600000">
              <a:off x="0" y="0"/>
              <a:ext cx="1734184" cy="1708149"/>
            </a:xfrm>
            <a:prstGeom prst="rect">
              <a:avLst/>
            </a:prstGeom>
          </p:spPr>
        </p:pic>
        <p:sp>
          <p:nvSpPr>
            <p:cNvPr id="780" name="textbox 780"/>
            <p:cNvSpPr/>
            <p:nvPr/>
          </p:nvSpPr>
          <p:spPr>
            <a:xfrm>
              <a:off x="-12700" y="-12700"/>
              <a:ext cx="1759585" cy="1752600"/>
            </a:xfrm>
            <a:prstGeom prst="rect">
              <a:avLst/>
            </a:prstGeom>
            <a:noFill/>
            <a:ln w="0" cap="flat">
              <a:noFill/>
              <a:prstDash val="solid"/>
              <a:miter lim="0"/>
            </a:ln>
          </p:spPr>
          <p:txBody>
            <a:bodyPr vert="horz" wrap="square" lIns="0" tIns="0" rIns="0" bIns="0"/>
            <a:lstStyle/>
            <a:p>
              <a:pPr algn="l" rtl="0" eaLnBrk="0">
                <a:lnSpc>
                  <a:spcPct val="105000"/>
                </a:lnSpc>
              </a:pPr>
              <a:endParaRPr sz="1000" dirty="0">
                <a:latin typeface="微软雅黑" panose="020B0703020204020201" charset="-122"/>
                <a:ea typeface="微软雅黑" panose="020B0703020204020201" charset="-122"/>
                <a:cs typeface="Arial" panose="020B0704020202090204"/>
              </a:endParaRPr>
            </a:p>
            <a:p>
              <a:pPr algn="l" rtl="0" eaLnBrk="0">
                <a:lnSpc>
                  <a:spcPct val="105000"/>
                </a:lnSpc>
              </a:pPr>
              <a:endParaRPr sz="1000" dirty="0">
                <a:latin typeface="微软雅黑" panose="020B0703020204020201" charset="-122"/>
                <a:ea typeface="微软雅黑" panose="020B0703020204020201" charset="-122"/>
                <a:cs typeface="Arial" panose="020B0704020202090204"/>
              </a:endParaRPr>
            </a:p>
            <a:p>
              <a:pPr marL="200025" indent="635" algn="l" rtl="0" eaLnBrk="0">
                <a:lnSpc>
                  <a:spcPct val="128000"/>
                </a:lnSpc>
                <a:spcBef>
                  <a:spcPts val="0"/>
                </a:spcBef>
              </a:pPr>
              <a:r>
                <a:rPr sz="1400" b="1" kern="0" spc="50" dirty="0">
                  <a:solidFill>
                    <a:srgbClr val="FFFFFF">
                      <a:alpha val="100000"/>
                    </a:srgbClr>
                  </a:solidFill>
                  <a:latin typeface="微软雅黑" panose="020B0703020204020201" charset="-122"/>
                  <a:ea typeface="微软雅黑" panose="020B0703020204020201" charset="-122"/>
                  <a:cs typeface="微软雅黑" panose="020B0703020204020201" charset="-122"/>
                </a:rPr>
                <a:t>依据可靠性评价</a:t>
              </a:r>
              <a:r>
                <a:rPr sz="1400" b="1" kern="0" spc="0" dirty="0">
                  <a:solidFill>
                    <a:srgbClr val="FFFFFF">
                      <a:alpha val="100000"/>
                    </a:srgbClr>
                  </a:solidFill>
                  <a:latin typeface="微软雅黑" panose="020B0703020204020201" charset="-122"/>
                  <a:ea typeface="微软雅黑" panose="020B0703020204020201" charset="-122"/>
                  <a:cs typeface="微软雅黑" panose="020B0703020204020201" charset="-122"/>
                </a:rPr>
                <a:t>      </a:t>
              </a:r>
              <a:r>
                <a:rPr sz="1400" b="1" kern="0" spc="50" dirty="0">
                  <a:solidFill>
                    <a:srgbClr val="FFFFFF">
                      <a:alpha val="100000"/>
                    </a:srgbClr>
                  </a:solidFill>
                  <a:latin typeface="微软雅黑" panose="020B0703020204020201" charset="-122"/>
                  <a:ea typeface="微软雅黑" panose="020B0703020204020201" charset="-122"/>
                  <a:cs typeface="微软雅黑" panose="020B0703020204020201" charset="-122"/>
                </a:rPr>
                <a:t>结果落实</a:t>
              </a:r>
              <a:r>
                <a:rPr sz="14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预防性</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维护</a:t>
              </a:r>
              <a:r>
                <a:rPr sz="1400" b="1" kern="0" spc="-16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FFFFFF">
                      <a:alpha val="100000"/>
                    </a:srgbClr>
                  </a:solidFill>
                  <a:latin typeface="微软雅黑" panose="020B0703020204020201" charset="-122"/>
                  <a:ea typeface="微软雅黑" panose="020B0703020204020201" charset="-122"/>
                  <a:cs typeface="微软雅黑" panose="020B0703020204020201" charset="-122"/>
                </a:rPr>
                <a:t>，定期评估</a:t>
              </a:r>
              <a:r>
                <a:rPr sz="1400" b="1" kern="0" spc="0" dirty="0">
                  <a:solidFill>
                    <a:srgbClr val="FFFFFF">
                      <a:alpha val="100000"/>
                    </a:srgbClr>
                  </a:solidFill>
                  <a:latin typeface="微软雅黑" panose="020B0703020204020201" charset="-122"/>
                  <a:ea typeface="微软雅黑" panose="020B0703020204020201" charset="-122"/>
                  <a:cs typeface="微软雅黑" panose="020B0703020204020201" charset="-122"/>
                </a:rPr>
                <a:t>      </a:t>
              </a:r>
              <a:r>
                <a:rPr sz="1400" b="1" kern="0" spc="40" dirty="0">
                  <a:solidFill>
                    <a:srgbClr val="FF0000">
                      <a:alpha val="100000"/>
                    </a:srgbClr>
                  </a:solidFill>
                  <a:latin typeface="微软雅黑" panose="020B0703020204020201" charset="-122"/>
                  <a:ea typeface="微软雅黑" panose="020B0703020204020201" charset="-122"/>
                  <a:cs typeface="微软雅黑" panose="020B0703020204020201" charset="-122"/>
                </a:rPr>
                <a:t>设备老化</a:t>
              </a:r>
              <a:r>
                <a:rPr sz="1400" b="1" kern="0" spc="40" dirty="0">
                  <a:solidFill>
                    <a:srgbClr val="FFFFFF">
                      <a:alpha val="100000"/>
                    </a:srgbClr>
                  </a:solidFill>
                  <a:latin typeface="微软雅黑" panose="020B0703020204020201" charset="-122"/>
                  <a:ea typeface="微软雅黑" panose="020B0703020204020201" charset="-122"/>
                  <a:cs typeface="微软雅黑" panose="020B0703020204020201" charset="-122"/>
                </a:rPr>
                <a:t>状况；</a:t>
              </a:r>
              <a:endParaRPr sz="1400" dirty="0">
                <a:latin typeface="微软雅黑" panose="020B0703020204020201" charset="-122"/>
                <a:ea typeface="微软雅黑" panose="020B0703020204020201" charset="-122"/>
                <a:cs typeface="微软雅黑" panose="020B0703020204020201" charset="-122"/>
              </a:endParaRPr>
            </a:p>
          </p:txBody>
        </p: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2" name="picture 782"/>
          <p:cNvPicPr>
            <a:picLocks noChangeAspect="1"/>
          </p:cNvPicPr>
          <p:nvPr/>
        </p:nvPicPr>
        <p:blipFill>
          <a:blip r:embed="rId1"/>
          <a:stretch>
            <a:fillRect/>
          </a:stretch>
        </p:blipFill>
        <p:spPr>
          <a:xfrm rot="21600000">
            <a:off x="420442" y="1280721"/>
            <a:ext cx="6169610" cy="3116657"/>
          </a:xfrm>
          <a:prstGeom prst="rect">
            <a:avLst/>
          </a:prstGeom>
        </p:spPr>
      </p:pic>
      <p:sp>
        <p:nvSpPr>
          <p:cNvPr id="786" name="textbox 786"/>
          <p:cNvSpPr/>
          <p:nvPr/>
        </p:nvSpPr>
        <p:spPr>
          <a:xfrm>
            <a:off x="6862225" y="2063410"/>
            <a:ext cx="2056129" cy="1605280"/>
          </a:xfrm>
          <a:prstGeom prst="rect">
            <a:avLst/>
          </a:prstGeom>
          <a:noFill/>
          <a:ln w="0" cap="flat">
            <a:noFill/>
            <a:prstDash val="solid"/>
            <a:miter lim="0"/>
          </a:ln>
        </p:spPr>
        <p:txBody>
          <a:bodyPr vert="horz" wrap="square" lIns="0" tIns="0" rIns="0" bIns="0"/>
          <a:lstStyle/>
          <a:p>
            <a:pPr algn="l" rtl="0" eaLnBrk="0">
              <a:lnSpc>
                <a:spcPct val="32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ct val="124000"/>
              </a:lnSpc>
            </a:pPr>
            <a:r>
              <a:rPr sz="14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建立设备全生命周期的数</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据采集和管理机制</a:t>
            </a:r>
            <a:r>
              <a:rPr sz="1400" b="1" kern="0" spc="-1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，通过</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对感知系统数据整合</a:t>
            </a:r>
            <a:r>
              <a:rPr sz="1400" b="1" kern="0" spc="-1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，搭</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建分析模型</a:t>
            </a:r>
            <a:r>
              <a:rPr sz="1400" b="1" kern="0" spc="-1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，实现实时综</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合监控分析和智能化故障</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诊断。</a:t>
            </a:r>
            <a:endParaRPr sz="1400" dirty="0">
              <a:latin typeface="微软雅黑" panose="020B0703020204020201" charset="-122"/>
              <a:ea typeface="微软雅黑" panose="020B0703020204020201" charset="-122"/>
              <a:cs typeface="微软雅黑" panose="020B0703020204020201" charset="-122"/>
            </a:endParaRPr>
          </a:p>
        </p:txBody>
      </p:sp>
      <p:sp>
        <p:nvSpPr>
          <p:cNvPr id="788" name="textbox 788"/>
          <p:cNvSpPr/>
          <p:nvPr/>
        </p:nvSpPr>
        <p:spPr>
          <a:xfrm>
            <a:off x="530659" y="863753"/>
            <a:ext cx="3578859" cy="3613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5.6 设备完</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整性</a:t>
            </a:r>
            <a:endParaRPr sz="2000" dirty="0">
              <a:latin typeface="微软雅黑" panose="020B0703020204020201" charset="-122"/>
              <a:ea typeface="微软雅黑" panose="020B0703020204020201" charset="-122"/>
              <a:cs typeface="微软雅黑" panose="020B0703020204020201" charset="-122"/>
            </a:endParaRPr>
          </a:p>
        </p:txBody>
      </p:sp>
      <p:sp>
        <p:nvSpPr>
          <p:cNvPr id="790" name="textbox 790"/>
          <p:cNvSpPr/>
          <p:nvPr/>
        </p:nvSpPr>
        <p:spPr>
          <a:xfrm>
            <a:off x="2418765" y="4506163"/>
            <a:ext cx="1851660" cy="187325"/>
          </a:xfrm>
          <a:prstGeom prst="rect">
            <a:avLst/>
          </a:prstGeom>
          <a:noFill/>
          <a:ln w="0" cap="flat">
            <a:noFill/>
            <a:prstDash val="solid"/>
            <a:miter lim="0"/>
          </a:ln>
        </p:spPr>
        <p:txBody>
          <a:bodyPr vert="horz" wrap="square" lIns="0" tIns="0" rIns="0" bIns="0"/>
          <a:lstStyle/>
          <a:p>
            <a:pPr algn="l" rtl="0" eaLnBrk="0">
              <a:lnSpc>
                <a:spcPct val="87000"/>
              </a:lnSpc>
            </a:pPr>
            <a:endParaRPr sz="100" dirty="0">
              <a:latin typeface="Arial" panose="020B0704020202090204"/>
              <a:ea typeface="Arial" panose="020B0704020202090204"/>
              <a:cs typeface="Arial" panose="020B0704020202090204"/>
            </a:endParaRPr>
          </a:p>
          <a:p>
            <a:pPr marL="12700" algn="l" rtl="0" eaLnBrk="0">
              <a:lnSpc>
                <a:spcPct val="88000"/>
              </a:lnSpc>
            </a:pP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某企业设备完整性管理平台</a:t>
            </a:r>
            <a:endParaRPr sz="12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4" name="table 794"/>
          <p:cNvGraphicFramePr>
            <a:graphicFrameLocks noGrp="1"/>
          </p:cNvGraphicFramePr>
          <p:nvPr/>
        </p:nvGraphicFramePr>
        <p:xfrm>
          <a:off x="3352164" y="1364615"/>
          <a:ext cx="5401310" cy="1586229"/>
        </p:xfrm>
        <a:graphic>
          <a:graphicData uri="http://schemas.openxmlformats.org/drawingml/2006/table">
            <a:tbl>
              <a:tblPr/>
              <a:tblGrid>
                <a:gridCol w="5401310"/>
              </a:tblGrid>
              <a:tr h="1579879">
                <a:tc>
                  <a:txBody>
                    <a:bodyPr/>
                    <a:lstStyle/>
                    <a:p>
                      <a:pPr algn="l" rtl="0" eaLnBrk="0">
                        <a:lnSpc>
                          <a:spcPct val="120000"/>
                        </a:lnSpc>
                      </a:pPr>
                      <a:endParaRPr sz="300" dirty="0">
                        <a:latin typeface="微软雅黑" panose="020B0703020204020201" charset="-122"/>
                        <a:ea typeface="微软雅黑" panose="020B0703020204020201" charset="-122"/>
                        <a:cs typeface="Arial" panose="020B0704020202090204"/>
                      </a:endParaRPr>
                    </a:p>
                    <a:p>
                      <a:pPr marL="99060" indent="27940" algn="l" rtl="0" eaLnBrk="0">
                        <a:lnSpc>
                          <a:spcPct val="129000"/>
                        </a:lnSpc>
                      </a:pPr>
                      <a:r>
                        <a:rPr sz="12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事故案例：</a:t>
                      </a:r>
                      <a:r>
                        <a:rPr sz="12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2002年2月</a:t>
                      </a:r>
                      <a:r>
                        <a:rPr sz="12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，某公司聚乙烯装置发生爆炸事故</a:t>
                      </a:r>
                      <a:r>
                        <a:rPr sz="12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，造</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成</a:t>
                      </a:r>
                      <a:r>
                        <a:rPr sz="1200" b="1" kern="0" spc="40" dirty="0">
                          <a:solidFill>
                            <a:srgbClr val="FF0000">
                              <a:alpha val="100000"/>
                            </a:srgbClr>
                          </a:solidFill>
                          <a:latin typeface="微软雅黑" panose="020B0703020204020201" charset="-122"/>
                          <a:ea typeface="微软雅黑" panose="020B0703020204020201" charset="-122"/>
                          <a:cs typeface="微软雅黑" panose="020B0703020204020201" charset="-122"/>
                        </a:rPr>
                        <a:t>8人死亡，</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1人重伤</a:t>
                      </a:r>
                      <a:r>
                        <a:rPr sz="1200" b="1" kern="0" spc="-1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17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18人轻伤</a:t>
                      </a:r>
                      <a:r>
                        <a:rPr sz="1200" b="1" kern="0" spc="-2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5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事故调查取证分析</a:t>
                      </a:r>
                      <a:r>
                        <a:rPr sz="1200" b="1" kern="0" spc="-1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6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认定这起事故的直接罪魁祸</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首</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是两块</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不合格的玻璃视镜</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。聚乙烯系统运行不正常</a:t>
                      </a:r>
                      <a:r>
                        <a:rPr sz="12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，压力升高</a:t>
                      </a:r>
                      <a:r>
                        <a:rPr sz="1200" b="1" kern="0" spc="-1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6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导致</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劣</a:t>
                      </a:r>
                      <a:r>
                        <a:rPr sz="12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质</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FF0000">
                              <a:alpha val="100000"/>
                            </a:srgbClr>
                          </a:solidFill>
                          <a:latin typeface="微软雅黑" panose="020B0703020204020201" charset="-122"/>
                          <a:ea typeface="微软雅黑" panose="020B0703020204020201" charset="-122"/>
                          <a:cs typeface="微软雅黑" panose="020B0703020204020201" charset="-122"/>
                        </a:rPr>
                        <a:t>玻璃视镜</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破裂（视镜“</a:t>
                      </a:r>
                      <a:r>
                        <a:rPr sz="1200" b="1" kern="0" spc="-2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公称压力</a:t>
                      </a:r>
                      <a:r>
                        <a:rPr sz="1200" b="1" kern="0" spc="-2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”为2.</a:t>
                      </a:r>
                      <a:r>
                        <a:rPr sz="1200" b="1" kern="0" spc="-19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5</a:t>
                      </a:r>
                      <a:r>
                        <a:rPr sz="1200" b="1" kern="0" spc="-19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MPa</a:t>
                      </a:r>
                      <a:r>
                        <a:rPr sz="12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19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DCS</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数据显示0.</a:t>
                      </a:r>
                      <a:r>
                        <a:rPr sz="1200" b="1" kern="0" spc="-19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5</a:t>
                      </a:r>
                      <a:r>
                        <a:rPr sz="1200" b="1" kern="0" spc="2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MPa</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时</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视镜破裂</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3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大量乙烯气体瞬间喷出</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。分析发现企业在</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不合格玻璃视镜的</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采购</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7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工程质量控制、</a:t>
                      </a:r>
                      <a:r>
                        <a:rPr sz="1200" b="1" kern="0" spc="-25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改造现场的监理、装置运行指挥等存</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在管理问题。</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796" name="picture 796"/>
          <p:cNvPicPr>
            <a:picLocks noChangeAspect="1"/>
          </p:cNvPicPr>
          <p:nvPr/>
        </p:nvPicPr>
        <p:blipFill>
          <a:blip r:embed="rId1"/>
          <a:stretch>
            <a:fillRect/>
          </a:stretch>
        </p:blipFill>
        <p:spPr>
          <a:xfrm rot="21600000">
            <a:off x="3338702" y="3058794"/>
            <a:ext cx="5409438" cy="1501902"/>
          </a:xfrm>
          <a:prstGeom prst="rect">
            <a:avLst/>
          </a:prstGeom>
        </p:spPr>
      </p:pic>
      <p:sp>
        <p:nvSpPr>
          <p:cNvPr id="798" name="textbox 798"/>
          <p:cNvSpPr/>
          <p:nvPr/>
        </p:nvSpPr>
        <p:spPr>
          <a:xfrm>
            <a:off x="430965" y="1418271"/>
            <a:ext cx="2660014" cy="253111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55245" algn="l" rtl="0" eaLnBrk="0">
              <a:lnSpc>
                <a:spcPts val="2105"/>
              </a:lnSpc>
            </a:pP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5.6.1</a:t>
            </a:r>
            <a:r>
              <a:rPr sz="15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采购与安装</a:t>
            </a:r>
            <a:endParaRPr sz="1500" dirty="0">
              <a:latin typeface="微软雅黑" panose="020B0703020204020201" charset="-122"/>
              <a:ea typeface="微软雅黑" panose="020B0703020204020201" charset="-122"/>
              <a:cs typeface="微软雅黑" panose="020B0703020204020201" charset="-122"/>
            </a:endParaRPr>
          </a:p>
          <a:p>
            <a:pPr marL="12700" indent="40005" algn="l" rtl="0" eaLnBrk="0">
              <a:lnSpc>
                <a:spcPct val="140000"/>
              </a:lnSpc>
              <a:spcBef>
                <a:spcPts val="65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5.6.1.1 企业应明</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确采购和验收标</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准</a:t>
            </a:r>
            <a:r>
              <a:rPr sz="14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400" b="1" kern="0" spc="-3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按照采购计划和设计要求办</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理</a:t>
            </a:r>
            <a:r>
              <a:rPr sz="14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入库验收</a:t>
            </a:r>
            <a:r>
              <a:rPr sz="14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400" b="1" kern="0" spc="-3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设备材料入库后储</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存条件应满足要求。</a:t>
            </a:r>
            <a:endParaRPr sz="1400" dirty="0">
              <a:latin typeface="微软雅黑" panose="020B0703020204020201" charset="-122"/>
              <a:ea typeface="微软雅黑" panose="020B0703020204020201" charset="-122"/>
              <a:cs typeface="微软雅黑" panose="020B0703020204020201" charset="-122"/>
            </a:endParaRPr>
          </a:p>
          <a:p>
            <a:pPr algn="l" rtl="0" eaLnBrk="0">
              <a:lnSpc>
                <a:spcPct val="117000"/>
              </a:lnSpc>
            </a:pPr>
            <a:endParaRPr sz="500" dirty="0">
              <a:latin typeface="微软雅黑" panose="020B0703020204020201" charset="-122"/>
              <a:ea typeface="微软雅黑" panose="020B0703020204020201" charset="-122"/>
              <a:cs typeface="Arial" panose="020B0704020202090204"/>
            </a:endParaRPr>
          </a:p>
          <a:p>
            <a:pPr marL="13970" indent="38735" algn="l" rtl="0" eaLnBrk="0">
              <a:lnSpc>
                <a:spcPct val="136000"/>
              </a:lnSpc>
              <a:spcBef>
                <a:spcPts val="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5.6.1.2 企业应依</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据设计标准和制</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造商提供的安装指南正确</a:t>
            </a:r>
            <a:r>
              <a:rPr sz="14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安装设</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备</a:t>
            </a:r>
            <a:r>
              <a:rPr sz="1400" b="1" kern="0" spc="-17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，并进行检验、检测和检查。</a:t>
            </a:r>
            <a:endParaRPr sz="1400" dirty="0">
              <a:latin typeface="微软雅黑" panose="020B0703020204020201" charset="-122"/>
              <a:ea typeface="微软雅黑" panose="020B0703020204020201" charset="-122"/>
              <a:cs typeface="微软雅黑" panose="020B0703020204020201" charset="-122"/>
            </a:endParaRPr>
          </a:p>
        </p:txBody>
      </p:sp>
      <p:sp>
        <p:nvSpPr>
          <p:cNvPr id="800" name="textbox 800"/>
          <p:cNvSpPr/>
          <p:nvPr/>
        </p:nvSpPr>
        <p:spPr>
          <a:xfrm>
            <a:off x="530659" y="844703"/>
            <a:ext cx="3578859" cy="3613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5.6 设备完</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整性</a:t>
            </a:r>
            <a:endParaRPr sz="2000" dirty="0">
              <a:latin typeface="微软雅黑" panose="020B0703020204020201" charset="-122"/>
              <a:ea typeface="微软雅黑" panose="020B0703020204020201" charset="-122"/>
              <a:cs typeface="微软雅黑" panose="020B0703020204020201" charset="-122"/>
            </a:endParaRPr>
          </a:p>
        </p:txBody>
      </p:sp>
      <p:pic>
        <p:nvPicPr>
          <p:cNvPr id="2" name="图片 1" descr="暗色"/>
          <p:cNvPicPr>
            <a:picLocks noChangeAspect="1"/>
          </p:cNvPicPr>
          <p:nvPr/>
        </p:nvPicPr>
        <p:blipFill>
          <a:blip r:embed="rId2">
            <a:alphaModFix amt="20000"/>
          </a:blip>
          <a:stretch>
            <a:fillRect/>
          </a:stretch>
        </p:blipFill>
        <p:spPr>
          <a:xfrm>
            <a:off x="3364452" y="3751296"/>
            <a:ext cx="783736" cy="783736"/>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 name="textbox 802"/>
          <p:cNvSpPr/>
          <p:nvPr/>
        </p:nvSpPr>
        <p:spPr>
          <a:xfrm>
            <a:off x="432214" y="1016153"/>
            <a:ext cx="8237219" cy="199771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11125"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5.6 设备完</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整性</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45000"/>
              </a:lnSpc>
            </a:pPr>
            <a:endParaRPr sz="1000" dirty="0">
              <a:latin typeface="微软雅黑" panose="020B0703020204020201" charset="-122"/>
              <a:ea typeface="微软雅黑" panose="020B0703020204020201" charset="-122"/>
              <a:cs typeface="Arial" panose="020B0704020202090204"/>
            </a:endParaRPr>
          </a:p>
          <a:p>
            <a:pPr marL="53975" algn="l" rtl="0" eaLnBrk="0">
              <a:lnSpc>
                <a:spcPts val="2105"/>
              </a:lnSpc>
              <a:spcBef>
                <a:spcPts val="450"/>
              </a:spcBef>
            </a:pP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5.6.2</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分级管理</a:t>
            </a:r>
            <a:endParaRPr sz="1500" dirty="0">
              <a:latin typeface="微软雅黑" panose="020B0703020204020201" charset="-122"/>
              <a:ea typeface="微软雅黑" panose="020B0703020204020201" charset="-122"/>
              <a:cs typeface="微软雅黑" panose="020B0703020204020201" charset="-122"/>
            </a:endParaRPr>
          </a:p>
          <a:p>
            <a:pPr marL="51435" algn="l" rtl="0" eaLnBrk="0">
              <a:lnSpc>
                <a:spcPts val="1855"/>
              </a:lnSpc>
              <a:spcBef>
                <a:spcPts val="1020"/>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5.6.2.1 企业应根据设备在生产过程中的重要程度、设备维修复杂程度、设备故障后果产生的危</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害性等因</a:t>
            </a:r>
            <a:endParaRPr sz="1400" dirty="0">
              <a:latin typeface="微软雅黑" panose="020B0703020204020201" charset="-122"/>
              <a:ea typeface="微软雅黑" panose="020B0703020204020201" charset="-122"/>
              <a:cs typeface="微软雅黑" panose="020B0703020204020201" charset="-122"/>
            </a:endParaRPr>
          </a:p>
          <a:p>
            <a:pPr marL="12700" algn="l" rtl="0" eaLnBrk="0">
              <a:lnSpc>
                <a:spcPct val="88000"/>
              </a:lnSpc>
              <a:spcBef>
                <a:spcPts val="1295"/>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素确定安全管理等级</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，对设备进行分级管理</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a:p>
            <a:pPr algn="l" rtl="0" eaLnBrk="0">
              <a:lnSpc>
                <a:spcPct val="100000"/>
              </a:lnSpc>
            </a:pPr>
            <a:endParaRPr sz="900" dirty="0">
              <a:latin typeface="微软雅黑" panose="020B0703020204020201" charset="-122"/>
              <a:ea typeface="微软雅黑" panose="020B0703020204020201" charset="-122"/>
              <a:cs typeface="Arial" panose="020B0704020202090204"/>
            </a:endParaRPr>
          </a:p>
          <a:p>
            <a:pPr marL="51435" algn="l" rtl="0" eaLnBrk="0">
              <a:lnSpc>
                <a:spcPts val="1855"/>
              </a:lnSpc>
              <a:spcBef>
                <a:spcPts val="0"/>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5.6.2.2 企业应根据设备</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检修、更新改造、装置改扩建等情况</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，对设备管理级别进行动态调整。</a:t>
            </a:r>
            <a:endParaRPr sz="1400" dirty="0">
              <a:latin typeface="微软雅黑" panose="020B0703020204020201" charset="-122"/>
              <a:ea typeface="微软雅黑" panose="020B0703020204020201" charset="-122"/>
              <a:cs typeface="微软雅黑" panose="020B0703020204020201" charset="-122"/>
            </a:endParaRPr>
          </a:p>
        </p:txBody>
      </p:sp>
      <p:grpSp>
        <p:nvGrpSpPr>
          <p:cNvPr id="46" name="group 46"/>
          <p:cNvGrpSpPr/>
          <p:nvPr/>
        </p:nvGrpSpPr>
        <p:grpSpPr>
          <a:xfrm rot="21600000">
            <a:off x="261620" y="3006725"/>
            <a:ext cx="8579484" cy="1312545"/>
            <a:chOff x="0" y="0"/>
            <a:chExt cx="8579484" cy="1312545"/>
          </a:xfrm>
        </p:grpSpPr>
        <p:pic>
          <p:nvPicPr>
            <p:cNvPr id="804" name="picture 804"/>
            <p:cNvPicPr>
              <a:picLocks noChangeAspect="1"/>
            </p:cNvPicPr>
            <p:nvPr/>
          </p:nvPicPr>
          <p:blipFill>
            <a:blip r:embed="rId1"/>
            <a:stretch>
              <a:fillRect/>
            </a:stretch>
          </p:blipFill>
          <p:spPr>
            <a:xfrm rot="21600000">
              <a:off x="0" y="0"/>
              <a:ext cx="8579484" cy="1312545"/>
            </a:xfrm>
            <a:prstGeom prst="rect">
              <a:avLst/>
            </a:prstGeom>
          </p:spPr>
        </p:pic>
        <p:sp>
          <p:nvSpPr>
            <p:cNvPr id="806" name="textbox 806"/>
            <p:cNvSpPr/>
            <p:nvPr/>
          </p:nvSpPr>
          <p:spPr>
            <a:xfrm>
              <a:off x="-12700" y="-12700"/>
              <a:ext cx="8604884" cy="1353185"/>
            </a:xfrm>
            <a:prstGeom prst="rect">
              <a:avLst/>
            </a:prstGeom>
            <a:noFill/>
            <a:ln w="0" cap="flat">
              <a:noFill/>
              <a:prstDash val="solid"/>
              <a:miter lim="0"/>
            </a:ln>
          </p:spPr>
          <p:txBody>
            <a:bodyPr vert="horz" wrap="square" lIns="0" tIns="0" rIns="0" bIns="0"/>
            <a:lstStyle/>
            <a:p>
              <a:pPr algn="l" rtl="0" eaLnBrk="0">
                <a:lnSpc>
                  <a:spcPct val="111000"/>
                </a:lnSpc>
              </a:pPr>
              <a:endParaRPr sz="700" dirty="0">
                <a:latin typeface="微软雅黑" panose="020B0703020204020201" charset="-122"/>
                <a:ea typeface="微软雅黑" panose="020B0703020204020201" charset="-122"/>
                <a:cs typeface="Arial" panose="020B0704020202090204"/>
              </a:endParaRPr>
            </a:p>
            <a:p>
              <a:pPr marL="222885" algn="l" rtl="0" eaLnBrk="0">
                <a:lnSpc>
                  <a:spcPts val="1580"/>
                </a:lnSpc>
                <a:spcBef>
                  <a:spcPts val="5"/>
                </a:spcBef>
              </a:pP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条文说明：《危险化学品企业设备完整性</a:t>
              </a:r>
              <a:r>
                <a:rPr sz="1200" b="1" kern="0" spc="15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第1</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部分：</a:t>
              </a:r>
              <a:r>
                <a:rPr sz="1200" b="1" kern="0" spc="-26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管理体系要求》</a:t>
              </a:r>
              <a:r>
                <a:rPr sz="1200" b="1" kern="0" spc="-20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17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GB</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/T</a:t>
              </a:r>
              <a:r>
                <a:rPr sz="1200" b="1" kern="0" spc="17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44692.</a:t>
              </a:r>
              <a:r>
                <a:rPr sz="1200" b="1" kern="0" spc="-17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1-2024）</a:t>
              </a:r>
              <a:r>
                <a:rPr sz="1200" b="1" kern="0" spc="-20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“8.</a:t>
              </a:r>
              <a:r>
                <a:rPr sz="1200" b="1" kern="0" spc="-17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1.</a:t>
              </a:r>
              <a:r>
                <a:rPr sz="1200" b="1" kern="0" spc="-2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2</a:t>
              </a:r>
              <a:r>
                <a:rPr sz="1200" b="1" kern="0" spc="1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企业应依</a:t>
              </a:r>
              <a:endParaRPr sz="1200" dirty="0">
                <a:latin typeface="微软雅黑" panose="020B0703020204020201" charset="-122"/>
                <a:ea typeface="微软雅黑" panose="020B0703020204020201" charset="-122"/>
                <a:cs typeface="微软雅黑" panose="020B0703020204020201" charset="-122"/>
              </a:endParaRPr>
            </a:p>
            <a:p>
              <a:pPr marL="195580" algn="l" rtl="0" eaLnBrk="0">
                <a:lnSpc>
                  <a:spcPct val="169000"/>
                </a:lnSpc>
                <a:spcBef>
                  <a:spcPts val="10"/>
                </a:spcBef>
              </a:pP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据</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不同类别设备的生产重要性、</a:t>
              </a:r>
              <a:r>
                <a:rPr sz="1200" b="1" kern="0" spc="-26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维修复杂性、</a:t>
              </a:r>
              <a:r>
                <a:rPr sz="1200" b="1" kern="0" spc="-2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故障危害性、</a:t>
              </a:r>
              <a:r>
                <a:rPr sz="1200" b="1" kern="0" spc="-25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设计成熟度、</a:t>
              </a:r>
              <a:r>
                <a:rPr sz="1200" b="1" kern="0" spc="-25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维修费用</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等</a:t>
              </a:r>
              <a:r>
                <a:rPr sz="1200" b="1" kern="0" spc="-1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5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设置设备分级特征参数</a:t>
              </a:r>
              <a:r>
                <a:rPr sz="1200" b="1" kern="0" spc="-1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6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综</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合考虑设备分级</a:t>
              </a:r>
              <a:r>
                <a:rPr sz="1200" b="1" kern="0" spc="-1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5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并制定量化分级标准</a:t>
              </a:r>
              <a:r>
                <a:rPr sz="1200" b="1" kern="0" spc="-2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3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一般将设备分为</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关键设备、</a:t>
              </a:r>
              <a:r>
                <a:rPr sz="12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主</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要设备、</a:t>
              </a:r>
              <a:r>
                <a:rPr sz="1200" b="1" kern="0" spc="-2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一般设备</a:t>
              </a:r>
              <a:r>
                <a:rPr sz="1200" b="1" kern="0" spc="-1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5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进行分级管理并合理配</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置资源。根据</a:t>
              </a:r>
              <a:r>
                <a:rPr sz="12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设备检修、更新</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改造和装置改扩建</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等情况</a:t>
              </a:r>
              <a:r>
                <a:rPr sz="12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，及时对设备分级结果进行</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动态调整</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endParaRPr sz="1200" dirty="0">
                <a:latin typeface="微软雅黑" panose="020B0703020204020201" charset="-122"/>
                <a:ea typeface="微软雅黑" panose="020B0703020204020201" charset="-122"/>
                <a:cs typeface="微软雅黑" panose="020B0703020204020201" charset="-122"/>
              </a:endParaRPr>
            </a:p>
          </p:txBody>
        </p:sp>
      </p:gr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0" name="textbox 810"/>
          <p:cNvSpPr/>
          <p:nvPr/>
        </p:nvSpPr>
        <p:spPr>
          <a:xfrm>
            <a:off x="432036" y="1073303"/>
            <a:ext cx="8237219" cy="322770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11125"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5.6 设备完</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整性</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58000"/>
              </a:lnSpc>
            </a:pPr>
            <a:endParaRPr sz="1000" dirty="0">
              <a:latin typeface="微软雅黑" panose="020B0703020204020201" charset="-122"/>
              <a:ea typeface="微软雅黑" panose="020B0703020204020201" charset="-122"/>
              <a:cs typeface="Arial" panose="020B0704020202090204"/>
            </a:endParaRPr>
          </a:p>
          <a:p>
            <a:pPr marL="53975" algn="l" rtl="0" eaLnBrk="0">
              <a:lnSpc>
                <a:spcPts val="2105"/>
              </a:lnSpc>
              <a:spcBef>
                <a:spcPts val="450"/>
              </a:spcBef>
            </a:pP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5.6.3</a:t>
            </a:r>
            <a:r>
              <a:rPr sz="15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检验检测和检查</a:t>
            </a:r>
            <a:endParaRPr sz="1500" dirty="0">
              <a:latin typeface="微软雅黑" panose="020B0703020204020201" charset="-122"/>
              <a:ea typeface="微软雅黑" panose="020B0703020204020201" charset="-122"/>
              <a:cs typeface="微软雅黑" panose="020B0703020204020201" charset="-122"/>
            </a:endParaRPr>
          </a:p>
          <a:p>
            <a:pPr marL="12700" indent="39370" algn="l" rtl="0" eaLnBrk="0">
              <a:lnSpc>
                <a:spcPct val="144000"/>
              </a:lnSpc>
              <a:spcBef>
                <a:spcPts val="1200"/>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5.6.3.1 企业应根据设备设施安全运行要求和安全风险分析结果</a:t>
            </a:r>
            <a:r>
              <a:rPr sz="1400" b="1" kern="0" spc="-1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，制定设备</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检验检测计划</a:t>
            </a:r>
            <a:r>
              <a:rPr sz="1400" b="1" kern="0" spc="-2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，对设备设施实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施检验检测。</a:t>
            </a:r>
            <a:endParaRPr sz="1400" dirty="0">
              <a:latin typeface="微软雅黑" panose="020B0703020204020201" charset="-122"/>
              <a:ea typeface="微软雅黑" panose="020B0703020204020201" charset="-122"/>
              <a:cs typeface="微软雅黑" panose="020B0703020204020201" charset="-122"/>
            </a:endParaRPr>
          </a:p>
          <a:p>
            <a:pPr marL="12700" indent="38735" algn="l" rtl="0" eaLnBrk="0">
              <a:lnSpc>
                <a:spcPct val="144000"/>
              </a:lnSpc>
              <a:spcBef>
                <a:spcPts val="120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5.6.3.2 企业应定期开展</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腐蚀评估</a:t>
            </a:r>
            <a:r>
              <a:rPr sz="1400" b="1" kern="0" spc="-16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，对腐蚀严重设备和管道实施在线监测</a:t>
            </a:r>
            <a:r>
              <a:rPr sz="1400" b="1" kern="0" spc="-2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，进行设备检验、检测和腐蚀检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查</a:t>
            </a:r>
            <a:r>
              <a:rPr sz="1400" b="1" kern="0" spc="-2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，及时掌握设备性能和内</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部腐蚀状况</a:t>
            </a:r>
            <a:r>
              <a:rPr sz="1400" b="1" kern="0" spc="-2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，消除设备缺陷。</a:t>
            </a:r>
            <a:endParaRPr sz="1400" dirty="0">
              <a:latin typeface="微软雅黑" panose="020B0703020204020201" charset="-122"/>
              <a:ea typeface="微软雅黑" panose="020B0703020204020201" charset="-122"/>
              <a:cs typeface="微软雅黑" panose="020B0703020204020201" charset="-122"/>
            </a:endParaRPr>
          </a:p>
          <a:p>
            <a:pPr algn="l" rtl="0" eaLnBrk="0">
              <a:lnSpc>
                <a:spcPct val="100000"/>
              </a:lnSpc>
            </a:pPr>
            <a:endParaRPr sz="1000" dirty="0">
              <a:latin typeface="微软雅黑" panose="020B0703020204020201" charset="-122"/>
              <a:ea typeface="微软雅黑" panose="020B0703020204020201" charset="-122"/>
              <a:cs typeface="Arial" panose="020B0704020202090204"/>
            </a:endParaRPr>
          </a:p>
          <a:p>
            <a:pPr marL="12700" indent="38735" algn="l" rtl="0" eaLnBrk="0">
              <a:lnSpc>
                <a:spcPct val="144000"/>
              </a:lnSpc>
              <a:spcBef>
                <a:spcPts val="0"/>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5.6.3.3 企业应检查</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跟踪</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设备检验和检测</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计划的执行</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情况</a:t>
            </a:r>
            <a:r>
              <a:rPr sz="1400" b="1" kern="0" spc="-2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，并根据检查结果</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优化</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设备检验和检测内容、频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率等。</a:t>
            </a:r>
            <a:endParaRPr sz="14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 name="textbox 816"/>
          <p:cNvSpPr/>
          <p:nvPr/>
        </p:nvSpPr>
        <p:spPr>
          <a:xfrm>
            <a:off x="489186" y="787553"/>
            <a:ext cx="4646929" cy="214439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11125"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5.6 设备完</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整性</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18000"/>
              </a:lnSpc>
            </a:pPr>
            <a:endParaRPr sz="1000" dirty="0">
              <a:latin typeface="微软雅黑" panose="020B0703020204020201" charset="-122"/>
              <a:ea typeface="微软雅黑" panose="020B0703020204020201" charset="-122"/>
              <a:cs typeface="Arial" panose="020B0704020202090204"/>
            </a:endParaRPr>
          </a:p>
          <a:p>
            <a:pPr marL="53975" algn="l" rtl="0" eaLnBrk="0">
              <a:lnSpc>
                <a:spcPts val="2105"/>
              </a:lnSpc>
              <a:spcBef>
                <a:spcPts val="455"/>
              </a:spcBef>
            </a:pP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5.6.4</a:t>
            </a:r>
            <a:r>
              <a:rPr sz="1500" b="1" kern="0" spc="11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预防性维护和维修</a:t>
            </a:r>
            <a:endParaRPr sz="1500" dirty="0">
              <a:latin typeface="微软雅黑" panose="020B0703020204020201" charset="-122"/>
              <a:ea typeface="微软雅黑" panose="020B0703020204020201" charset="-122"/>
              <a:cs typeface="微软雅黑" panose="020B0703020204020201" charset="-122"/>
            </a:endParaRPr>
          </a:p>
          <a:p>
            <a:pPr marL="13335" indent="38100" algn="l" rtl="0" eaLnBrk="0">
              <a:lnSpc>
                <a:spcPct val="129000"/>
              </a:lnSpc>
              <a:spcBef>
                <a:spcPts val="690"/>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5.6.4.1 企业应根据设备预防性维</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护、维修管理要求和可靠</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 性评价结果</a:t>
            </a:r>
            <a:r>
              <a:rPr sz="1400" b="1" kern="0" spc="-2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，制定并落实设备</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预防性维护和维修计划</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a:p>
            <a:pPr algn="l" rtl="0" eaLnBrk="0">
              <a:lnSpc>
                <a:spcPct val="117000"/>
              </a:lnSpc>
            </a:pPr>
            <a:endParaRPr sz="500" dirty="0">
              <a:latin typeface="微软雅黑" panose="020B0703020204020201" charset="-122"/>
              <a:ea typeface="微软雅黑" panose="020B0703020204020201" charset="-122"/>
              <a:cs typeface="Arial" panose="020B0704020202090204"/>
            </a:endParaRPr>
          </a:p>
          <a:p>
            <a:pPr marL="12700" indent="39370" algn="l" rtl="0" eaLnBrk="0">
              <a:lnSpc>
                <a:spcPct val="129000"/>
              </a:lnSpc>
              <a:spcBef>
                <a:spcPts val="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5.6.4.2 企业应定期评估设备</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老化状况</a:t>
            </a:r>
            <a:r>
              <a:rPr sz="1400" b="1" kern="0" spc="-2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，采取针对性的检验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检测与预防性维修管理。</a:t>
            </a:r>
            <a:endParaRPr sz="1400" dirty="0">
              <a:latin typeface="微软雅黑" panose="020B0703020204020201" charset="-122"/>
              <a:ea typeface="微软雅黑" panose="020B0703020204020201" charset="-122"/>
              <a:cs typeface="微软雅黑" panose="020B0703020204020201" charset="-122"/>
            </a:endParaRPr>
          </a:p>
        </p:txBody>
      </p:sp>
      <p:pic>
        <p:nvPicPr>
          <p:cNvPr id="818" name="picture 818"/>
          <p:cNvPicPr>
            <a:picLocks noChangeAspect="1"/>
          </p:cNvPicPr>
          <p:nvPr/>
        </p:nvPicPr>
        <p:blipFill>
          <a:blip r:embed="rId1"/>
          <a:stretch>
            <a:fillRect/>
          </a:stretch>
        </p:blipFill>
        <p:spPr>
          <a:xfrm rot="21600000">
            <a:off x="5561838" y="1098550"/>
            <a:ext cx="3066288" cy="1801367"/>
          </a:xfrm>
          <a:prstGeom prst="rect">
            <a:avLst/>
          </a:prstGeom>
        </p:spPr>
      </p:pic>
      <p:pic>
        <p:nvPicPr>
          <p:cNvPr id="820" name="picture 820"/>
          <p:cNvPicPr>
            <a:picLocks noChangeAspect="1"/>
          </p:cNvPicPr>
          <p:nvPr/>
        </p:nvPicPr>
        <p:blipFill>
          <a:blip r:embed="rId2"/>
          <a:stretch>
            <a:fillRect/>
          </a:stretch>
        </p:blipFill>
        <p:spPr>
          <a:xfrm rot="21600000">
            <a:off x="1794995" y="3004704"/>
            <a:ext cx="3281365" cy="1669596"/>
          </a:xfrm>
          <a:prstGeom prst="rect">
            <a:avLst/>
          </a:prstGeom>
        </p:spPr>
      </p:pic>
      <p:sp>
        <p:nvSpPr>
          <p:cNvPr id="822" name="textbox 822"/>
          <p:cNvSpPr/>
          <p:nvPr/>
        </p:nvSpPr>
        <p:spPr>
          <a:xfrm>
            <a:off x="5557926" y="2950895"/>
            <a:ext cx="3160395" cy="106362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87960" algn="l" rtl="0" eaLnBrk="0">
              <a:lnSpc>
                <a:spcPts val="1580"/>
              </a:lnSpc>
            </a:pP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盘锦浩业化工“1·15”重大爆炸</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着火事故</a:t>
            </a:r>
            <a:endParaRPr sz="1200" dirty="0">
              <a:latin typeface="微软雅黑" panose="020B0703020204020201" charset="-122"/>
              <a:ea typeface="微软雅黑" panose="020B0703020204020201" charset="-122"/>
              <a:cs typeface="微软雅黑" panose="020B0703020204020201" charset="-122"/>
            </a:endParaRPr>
          </a:p>
          <a:p>
            <a:pPr algn="l" rtl="0" eaLnBrk="0">
              <a:lnSpc>
                <a:spcPct val="103000"/>
              </a:lnSpc>
            </a:pPr>
            <a:endParaRPr sz="1200" dirty="0">
              <a:latin typeface="微软雅黑" panose="020B0703020204020201" charset="-122"/>
              <a:ea typeface="微软雅黑" panose="020B0703020204020201" charset="-122"/>
              <a:cs typeface="Arial" panose="020B0704020202090204"/>
            </a:endParaRPr>
          </a:p>
          <a:p>
            <a:pPr algn="l" rtl="0" eaLnBrk="0">
              <a:lnSpc>
                <a:spcPct val="7000"/>
              </a:lnSpc>
            </a:pPr>
            <a:endParaRPr sz="100" dirty="0">
              <a:latin typeface="微软雅黑" panose="020B0703020204020201" charset="-122"/>
              <a:ea typeface="微软雅黑" panose="020B0703020204020201" charset="-122"/>
              <a:cs typeface="Arial" panose="020B0704020202090204"/>
            </a:endParaRPr>
          </a:p>
          <a:p>
            <a:pPr marL="12700" indent="635" algn="l" rtl="0" eaLnBrk="0">
              <a:lnSpc>
                <a:spcPct val="118000"/>
              </a:lnSpc>
            </a:pPr>
            <a:r>
              <a:rPr sz="12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管理原因</a:t>
            </a:r>
            <a:r>
              <a:rPr sz="1200" b="1" kern="0" spc="-11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a:t>
            </a: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主管道与放空火炬管线连通处以及</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压力测量装置引压短节管</a:t>
            </a:r>
            <a:r>
              <a:rPr sz="12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严重堵塞</a:t>
            </a:r>
            <a:r>
              <a:rPr sz="12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，设备维护</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保养不力。</a:t>
            </a:r>
            <a:endParaRPr sz="1200" dirty="0">
              <a:latin typeface="微软雅黑" panose="020B0703020204020201" charset="-122"/>
              <a:ea typeface="微软雅黑" panose="020B0703020204020201" charset="-122"/>
              <a:cs typeface="微软雅黑" panose="020B0703020204020201" charset="-122"/>
            </a:endParaRPr>
          </a:p>
        </p:txBody>
      </p:sp>
      <p:sp>
        <p:nvSpPr>
          <p:cNvPr id="824" name="textbox 824"/>
          <p:cNvSpPr/>
          <p:nvPr/>
        </p:nvSpPr>
        <p:spPr>
          <a:xfrm>
            <a:off x="612602" y="3403212"/>
            <a:ext cx="1041400" cy="756284"/>
          </a:xfrm>
          <a:prstGeom prst="rect">
            <a:avLst/>
          </a:prstGeom>
          <a:noFill/>
          <a:ln w="0" cap="flat">
            <a:noFill/>
            <a:prstDash val="solid"/>
            <a:miter lim="0"/>
          </a:ln>
        </p:spPr>
        <p:txBody>
          <a:bodyPr vert="horz" wrap="square" lIns="0" tIns="0" rIns="0" bIns="0"/>
          <a:lstStyle/>
          <a:p>
            <a:pPr algn="l" rtl="0" eaLnBrk="0">
              <a:lnSpc>
                <a:spcPct val="18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ct val="135000"/>
              </a:lnSpc>
            </a:pPr>
            <a:r>
              <a:rPr sz="9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借助信息化系统统</a:t>
            </a:r>
            <a:r>
              <a:rPr sz="9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计分析结果</a:t>
            </a:r>
            <a:r>
              <a:rPr sz="900" b="1" kern="0" spc="-1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，为维</a:t>
            </a:r>
            <a:r>
              <a:rPr sz="9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修决策提供有效技</a:t>
            </a:r>
            <a:r>
              <a:rPr sz="9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 术支撑。</a:t>
            </a:r>
            <a:endParaRPr sz="9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 name="textbox 826"/>
          <p:cNvSpPr/>
          <p:nvPr/>
        </p:nvSpPr>
        <p:spPr>
          <a:xfrm>
            <a:off x="330428" y="838353"/>
            <a:ext cx="4646929" cy="324421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11125"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5.6 设备完</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整性</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18000"/>
              </a:lnSpc>
            </a:pPr>
            <a:endParaRPr sz="1000" dirty="0">
              <a:latin typeface="微软雅黑" panose="020B0703020204020201" charset="-122"/>
              <a:ea typeface="微软雅黑" panose="020B0703020204020201" charset="-122"/>
              <a:cs typeface="Arial" panose="020B0704020202090204"/>
            </a:endParaRPr>
          </a:p>
          <a:p>
            <a:pPr marL="53975" algn="l" rtl="0" eaLnBrk="0">
              <a:lnSpc>
                <a:spcPts val="2105"/>
              </a:lnSpc>
              <a:spcBef>
                <a:spcPts val="455"/>
              </a:spcBef>
            </a:pP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5.6.4</a:t>
            </a:r>
            <a:r>
              <a:rPr sz="1500" b="1" kern="0" spc="11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预防性维护和维修</a:t>
            </a:r>
            <a:endParaRPr sz="1500" dirty="0">
              <a:latin typeface="微软雅黑" panose="020B0703020204020201" charset="-122"/>
              <a:ea typeface="微软雅黑" panose="020B0703020204020201" charset="-122"/>
              <a:cs typeface="微软雅黑" panose="020B0703020204020201" charset="-122"/>
            </a:endParaRPr>
          </a:p>
          <a:p>
            <a:pPr marL="13335" indent="38100" algn="l" rtl="0" eaLnBrk="0">
              <a:lnSpc>
                <a:spcPct val="129000"/>
              </a:lnSpc>
              <a:spcBef>
                <a:spcPts val="690"/>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5.6.4.1 企业应根据设备预防性维</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护、维修管理要求和可靠</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 性评价结果</a:t>
            </a:r>
            <a:r>
              <a:rPr sz="1400" b="1" kern="0" spc="-2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，制定并落实设备</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预防性维护和维修计划</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a:p>
            <a:pPr marL="12700" indent="39370" algn="l" rtl="0" eaLnBrk="0">
              <a:lnSpc>
                <a:spcPct val="129000"/>
              </a:lnSpc>
              <a:spcBef>
                <a:spcPts val="70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5.6.4.2 企业应定期评估设备</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老化状况</a:t>
            </a:r>
            <a:r>
              <a:rPr sz="1400" b="1" kern="0" spc="-2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，采取针对性的检验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检测与预防性维修管理。</a:t>
            </a:r>
            <a:endParaRPr sz="1400" dirty="0">
              <a:latin typeface="微软雅黑" panose="020B0703020204020201" charset="-122"/>
              <a:ea typeface="微软雅黑" panose="020B0703020204020201" charset="-122"/>
              <a:cs typeface="微软雅黑" panose="020B0703020204020201" charset="-122"/>
            </a:endParaRPr>
          </a:p>
          <a:p>
            <a:pPr marL="12700" indent="27305" algn="l" rtl="0" eaLnBrk="0">
              <a:lnSpc>
                <a:spcPct val="150000"/>
              </a:lnSpc>
              <a:spcBef>
                <a:spcPts val="15"/>
              </a:spcBef>
            </a:pP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条文说明：</a:t>
            </a:r>
            <a:r>
              <a:rPr sz="12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《化工老旧装置淘汰退出和更新改造工</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作方案》</a:t>
            </a:r>
            <a:r>
              <a:rPr sz="1200" b="1" kern="0" spc="-18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a:t>
            </a:r>
            <a:r>
              <a:rPr sz="1200" b="1" kern="0" spc="-25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突</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出重大安全风险防控</a:t>
            </a:r>
            <a:r>
              <a:rPr sz="1200" b="1" kern="0" spc="-1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3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坚</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决</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淘汰一批、</a:t>
            </a:r>
            <a:r>
              <a:rPr sz="1200" b="1" kern="0" spc="-25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退出一批、</a:t>
            </a:r>
            <a:r>
              <a:rPr sz="12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更新改造一批</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老旧装置出关</a:t>
            </a:r>
            <a:r>
              <a:rPr sz="1200" b="1" kern="0" spc="-2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有效</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提升化工企业本质安全度</a:t>
            </a:r>
            <a:r>
              <a:rPr sz="1200" b="1" kern="0" spc="-1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5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从根本上消除事</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故隐患、从根本上解决</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问题</a:t>
            </a:r>
            <a:r>
              <a:rPr sz="12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，有效遏制重特大事故发生。</a:t>
            </a:r>
            <a:endParaRPr sz="1200" dirty="0">
              <a:latin typeface="微软雅黑" panose="020B0703020204020201" charset="-122"/>
              <a:ea typeface="微软雅黑" panose="020B0703020204020201" charset="-122"/>
              <a:cs typeface="微软雅黑" panose="020B0703020204020201" charset="-122"/>
            </a:endParaRPr>
          </a:p>
        </p:txBody>
      </p:sp>
      <p:pic>
        <p:nvPicPr>
          <p:cNvPr id="828" name="picture 828"/>
          <p:cNvPicPr>
            <a:picLocks noChangeAspect="1"/>
          </p:cNvPicPr>
          <p:nvPr/>
        </p:nvPicPr>
        <p:blipFill>
          <a:blip r:embed="rId1"/>
          <a:stretch>
            <a:fillRect/>
          </a:stretch>
        </p:blipFill>
        <p:spPr>
          <a:xfrm rot="21600000">
            <a:off x="5118100" y="767969"/>
            <a:ext cx="3747896" cy="3899153"/>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 name="textbox 832"/>
          <p:cNvSpPr/>
          <p:nvPr/>
        </p:nvSpPr>
        <p:spPr>
          <a:xfrm>
            <a:off x="431857" y="1035203"/>
            <a:ext cx="8162925" cy="327215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11125"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5.6 设备完</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整性</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31000"/>
              </a:lnSpc>
            </a:pPr>
            <a:endParaRPr sz="1000" dirty="0">
              <a:latin typeface="微软雅黑" panose="020B0703020204020201" charset="-122"/>
              <a:ea typeface="微软雅黑" panose="020B0703020204020201" charset="-122"/>
              <a:cs typeface="Arial" panose="020B0704020202090204"/>
            </a:endParaRPr>
          </a:p>
          <a:p>
            <a:pPr marL="53975" algn="l" rtl="0" eaLnBrk="0">
              <a:lnSpc>
                <a:spcPts val="2105"/>
              </a:lnSpc>
              <a:spcBef>
                <a:spcPts val="460"/>
              </a:spcBef>
            </a:pP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5.6.5</a:t>
            </a:r>
            <a:r>
              <a:rPr sz="15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检维修质量控制</a:t>
            </a:r>
            <a:endParaRPr sz="1500" dirty="0">
              <a:latin typeface="微软雅黑" panose="020B0703020204020201" charset="-122"/>
              <a:ea typeface="微软雅黑" panose="020B0703020204020201" charset="-122"/>
              <a:cs typeface="微软雅黑" panose="020B0703020204020201" charset="-122"/>
            </a:endParaRPr>
          </a:p>
          <a:p>
            <a:pPr marL="12700" indent="39370" algn="l" rtl="0" eaLnBrk="0">
              <a:lnSpc>
                <a:spcPct val="134000"/>
              </a:lnSpc>
              <a:spcBef>
                <a:spcPts val="855"/>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5.6.5.1 企业应组织制定</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检维修计划</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和</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施工方案</a:t>
            </a:r>
            <a:r>
              <a:rPr sz="1400" b="1" kern="0" spc="-2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，评估检维修可能带来的安全风险</a:t>
            </a:r>
            <a:r>
              <a:rPr sz="1400" b="1" kern="0" spc="-2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，制定相应的安全风险</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控制措施。</a:t>
            </a:r>
            <a:endParaRPr sz="1400" dirty="0">
              <a:latin typeface="微软雅黑" panose="020B0703020204020201" charset="-122"/>
              <a:ea typeface="微软雅黑" panose="020B0703020204020201" charset="-122"/>
              <a:cs typeface="微软雅黑" panose="020B0703020204020201" charset="-122"/>
            </a:endParaRPr>
          </a:p>
          <a:p>
            <a:pPr marL="13335" indent="38735" algn="l" rtl="0" eaLnBrk="0">
              <a:lnSpc>
                <a:spcPct val="134000"/>
              </a:lnSpc>
              <a:spcBef>
                <a:spcPts val="870"/>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5.6.5.2 企业应对检维修施工过程进行</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实时监督</a:t>
            </a:r>
            <a:r>
              <a:rPr sz="1400" b="1" kern="0" spc="-2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，设置</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质量检查控制点</a:t>
            </a:r>
            <a:r>
              <a:rPr sz="1400" b="1" kern="0" spc="-2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，对关键工序和节点进行质量检查</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和确认。</a:t>
            </a:r>
            <a:endParaRPr sz="1400" dirty="0">
              <a:latin typeface="微软雅黑" panose="020B0703020204020201" charset="-122"/>
              <a:ea typeface="微软雅黑" panose="020B0703020204020201" charset="-122"/>
              <a:cs typeface="微软雅黑" panose="020B0703020204020201" charset="-122"/>
            </a:endParaRPr>
          </a:p>
          <a:p>
            <a:pPr marL="52070" algn="l" rtl="0" eaLnBrk="0">
              <a:lnSpc>
                <a:spcPts val="1855"/>
              </a:lnSpc>
              <a:spcBef>
                <a:spcPts val="86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5.6.5.3 企业应对</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施工材料和</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备件</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规范管理</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，确保使用的所有材料和备件符合技术规范和安全标准。</a:t>
            </a:r>
            <a:endParaRPr sz="1400" dirty="0">
              <a:latin typeface="微软雅黑" panose="020B0703020204020201" charset="-122"/>
              <a:ea typeface="微软雅黑" panose="020B0703020204020201" charset="-122"/>
              <a:cs typeface="微软雅黑" panose="020B0703020204020201" charset="-122"/>
            </a:endParaRPr>
          </a:p>
          <a:p>
            <a:pPr algn="l" rtl="0" eaLnBrk="0">
              <a:lnSpc>
                <a:spcPct val="116000"/>
              </a:lnSpc>
            </a:pPr>
            <a:endParaRPr sz="600" dirty="0">
              <a:latin typeface="微软雅黑" panose="020B0703020204020201" charset="-122"/>
              <a:ea typeface="微软雅黑" panose="020B0703020204020201" charset="-122"/>
              <a:cs typeface="Arial" panose="020B0704020202090204"/>
            </a:endParaRPr>
          </a:p>
          <a:p>
            <a:pPr marL="13335" indent="38735" algn="l" rtl="0" eaLnBrk="0">
              <a:lnSpc>
                <a:spcPct val="134000"/>
              </a:lnSpc>
              <a:spcBef>
                <a:spcPts val="0"/>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5.6.5.4 检维修完成后</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，企业应按照验收标准和程序组织</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检查和检测</a:t>
            </a:r>
            <a:r>
              <a:rPr sz="14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，验证设备设施的性能和安全性</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，确</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保满足质量标准。</a:t>
            </a:r>
            <a:endParaRPr sz="1400" dirty="0">
              <a:latin typeface="微软雅黑" panose="020B0703020204020201" charset="-122"/>
              <a:ea typeface="微软雅黑" panose="020B0703020204020201" charset="-122"/>
              <a:cs typeface="微软雅黑" panose="020B0703020204020201" charset="-122"/>
            </a:endParaRPr>
          </a:p>
        </p:txBody>
      </p:sp>
      <p:pic>
        <p:nvPicPr>
          <p:cNvPr id="43" name="图片 42" descr="图片2"/>
          <p:cNvPicPr>
            <a:picLocks noChangeAspect="1"/>
          </p:cNvPicPr>
          <p:nvPr>
            <p:custDataLst>
              <p:tags r:id="rId1"/>
            </p:custDataLst>
          </p:nvPr>
        </p:nvPicPr>
        <p:blipFill>
          <a:blip r:embed="rId2"/>
          <a:stretch>
            <a:fillRect/>
          </a:stretch>
        </p:blipFill>
        <p:spPr>
          <a:xfrm>
            <a:off x="987425" y="3002280"/>
            <a:ext cx="3110865" cy="301625"/>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 name="textbox 836"/>
          <p:cNvSpPr/>
          <p:nvPr/>
        </p:nvSpPr>
        <p:spPr>
          <a:xfrm>
            <a:off x="430608" y="812953"/>
            <a:ext cx="4826000" cy="374459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12395"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5.6 设备完</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整性</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18000"/>
              </a:lnSpc>
            </a:pPr>
            <a:endParaRPr sz="1000" dirty="0">
              <a:latin typeface="微软雅黑" panose="020B0703020204020201" charset="-122"/>
              <a:ea typeface="微软雅黑" panose="020B0703020204020201" charset="-122"/>
              <a:cs typeface="Arial" panose="020B0704020202090204"/>
            </a:endParaRPr>
          </a:p>
          <a:p>
            <a:pPr marL="55245" algn="l" rtl="0" eaLnBrk="0">
              <a:lnSpc>
                <a:spcPts val="2105"/>
              </a:lnSpc>
              <a:spcBef>
                <a:spcPts val="455"/>
              </a:spcBef>
            </a:pP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5.6.6</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缺陷管理</a:t>
            </a:r>
            <a:endParaRPr sz="1500" dirty="0">
              <a:latin typeface="微软雅黑" panose="020B0703020204020201" charset="-122"/>
              <a:ea typeface="微软雅黑" panose="020B0703020204020201" charset="-122"/>
              <a:cs typeface="微软雅黑" panose="020B0703020204020201" charset="-122"/>
            </a:endParaRPr>
          </a:p>
          <a:p>
            <a:pPr marL="14605" indent="38735" algn="l" rtl="0" eaLnBrk="0">
              <a:lnSpc>
                <a:spcPct val="129000"/>
              </a:lnSpc>
              <a:spcBef>
                <a:spcPts val="690"/>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5.6.6.1 企业应对设备</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缺陷进行分级</a:t>
            </a:r>
            <a:r>
              <a:rPr sz="14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，通过检验检测、失效分</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析、技术改造等手段</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，消除设备故</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障和隐患</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，实现闭环管理。</a:t>
            </a:r>
            <a:endParaRPr sz="1400" dirty="0">
              <a:latin typeface="微软雅黑" panose="020B0703020204020201" charset="-122"/>
              <a:ea typeface="微软雅黑" panose="020B0703020204020201" charset="-122"/>
              <a:cs typeface="微软雅黑" panose="020B0703020204020201" charset="-122"/>
            </a:endParaRPr>
          </a:p>
          <a:p>
            <a:pPr marL="12700" indent="40640" algn="l" rtl="0" eaLnBrk="0">
              <a:lnSpc>
                <a:spcPct val="129000"/>
              </a:lnSpc>
              <a:spcBef>
                <a:spcPts val="705"/>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5.6.6.2 企业应全面辨识可能发生泄漏的部位</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，评估泄漏安全</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风险</a:t>
            </a:r>
            <a:r>
              <a:rPr sz="1400" b="1" kern="0" spc="-2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，明确具体防范措施。</a:t>
            </a:r>
            <a:endParaRPr sz="1400" dirty="0">
              <a:latin typeface="微软雅黑" panose="020B0703020204020201" charset="-122"/>
              <a:ea typeface="微软雅黑" panose="020B0703020204020201" charset="-122"/>
              <a:cs typeface="微软雅黑" panose="020B0703020204020201" charset="-122"/>
            </a:endParaRPr>
          </a:p>
          <a:p>
            <a:pPr marL="14605" indent="38735" algn="l" rtl="0" eaLnBrk="0">
              <a:lnSpc>
                <a:spcPct val="136000"/>
              </a:lnSpc>
              <a:spcBef>
                <a:spcPts val="70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5.6.6.3 涉及易燃易爆、剧毒物</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料的装置、设备、管线不应长</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期在</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带压打“卡具”</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等临时性防泄漏措施下运行</a:t>
            </a:r>
            <a:r>
              <a:rPr sz="1400" b="1" kern="0" spc="-1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，企业应采取</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有效措施</a:t>
            </a:r>
            <a:r>
              <a:rPr sz="1400" b="1" kern="0" spc="-2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，彻底消除隐患。</a:t>
            </a:r>
            <a:endParaRPr sz="1400" dirty="0">
              <a:latin typeface="微软雅黑" panose="020B0703020204020201" charset="-122"/>
              <a:ea typeface="微软雅黑" panose="020B0703020204020201" charset="-122"/>
              <a:cs typeface="微软雅黑" panose="020B0703020204020201" charset="-122"/>
            </a:endParaRPr>
          </a:p>
          <a:p>
            <a:pPr algn="l" rtl="0" eaLnBrk="0">
              <a:lnSpc>
                <a:spcPct val="117000"/>
              </a:lnSpc>
            </a:pPr>
            <a:endParaRPr sz="500" dirty="0">
              <a:latin typeface="微软雅黑" panose="020B0703020204020201" charset="-122"/>
              <a:ea typeface="微软雅黑" panose="020B0703020204020201" charset="-122"/>
              <a:cs typeface="Arial" panose="020B0704020202090204"/>
            </a:endParaRPr>
          </a:p>
          <a:p>
            <a:pPr marL="13970" indent="38735" algn="l" rtl="0" eaLnBrk="0">
              <a:lnSpc>
                <a:spcPct val="129000"/>
              </a:lnSpc>
              <a:spcBef>
                <a:spcPts val="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5.6.6.4 企业应采用修复、更换</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或进行</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合于使用性评价</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等措施</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对设备缺陷进行处置</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，并对处置结果进行确认。</a:t>
            </a:r>
            <a:endParaRPr sz="1400" dirty="0">
              <a:latin typeface="微软雅黑" panose="020B0703020204020201" charset="-122"/>
              <a:ea typeface="微软雅黑" panose="020B0703020204020201" charset="-122"/>
              <a:cs typeface="微软雅黑" panose="020B0703020204020201" charset="-122"/>
            </a:endParaRPr>
          </a:p>
        </p:txBody>
      </p:sp>
      <p:pic>
        <p:nvPicPr>
          <p:cNvPr id="840" name="picture 840"/>
          <p:cNvPicPr>
            <a:picLocks noChangeAspect="1"/>
          </p:cNvPicPr>
          <p:nvPr/>
        </p:nvPicPr>
        <p:blipFill>
          <a:blip r:embed="rId1"/>
          <a:stretch>
            <a:fillRect/>
          </a:stretch>
        </p:blipFill>
        <p:spPr>
          <a:xfrm rot="21600000">
            <a:off x="5504688" y="1195577"/>
            <a:ext cx="3066288" cy="1801367"/>
          </a:xfrm>
          <a:prstGeom prst="rect">
            <a:avLst/>
          </a:prstGeom>
        </p:spPr>
      </p:pic>
      <p:sp>
        <p:nvSpPr>
          <p:cNvPr id="842" name="textbox 842"/>
          <p:cNvSpPr/>
          <p:nvPr/>
        </p:nvSpPr>
        <p:spPr>
          <a:xfrm>
            <a:off x="5501233" y="3048051"/>
            <a:ext cx="3194050" cy="150177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87325" algn="l" rtl="0" eaLnBrk="0">
              <a:lnSpc>
                <a:spcPts val="1580"/>
              </a:lnSpc>
            </a:pP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盘锦浩业化工“1·15”重大爆炸</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着火事故</a:t>
            </a:r>
            <a:endParaRPr sz="1200" dirty="0">
              <a:latin typeface="微软雅黑" panose="020B0703020204020201" charset="-122"/>
              <a:ea typeface="微软雅黑" panose="020B0703020204020201" charset="-122"/>
              <a:cs typeface="微软雅黑" panose="020B0703020204020201" charset="-122"/>
            </a:endParaRPr>
          </a:p>
          <a:p>
            <a:pPr algn="l" rtl="0" eaLnBrk="0">
              <a:lnSpc>
                <a:spcPct val="102000"/>
              </a:lnSpc>
            </a:pPr>
            <a:endParaRPr sz="1200" dirty="0">
              <a:latin typeface="微软雅黑" panose="020B0703020204020201" charset="-122"/>
              <a:ea typeface="微软雅黑" panose="020B0703020204020201" charset="-122"/>
              <a:cs typeface="Arial" panose="020B0704020202090204"/>
            </a:endParaRPr>
          </a:p>
          <a:p>
            <a:pPr marL="12700" indent="635" algn="l" rtl="0" eaLnBrk="0">
              <a:lnSpc>
                <a:spcPct val="119000"/>
              </a:lnSpc>
              <a:spcBef>
                <a:spcPts val="0"/>
              </a:spcBef>
            </a:pPr>
            <a:r>
              <a:rPr sz="12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事故案例</a:t>
            </a:r>
            <a:r>
              <a:rPr sz="1200" b="1" kern="0" spc="-11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a:t>
            </a: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在带压密封作业过程中发生管道断</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裂</a:t>
            </a:r>
            <a:r>
              <a:rPr sz="12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，水洗罐内反应流出物大量喷出</a:t>
            </a:r>
            <a:r>
              <a:rPr sz="1200" b="1" kern="0" spc="-17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，与空气混</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合形成爆炸性蒸气云团</a:t>
            </a:r>
            <a:r>
              <a:rPr sz="1200" b="1" kern="0" spc="-2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，遇点火源爆炸并着火，</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造成现场作业、监护及爆炸冲击波波及范围内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重大人员伤亡。</a:t>
            </a:r>
            <a:endParaRPr sz="12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 name="textbox 844"/>
          <p:cNvSpPr/>
          <p:nvPr/>
        </p:nvSpPr>
        <p:spPr>
          <a:xfrm>
            <a:off x="431144" y="1016153"/>
            <a:ext cx="8310244" cy="335407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1176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5.6 设备完</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整性</a:t>
            </a:r>
            <a:endParaRPr sz="2000" dirty="0">
              <a:latin typeface="微软雅黑" panose="020B0703020204020201" charset="-122"/>
              <a:ea typeface="微软雅黑" panose="020B0703020204020201" charset="-122"/>
              <a:cs typeface="微软雅黑" panose="020B0703020204020201" charset="-122"/>
            </a:endParaRPr>
          </a:p>
          <a:p>
            <a:pPr marL="54610" algn="l" rtl="0" eaLnBrk="0">
              <a:lnSpc>
                <a:spcPts val="2105"/>
              </a:lnSpc>
              <a:spcBef>
                <a:spcPts val="1545"/>
              </a:spcBef>
            </a:pP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5.6.7</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安全设施</a:t>
            </a:r>
            <a:endParaRPr sz="1500" dirty="0">
              <a:latin typeface="微软雅黑" panose="020B0703020204020201" charset="-122"/>
              <a:ea typeface="微软雅黑" panose="020B0703020204020201" charset="-122"/>
              <a:cs typeface="微软雅黑" panose="020B0703020204020201" charset="-122"/>
            </a:endParaRPr>
          </a:p>
          <a:p>
            <a:pPr marL="52705" algn="l" rtl="0" eaLnBrk="0">
              <a:lnSpc>
                <a:spcPts val="1855"/>
              </a:lnSpc>
              <a:spcBef>
                <a:spcPts val="33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5.6.7.1 企业应根</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据生产、储存环节涉及危险化学品的种类和危险特性</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设置安全设施</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a:p>
            <a:pPr marL="13335" indent="39370" algn="l" rtl="0" eaLnBrk="0">
              <a:lnSpc>
                <a:spcPct val="123000"/>
              </a:lnSpc>
              <a:spcBef>
                <a:spcPts val="310"/>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5.6.7.2 企业应根据危险化学品危</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险特性、工艺过程的复杂性以及安全风险评估结果</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，确定</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安全仪表</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配置</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范围和要求</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，选择符合安全性能要求的</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仪</a:t>
            </a:r>
            <a:r>
              <a:rPr sz="14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表设备</a:t>
            </a:r>
            <a:r>
              <a:rPr sz="14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，正确安装、调试、检测</a:t>
            </a:r>
            <a:r>
              <a:rPr sz="1400" b="1" kern="0" spc="-2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，达到投用条件</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，并对安全仪表</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系统进行</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安全完整性等级评估</a:t>
            </a:r>
            <a:r>
              <a:rPr sz="1400" b="1" kern="0" spc="-21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，满足预定的安全功能。</a:t>
            </a:r>
            <a:endParaRPr sz="1400" dirty="0">
              <a:latin typeface="微软雅黑" panose="020B0703020204020201" charset="-122"/>
              <a:ea typeface="微软雅黑" panose="020B0703020204020201" charset="-122"/>
              <a:cs typeface="微软雅黑" panose="020B0703020204020201" charset="-122"/>
            </a:endParaRPr>
          </a:p>
          <a:p>
            <a:pPr marL="12700" indent="40005" algn="l" rtl="0" eaLnBrk="0">
              <a:lnSpc>
                <a:spcPct val="119000"/>
              </a:lnSpc>
              <a:spcBef>
                <a:spcPts val="360"/>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5.6.7.3 企业应定期对安全设施进行维护、保养</a:t>
            </a:r>
            <a:r>
              <a:rPr sz="1400" b="1" kern="0" spc="-1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，对于老化、损坏无法修复或不符合标准要求的安全设施，</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及时报废和更换。</a:t>
            </a:r>
            <a:endParaRPr sz="1400" dirty="0">
              <a:latin typeface="微软雅黑" panose="020B0703020204020201" charset="-122"/>
              <a:ea typeface="微软雅黑" panose="020B0703020204020201" charset="-122"/>
              <a:cs typeface="微软雅黑" panose="020B0703020204020201" charset="-122"/>
            </a:endParaRPr>
          </a:p>
          <a:p>
            <a:pPr marL="54610" algn="l" rtl="0" eaLnBrk="0">
              <a:lnSpc>
                <a:spcPts val="2105"/>
              </a:lnSpc>
              <a:spcBef>
                <a:spcPts val="410"/>
              </a:spcBef>
            </a:pP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5.6.8</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特种设备</a:t>
            </a:r>
            <a:endParaRPr sz="1500" dirty="0">
              <a:latin typeface="微软雅黑" panose="020B0703020204020201" charset="-122"/>
              <a:ea typeface="微软雅黑" panose="020B0703020204020201" charset="-122"/>
              <a:cs typeface="微软雅黑" panose="020B0703020204020201" charset="-122"/>
            </a:endParaRPr>
          </a:p>
          <a:p>
            <a:pPr marL="13335" indent="342900" algn="l" rtl="0" eaLnBrk="0">
              <a:lnSpc>
                <a:spcPct val="127000"/>
              </a:lnSpc>
              <a:spcBef>
                <a:spcPts val="70"/>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企业应对使用的特种设备办理</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使用登记</a:t>
            </a:r>
            <a:r>
              <a:rPr sz="14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，定期</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检验</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和</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维护保养</a:t>
            </a:r>
            <a:r>
              <a:rPr sz="14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，建立特种</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设备</a:t>
            </a:r>
            <a:r>
              <a:rPr sz="14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安全技术档案</a:t>
            </a:r>
            <a:r>
              <a:rPr sz="14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，配备符</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合资格要求的特种设备</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安全管理人员和作业</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人员</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box 100"/>
          <p:cNvSpPr/>
          <p:nvPr/>
        </p:nvSpPr>
        <p:spPr>
          <a:xfrm>
            <a:off x="269059" y="2183420"/>
            <a:ext cx="5206365" cy="2405379"/>
          </a:xfrm>
          <a:prstGeom prst="rect">
            <a:avLst/>
          </a:prstGeom>
          <a:noFill/>
          <a:ln w="0" cap="flat">
            <a:noFill/>
            <a:prstDash val="solid"/>
            <a:miter lim="0"/>
          </a:ln>
        </p:spPr>
        <p:txBody>
          <a:bodyPr vert="horz" wrap="square" lIns="0" tIns="0" rIns="0" bIns="0"/>
          <a:lstStyle/>
          <a:p>
            <a:pPr algn="l" rtl="0" eaLnBrk="0">
              <a:lnSpc>
                <a:spcPct val="82000"/>
              </a:lnSpc>
            </a:pPr>
            <a:endParaRPr sz="100" dirty="0">
              <a:latin typeface="微软雅黑" panose="020B0703020204020201" charset="-122"/>
              <a:ea typeface="微软雅黑" panose="020B0703020204020201" charset="-122"/>
              <a:cs typeface="Arial" panose="020B0704020202090204"/>
            </a:endParaRPr>
          </a:p>
          <a:p>
            <a:pPr marL="128905" indent="-116840" algn="l" rtl="0" eaLnBrk="0">
              <a:lnSpc>
                <a:spcPct val="125000"/>
              </a:lnSpc>
            </a:pPr>
            <a:r>
              <a:rPr sz="900" b="1" kern="0" spc="30" dirty="0">
                <a:solidFill>
                  <a:srgbClr val="CD0A20">
                    <a:alpha val="100000"/>
                  </a:srgbClr>
                </a:solidFill>
                <a:latin typeface="微软雅黑" panose="020B0703020204020201" charset="-122"/>
                <a:ea typeface="微软雅黑" panose="020B0703020204020201" charset="-122"/>
                <a:cs typeface="微软雅黑" panose="020B0703020204020201" charset="-122"/>
              </a:rPr>
              <a:t>江苏响水”</a:t>
            </a:r>
            <a:r>
              <a:rPr sz="900" b="1" kern="0" spc="-140" dirty="0">
                <a:solidFill>
                  <a:srgbClr val="CD0A20">
                    <a:alpha val="100000"/>
                  </a:srgbClr>
                </a:solidFill>
                <a:latin typeface="微软雅黑" panose="020B0703020204020201" charset="-122"/>
                <a:ea typeface="微软雅黑" panose="020B0703020204020201" charset="-122"/>
                <a:cs typeface="微软雅黑" panose="020B0703020204020201" charset="-122"/>
              </a:rPr>
              <a:t> </a:t>
            </a:r>
            <a:r>
              <a:rPr sz="900" b="1" kern="0" spc="30" dirty="0">
                <a:solidFill>
                  <a:srgbClr val="CD0A20">
                    <a:alpha val="100000"/>
                  </a:srgbClr>
                </a:solidFill>
                <a:latin typeface="微软雅黑" panose="020B0703020204020201" charset="-122"/>
                <a:ea typeface="微软雅黑" panose="020B0703020204020201" charset="-122"/>
                <a:cs typeface="微软雅黑" panose="020B0703020204020201" charset="-122"/>
              </a:rPr>
              <a:t>3·21”特别重大爆炸事故：</a:t>
            </a:r>
            <a:r>
              <a:rPr sz="900" b="1" kern="0" spc="-150" dirty="0">
                <a:solidFill>
                  <a:srgbClr val="CD0A20">
                    <a:alpha val="100000"/>
                  </a:srgbClr>
                </a:solidFill>
                <a:latin typeface="微软雅黑" panose="020B0703020204020201" charset="-122"/>
                <a:ea typeface="微软雅黑" panose="020B0703020204020201" charset="-122"/>
                <a:cs typeface="微软雅黑" panose="020B0703020204020201" charset="-122"/>
              </a:rPr>
              <a:t> </a:t>
            </a:r>
            <a:r>
              <a:rPr sz="9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在实际控制人不具备担任主要负责人法定资质的情况下</a:t>
            </a:r>
            <a:r>
              <a:rPr sz="900" b="1"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让硝化车间主任挂名法定代表人；实际负责人未经考核合格；安全生产管理</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混乱。</a:t>
            </a:r>
            <a:endParaRPr sz="900" dirty="0">
              <a:latin typeface="微软雅黑" panose="020B0703020204020201" charset="-122"/>
              <a:ea typeface="微软雅黑" panose="020B0703020204020201" charset="-122"/>
              <a:cs typeface="微软雅黑" panose="020B0703020204020201" charset="-122"/>
            </a:endParaRPr>
          </a:p>
          <a:p>
            <a:pPr marL="128270" indent="-116205" algn="l" rtl="0" eaLnBrk="0">
              <a:lnSpc>
                <a:spcPct val="126000"/>
              </a:lnSpc>
              <a:spcBef>
                <a:spcPts val="280"/>
              </a:spcBef>
            </a:pPr>
            <a:r>
              <a:rPr sz="900" b="1" kern="0" spc="40" dirty="0">
                <a:solidFill>
                  <a:srgbClr val="C00000">
                    <a:alpha val="100000"/>
                  </a:srgbClr>
                </a:solidFill>
                <a:latin typeface="微软雅黑" panose="020B0703020204020201" charset="-122"/>
                <a:ea typeface="微软雅黑" panose="020B0703020204020201" charset="-122"/>
                <a:cs typeface="微软雅黑" panose="020B0703020204020201" charset="-122"/>
              </a:rPr>
              <a:t>河南义马</a:t>
            </a:r>
            <a:r>
              <a:rPr sz="900" b="1" kern="0" spc="-170" dirty="0">
                <a:solidFill>
                  <a:srgbClr val="C00000">
                    <a:alpha val="100000"/>
                  </a:srgbClr>
                </a:solidFill>
                <a:latin typeface="微软雅黑" panose="020B0703020204020201" charset="-122"/>
                <a:ea typeface="微软雅黑" panose="020B0703020204020201" charset="-122"/>
                <a:cs typeface="微软雅黑" panose="020B0703020204020201" charset="-122"/>
              </a:rPr>
              <a:t> </a:t>
            </a:r>
            <a:r>
              <a:rPr sz="900" b="1" kern="0" spc="40" dirty="0">
                <a:solidFill>
                  <a:srgbClr val="C00000">
                    <a:alpha val="100000"/>
                  </a:srgbClr>
                </a:solidFill>
                <a:latin typeface="微软雅黑" panose="020B0703020204020201" charset="-122"/>
                <a:ea typeface="微软雅黑" panose="020B0703020204020201" charset="-122"/>
                <a:cs typeface="微软雅黑" panose="020B0703020204020201" charset="-122"/>
              </a:rPr>
              <a:t>“7·19”重大爆炸事故</a:t>
            </a:r>
            <a:r>
              <a:rPr sz="900" b="1" kern="0" spc="-90" dirty="0">
                <a:solidFill>
                  <a:srgbClr val="C00000">
                    <a:alpha val="100000"/>
                  </a:srgbClr>
                </a:solidFill>
                <a:latin typeface="微软雅黑" panose="020B0703020204020201" charset="-122"/>
                <a:ea typeface="微软雅黑" panose="020B0703020204020201" charset="-122"/>
                <a:cs typeface="微软雅黑" panose="020B0703020204020201" charset="-122"/>
              </a:rPr>
              <a:t> </a:t>
            </a:r>
            <a:r>
              <a:rPr sz="900" b="1" kern="0" spc="40" dirty="0">
                <a:solidFill>
                  <a:srgbClr val="C00000">
                    <a:alpha val="100000"/>
                  </a:srgbClr>
                </a:solidFill>
                <a:latin typeface="微软雅黑" panose="020B0703020204020201" charset="-122"/>
                <a:ea typeface="微软雅黑" panose="020B0703020204020201" charset="-122"/>
                <a:cs typeface="微软雅黑" panose="020B0703020204020201" charset="-122"/>
              </a:rPr>
              <a:t>：</a:t>
            </a:r>
            <a:r>
              <a:rPr sz="9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不执行企业技术</a:t>
            </a:r>
            <a:r>
              <a:rPr sz="9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操作规程</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，发现泄漏没有及时处置（长达23</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天</a:t>
            </a:r>
            <a:r>
              <a:rPr sz="9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9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设备管理不规范</a:t>
            </a:r>
            <a:r>
              <a:rPr sz="9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，备用设备不能随时启动切换；未按规定履行隐患排查责</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任</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，安全管理制度   </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不落实。</a:t>
            </a:r>
            <a:endParaRPr sz="900" dirty="0">
              <a:latin typeface="微软雅黑" panose="020B0703020204020201" charset="-122"/>
              <a:ea typeface="微软雅黑" panose="020B0703020204020201" charset="-122"/>
              <a:cs typeface="微软雅黑" panose="020B0703020204020201" charset="-122"/>
            </a:endParaRPr>
          </a:p>
          <a:p>
            <a:pPr marL="128270" indent="-116205" algn="l" rtl="0" eaLnBrk="0">
              <a:lnSpc>
                <a:spcPct val="127000"/>
              </a:lnSpc>
              <a:spcBef>
                <a:spcPts val="275"/>
              </a:spcBef>
            </a:pPr>
            <a:r>
              <a:rPr sz="900" b="1" kern="0" spc="40" dirty="0">
                <a:solidFill>
                  <a:srgbClr val="C00000">
                    <a:alpha val="100000"/>
                  </a:srgbClr>
                </a:solidFill>
                <a:latin typeface="微软雅黑" panose="020B0703020204020201" charset="-122"/>
                <a:ea typeface="微软雅黑" panose="020B0703020204020201" charset="-122"/>
                <a:cs typeface="微软雅黑" panose="020B0703020204020201" charset="-122"/>
              </a:rPr>
              <a:t>辽宁盘锦</a:t>
            </a:r>
            <a:r>
              <a:rPr sz="900" b="1" kern="0" spc="-170" dirty="0">
                <a:solidFill>
                  <a:srgbClr val="C00000">
                    <a:alpha val="100000"/>
                  </a:srgbClr>
                </a:solidFill>
                <a:latin typeface="微软雅黑" panose="020B0703020204020201" charset="-122"/>
                <a:ea typeface="微软雅黑" panose="020B0703020204020201" charset="-122"/>
                <a:cs typeface="微软雅黑" panose="020B0703020204020201" charset="-122"/>
              </a:rPr>
              <a:t> </a:t>
            </a:r>
            <a:r>
              <a:rPr sz="900" b="1" kern="0" spc="40" dirty="0">
                <a:solidFill>
                  <a:srgbClr val="C00000">
                    <a:alpha val="100000"/>
                  </a:srgbClr>
                </a:solidFill>
                <a:latin typeface="微软雅黑" panose="020B0703020204020201" charset="-122"/>
                <a:ea typeface="微软雅黑" panose="020B0703020204020201" charset="-122"/>
                <a:cs typeface="微软雅黑" panose="020B0703020204020201" charset="-122"/>
              </a:rPr>
              <a:t>“1·15</a:t>
            </a:r>
            <a:r>
              <a:rPr sz="900" b="1" kern="0" spc="100" dirty="0">
                <a:solidFill>
                  <a:srgbClr val="C00000">
                    <a:alpha val="100000"/>
                  </a:srgbClr>
                </a:solidFill>
                <a:latin typeface="微软雅黑" panose="020B0703020204020201" charset="-122"/>
                <a:ea typeface="微软雅黑" panose="020B0703020204020201" charset="-122"/>
                <a:cs typeface="微软雅黑" panose="020B0703020204020201" charset="-122"/>
              </a:rPr>
              <a:t> </a:t>
            </a:r>
            <a:r>
              <a:rPr sz="900" b="1" kern="0" spc="40" dirty="0">
                <a:solidFill>
                  <a:srgbClr val="C00000">
                    <a:alpha val="100000"/>
                  </a:srgbClr>
                </a:solidFill>
                <a:latin typeface="微软雅黑" panose="020B0703020204020201" charset="-122"/>
                <a:ea typeface="微软雅黑" panose="020B0703020204020201" charset="-122"/>
                <a:cs typeface="微软雅黑" panose="020B0703020204020201" charset="-122"/>
              </a:rPr>
              <a:t>”重大爆炸着火</a:t>
            </a:r>
            <a:r>
              <a:rPr sz="900" b="1" kern="0" spc="30" dirty="0">
                <a:solidFill>
                  <a:srgbClr val="C00000">
                    <a:alpha val="100000"/>
                  </a:srgbClr>
                </a:solidFill>
                <a:latin typeface="微软雅黑" panose="020B0703020204020201" charset="-122"/>
                <a:ea typeface="微软雅黑" panose="020B0703020204020201" charset="-122"/>
                <a:cs typeface="微软雅黑" panose="020B0703020204020201" charset="-122"/>
              </a:rPr>
              <a:t>事故：</a:t>
            </a:r>
            <a:r>
              <a:rPr sz="900" b="1" kern="0" spc="-140" dirty="0">
                <a:solidFill>
                  <a:srgbClr val="C00000">
                    <a:alpha val="100000"/>
                  </a:srgbClr>
                </a:solidFill>
                <a:latin typeface="微软雅黑" panose="020B0703020204020201" charset="-122"/>
                <a:ea typeface="微软雅黑" panose="020B0703020204020201" charset="-122"/>
                <a:cs typeface="微软雅黑" panose="020B0703020204020201" charset="-122"/>
              </a:rPr>
              <a:t> </a:t>
            </a:r>
            <a:r>
              <a:rPr sz="9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安全生产主体责任悬空；管道长期带“病”运行</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，更换</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未经设计变更；每日安</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全风险研判承诺公告均为低风险</a:t>
            </a:r>
            <a:r>
              <a:rPr sz="900" b="1"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，检维修及特殊作业数量为零；未开展压力</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管道年度检查</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，作业人员使</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用非防爆对讲机</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，检维修作业未履行审批程序</a:t>
            </a:r>
            <a:r>
              <a:rPr sz="9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，人员聚集</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，安全管理混   </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乱</a:t>
            </a:r>
            <a:r>
              <a:rPr sz="900" b="1" kern="0" spc="-1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，制度规章执行流于形式</a:t>
            </a:r>
            <a:r>
              <a:rPr sz="9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900" dirty="0">
              <a:latin typeface="微软雅黑" panose="020B0703020204020201" charset="-122"/>
              <a:ea typeface="微软雅黑" panose="020B0703020204020201" charset="-122"/>
              <a:cs typeface="微软雅黑" panose="020B0703020204020201" charset="-122"/>
            </a:endParaRPr>
          </a:p>
          <a:p>
            <a:pPr marL="128270" indent="-116205" algn="l" rtl="0" eaLnBrk="0">
              <a:lnSpc>
                <a:spcPct val="125000"/>
              </a:lnSpc>
              <a:spcBef>
                <a:spcPts val="260"/>
              </a:spcBef>
            </a:pPr>
            <a:r>
              <a:rPr sz="900" b="1" kern="0" spc="30" dirty="0">
                <a:solidFill>
                  <a:srgbClr val="C00000">
                    <a:alpha val="100000"/>
                  </a:srgbClr>
                </a:solidFill>
                <a:latin typeface="微软雅黑" panose="020B0703020204020201" charset="-122"/>
                <a:ea typeface="微软雅黑" panose="020B0703020204020201" charset="-122"/>
                <a:cs typeface="微软雅黑" panose="020B0703020204020201" charset="-122"/>
              </a:rPr>
              <a:t>山东聊城</a:t>
            </a:r>
            <a:r>
              <a:rPr sz="900" b="1" kern="0" spc="-180" dirty="0">
                <a:solidFill>
                  <a:srgbClr val="C00000">
                    <a:alpha val="100000"/>
                  </a:srgbClr>
                </a:solidFill>
                <a:latin typeface="微软雅黑" panose="020B0703020204020201" charset="-122"/>
                <a:ea typeface="微软雅黑" panose="020B0703020204020201" charset="-122"/>
                <a:cs typeface="微软雅黑" panose="020B0703020204020201" charset="-122"/>
              </a:rPr>
              <a:t> </a:t>
            </a:r>
            <a:r>
              <a:rPr sz="900" b="1" kern="0" spc="30" dirty="0">
                <a:solidFill>
                  <a:srgbClr val="C00000">
                    <a:alpha val="100000"/>
                  </a:srgbClr>
                </a:solidFill>
                <a:latin typeface="微软雅黑" panose="020B0703020204020201" charset="-122"/>
                <a:ea typeface="微软雅黑" panose="020B0703020204020201" charset="-122"/>
                <a:cs typeface="微软雅黑" panose="020B0703020204020201" charset="-122"/>
              </a:rPr>
              <a:t>“5·1”重大爆炸着火事故：</a:t>
            </a:r>
            <a:r>
              <a:rPr sz="900" b="1" kern="0" spc="-150" dirty="0">
                <a:solidFill>
                  <a:srgbClr val="C00000">
                    <a:alpha val="100000"/>
                  </a:srgbClr>
                </a:solidFill>
                <a:latin typeface="微软雅黑" panose="020B0703020204020201" charset="-122"/>
                <a:ea typeface="微软雅黑" panose="020B0703020204020201" charset="-122"/>
                <a:cs typeface="微软雅黑" panose="020B0703020204020201" charset="-122"/>
              </a:rPr>
              <a:t> </a:t>
            </a:r>
            <a:r>
              <a:rPr sz="9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对高浓度</a:t>
            </a:r>
            <a:r>
              <a:rPr sz="9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双氧水安全风险辨识不清</a:t>
            </a:r>
            <a:r>
              <a:rPr sz="900" b="1"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，管控不力</a:t>
            </a:r>
            <a:r>
              <a:rPr sz="900" b="1" kern="0" spc="-1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，违章操作，</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现场人员聚集。</a:t>
            </a:r>
            <a:endParaRPr sz="900" dirty="0">
              <a:latin typeface="微软雅黑" panose="020B0703020204020201" charset="-122"/>
              <a:ea typeface="微软雅黑" panose="020B0703020204020201" charset="-122"/>
              <a:cs typeface="微软雅黑" panose="020B0703020204020201" charset="-122"/>
            </a:endParaRPr>
          </a:p>
          <a:p>
            <a:pPr marL="128905" indent="-116840" algn="l" rtl="0" eaLnBrk="0">
              <a:lnSpc>
                <a:spcPct val="125000"/>
              </a:lnSpc>
              <a:spcBef>
                <a:spcPts val="260"/>
              </a:spcBef>
            </a:pPr>
            <a:r>
              <a:rPr sz="900" b="1" kern="0" spc="40" dirty="0">
                <a:solidFill>
                  <a:srgbClr val="C00000">
                    <a:alpha val="100000"/>
                  </a:srgbClr>
                </a:solidFill>
                <a:latin typeface="微软雅黑" panose="020B0703020204020201" charset="-122"/>
                <a:ea typeface="微软雅黑" panose="020B0703020204020201" charset="-122"/>
                <a:cs typeface="微软雅黑" panose="020B0703020204020201" charset="-122"/>
              </a:rPr>
              <a:t>内蒙古鄂尔多斯</a:t>
            </a:r>
            <a:r>
              <a:rPr sz="900" b="1" kern="0" spc="-170" dirty="0">
                <a:solidFill>
                  <a:srgbClr val="C00000">
                    <a:alpha val="100000"/>
                  </a:srgbClr>
                </a:solidFill>
                <a:latin typeface="微软雅黑" panose="020B0703020204020201" charset="-122"/>
                <a:ea typeface="微软雅黑" panose="020B0703020204020201" charset="-122"/>
                <a:cs typeface="微软雅黑" panose="020B0703020204020201" charset="-122"/>
              </a:rPr>
              <a:t> </a:t>
            </a:r>
            <a:r>
              <a:rPr sz="900" b="1" kern="0" spc="40" dirty="0">
                <a:solidFill>
                  <a:srgbClr val="C00000">
                    <a:alpha val="100000"/>
                  </a:srgbClr>
                </a:solidFill>
                <a:latin typeface="微软雅黑" panose="020B0703020204020201" charset="-122"/>
                <a:ea typeface="微软雅黑" panose="020B0703020204020201" charset="-122"/>
                <a:cs typeface="微软雅黑" panose="020B0703020204020201" charset="-122"/>
              </a:rPr>
              <a:t>“9·7”重大事故：</a:t>
            </a:r>
            <a:r>
              <a:rPr sz="900" b="1" kern="0" spc="-150" dirty="0">
                <a:solidFill>
                  <a:srgbClr val="C00000">
                    <a:alpha val="100000"/>
                  </a:srgbClr>
                </a:solidFill>
                <a:latin typeface="微软雅黑" panose="020B0703020204020201" charset="-122"/>
                <a:ea typeface="微软雅黑" panose="020B0703020204020201" charset="-122"/>
                <a:cs typeface="微软雅黑" panose="020B0703020204020201" charset="-122"/>
              </a:rPr>
              <a:t> </a:t>
            </a:r>
            <a:r>
              <a:rPr sz="9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压力管道日常维护保养严重缺失；</a:t>
            </a:r>
            <a:r>
              <a:rPr sz="9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事故阀门拆卸未进行风险</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辨识；危险作业不按规定进行审批</a:t>
            </a:r>
            <a:r>
              <a:rPr sz="900" b="1"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，作业现场人员聚集且无监护人。</a:t>
            </a:r>
            <a:endParaRPr sz="900" dirty="0">
              <a:latin typeface="微软雅黑" panose="020B0703020204020201" charset="-122"/>
              <a:ea typeface="微软雅黑" panose="020B0703020204020201" charset="-122"/>
              <a:cs typeface="微软雅黑" panose="020B0703020204020201" charset="-122"/>
            </a:endParaRPr>
          </a:p>
        </p:txBody>
      </p:sp>
      <p:grpSp>
        <p:nvGrpSpPr>
          <p:cNvPr id="10" name="group 10"/>
          <p:cNvGrpSpPr/>
          <p:nvPr/>
        </p:nvGrpSpPr>
        <p:grpSpPr>
          <a:xfrm rot="21600000">
            <a:off x="247332" y="1229677"/>
            <a:ext cx="8721725" cy="854710"/>
            <a:chOff x="0" y="0"/>
            <a:chExt cx="8721725" cy="854710"/>
          </a:xfrm>
        </p:grpSpPr>
        <p:pic>
          <p:nvPicPr>
            <p:cNvPr id="104" name="picture 104"/>
            <p:cNvPicPr>
              <a:picLocks noChangeAspect="1"/>
            </p:cNvPicPr>
            <p:nvPr/>
          </p:nvPicPr>
          <p:blipFill>
            <a:blip r:embed="rId1"/>
            <a:stretch>
              <a:fillRect/>
            </a:stretch>
          </p:blipFill>
          <p:spPr>
            <a:xfrm rot="21600000">
              <a:off x="0" y="0"/>
              <a:ext cx="8721725" cy="854710"/>
            </a:xfrm>
            <a:prstGeom prst="rect">
              <a:avLst/>
            </a:prstGeom>
          </p:spPr>
        </p:pic>
        <p:sp>
          <p:nvSpPr>
            <p:cNvPr id="106" name="textbox 106"/>
            <p:cNvSpPr/>
            <p:nvPr/>
          </p:nvSpPr>
          <p:spPr>
            <a:xfrm>
              <a:off x="-12700" y="-12700"/>
              <a:ext cx="8747759" cy="894714"/>
            </a:xfrm>
            <a:prstGeom prst="rect">
              <a:avLst/>
            </a:prstGeom>
            <a:noFill/>
            <a:ln w="0" cap="flat">
              <a:noFill/>
              <a:prstDash val="solid"/>
              <a:miter lim="0"/>
            </a:ln>
          </p:spPr>
          <p:txBody>
            <a:bodyPr vert="horz" wrap="square" lIns="0" tIns="0" rIns="0" bIns="0"/>
            <a:lstStyle/>
            <a:p>
              <a:pPr algn="l" rtl="0" eaLnBrk="0">
                <a:lnSpc>
                  <a:spcPct val="110000"/>
                </a:lnSpc>
              </a:pPr>
              <a:endParaRPr sz="500" dirty="0">
                <a:latin typeface="微软雅黑" panose="020B0703020204020201" charset="-122"/>
                <a:ea typeface="微软雅黑" panose="020B0703020204020201" charset="-122"/>
                <a:cs typeface="Arial" panose="020B0704020202090204"/>
              </a:endParaRPr>
            </a:p>
            <a:p>
              <a:pPr marL="125095" indent="-635" algn="l" rtl="0" eaLnBrk="0">
                <a:lnSpc>
                  <a:spcPct val="118000"/>
                </a:lnSpc>
                <a:spcBef>
                  <a:spcPts val="5"/>
                </a:spcBef>
              </a:pP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近年来</a:t>
              </a:r>
              <a:r>
                <a:rPr sz="1200" b="1" kern="0" spc="-2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，江苏响水“3·21”、河南义马“7·19”等重特大事故</a:t>
              </a:r>
              <a:r>
                <a:rPr sz="1200" b="1" kern="0" spc="-2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，以及辽宁</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盘锦“1·15”、</a:t>
              </a:r>
              <a:r>
                <a:rPr sz="1200" b="1" kern="0" spc="-2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山东聊城“5·1”、</a:t>
              </a:r>
              <a:r>
                <a:rPr sz="1200" b="1" kern="0" spc="-2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内蒙古鄂尔多斯</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“9·7”等重大事故</a:t>
              </a:r>
              <a:r>
                <a:rPr sz="1200" b="1" kern="0" spc="-2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，暴露出部分企业在</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主体责任落实、异常工况处置、信</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息化智能化建设</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等方面存在突出问题</a:t>
              </a:r>
              <a:r>
                <a:rPr sz="1200" b="1" kern="0" spc="-2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，急需发挥安全</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生产标准化引领作用</a:t>
              </a:r>
              <a:r>
                <a:rPr sz="1200" b="1" kern="0" spc="-2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督促企业完善安全管理体系</a:t>
              </a:r>
              <a:r>
                <a:rPr sz="1200" b="1" kern="0" spc="-2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，运用系统思维解决基础性、源头性、瓶颈性难题。</a:t>
              </a:r>
              <a:endParaRPr sz="1200" dirty="0">
                <a:latin typeface="微软雅黑" panose="020B0703020204020201" charset="-122"/>
                <a:ea typeface="微软雅黑" panose="020B0703020204020201" charset="-122"/>
                <a:cs typeface="微软雅黑" panose="020B0703020204020201" charset="-122"/>
              </a:endParaRPr>
            </a:p>
          </p:txBody>
        </p:sp>
      </p:grpSp>
      <p:pic>
        <p:nvPicPr>
          <p:cNvPr id="108" name="picture 108"/>
          <p:cNvPicPr>
            <a:picLocks noChangeAspect="1"/>
          </p:cNvPicPr>
          <p:nvPr/>
        </p:nvPicPr>
        <p:blipFill>
          <a:blip r:embed="rId2"/>
          <a:stretch>
            <a:fillRect/>
          </a:stretch>
        </p:blipFill>
        <p:spPr>
          <a:xfrm rot="21600000">
            <a:off x="5650991" y="2315718"/>
            <a:ext cx="3313175" cy="1927860"/>
          </a:xfrm>
          <a:prstGeom prst="rect">
            <a:avLst/>
          </a:prstGeom>
        </p:spPr>
      </p:pic>
      <p:sp>
        <p:nvSpPr>
          <p:cNvPr id="110" name="textbox 110"/>
          <p:cNvSpPr/>
          <p:nvPr/>
        </p:nvSpPr>
        <p:spPr>
          <a:xfrm>
            <a:off x="522510" y="734213"/>
            <a:ext cx="4844415" cy="3613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algn="r" rtl="0" eaLnBrk="0">
              <a:lnSpc>
                <a:spcPts val="2645"/>
              </a:lnSpc>
            </a:pPr>
            <a:r>
              <a:rPr sz="20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2. 有力强化危险化学品重大安全风险防控</a:t>
            </a:r>
            <a:r>
              <a:rPr sz="20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endParaRPr sz="2000" dirty="0">
              <a:latin typeface="微软雅黑" panose="020B0703020204020201" charset="-122"/>
              <a:ea typeface="微软雅黑" panose="020B0703020204020201" charset="-122"/>
              <a:cs typeface="微软雅黑" panose="020B0703020204020201" charset="-122"/>
            </a:endParaRPr>
          </a:p>
        </p:txBody>
      </p:sp>
      <p:sp>
        <p:nvSpPr>
          <p:cNvPr id="112" name="textbox 112"/>
          <p:cNvSpPr/>
          <p:nvPr/>
        </p:nvSpPr>
        <p:spPr>
          <a:xfrm>
            <a:off x="6233024" y="4283365"/>
            <a:ext cx="2218689" cy="19240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704020202090204"/>
              <a:ea typeface="Arial" panose="020B0704020202090204"/>
              <a:cs typeface="Arial" panose="020B0704020202090204"/>
            </a:endParaRPr>
          </a:p>
          <a:p>
            <a:pPr marL="12700" algn="l" rtl="0" eaLnBrk="0">
              <a:lnSpc>
                <a:spcPts val="1310"/>
              </a:lnSpc>
            </a:pP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河南义马气化厂</a:t>
            </a:r>
            <a:r>
              <a:rPr sz="9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“7·19”重大爆炸事故</a:t>
            </a:r>
            <a:endParaRPr sz="9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8" name="picture 848"/>
          <p:cNvPicPr>
            <a:picLocks noChangeAspect="1"/>
          </p:cNvPicPr>
          <p:nvPr/>
        </p:nvPicPr>
        <p:blipFill>
          <a:blip r:embed="rId1"/>
          <a:stretch>
            <a:fillRect/>
          </a:stretch>
        </p:blipFill>
        <p:spPr>
          <a:xfrm rot="21600000">
            <a:off x="324611" y="1635759"/>
            <a:ext cx="5762244" cy="2808732"/>
          </a:xfrm>
          <a:prstGeom prst="rect">
            <a:avLst/>
          </a:prstGeom>
        </p:spPr>
      </p:pic>
      <p:sp>
        <p:nvSpPr>
          <p:cNvPr id="852" name="textbox 852"/>
          <p:cNvSpPr/>
          <p:nvPr/>
        </p:nvSpPr>
        <p:spPr>
          <a:xfrm>
            <a:off x="530659" y="768503"/>
            <a:ext cx="3578859" cy="3613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5.6 设备完</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整性</a:t>
            </a:r>
            <a:endParaRPr sz="2000" dirty="0">
              <a:latin typeface="微软雅黑" panose="020B0703020204020201" charset="-122"/>
              <a:ea typeface="微软雅黑" panose="020B0703020204020201" charset="-122"/>
              <a:cs typeface="微软雅黑" panose="020B0703020204020201" charset="-122"/>
            </a:endParaRPr>
          </a:p>
        </p:txBody>
      </p:sp>
      <p:sp>
        <p:nvSpPr>
          <p:cNvPr id="854" name="textbox 854"/>
          <p:cNvSpPr/>
          <p:nvPr/>
        </p:nvSpPr>
        <p:spPr>
          <a:xfrm>
            <a:off x="6398643" y="2641385"/>
            <a:ext cx="2318385" cy="479425"/>
          </a:xfrm>
          <a:prstGeom prst="rect">
            <a:avLst/>
          </a:prstGeom>
          <a:noFill/>
          <a:ln w="0" cap="flat">
            <a:noFill/>
            <a:prstDash val="solid"/>
            <a:miter lim="0"/>
          </a:ln>
        </p:spPr>
        <p:txBody>
          <a:bodyPr vert="horz" wrap="square" lIns="0" tIns="0" rIns="0" bIns="0"/>
          <a:lstStyle/>
          <a:p>
            <a:pPr algn="l" rtl="0" eaLnBrk="0">
              <a:lnSpc>
                <a:spcPct val="79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ct val="93000"/>
              </a:lnSpc>
              <a:tabLst>
                <a:tab pos="138430" algn="l"/>
              </a:tabLst>
            </a:pP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合理设置；</a:t>
            </a:r>
            <a:endParaRPr sz="1400" dirty="0">
              <a:latin typeface="微软雅黑" panose="020B0703020204020201" charset="-122"/>
              <a:ea typeface="微软雅黑" panose="020B0703020204020201" charset="-122"/>
              <a:cs typeface="微软雅黑" panose="020B0703020204020201" charset="-122"/>
            </a:endParaRPr>
          </a:p>
          <a:p>
            <a:pPr algn="l" rtl="0" eaLnBrk="0">
              <a:lnSpc>
                <a:spcPct val="125000"/>
              </a:lnSpc>
            </a:pPr>
            <a:endParaRPr sz="300" dirty="0">
              <a:latin typeface="微软雅黑" panose="020B0703020204020201" charset="-122"/>
              <a:ea typeface="微软雅黑" panose="020B0703020204020201" charset="-122"/>
              <a:cs typeface="Arial" panose="020B0704020202090204"/>
            </a:endParaRPr>
          </a:p>
          <a:p>
            <a:pPr marL="12700" algn="l" rtl="0" eaLnBrk="0">
              <a:lnSpc>
                <a:spcPct val="93000"/>
              </a:lnSpc>
              <a:spcBef>
                <a:spcPts val="5"/>
              </a:spcBef>
              <a:tabLst>
                <a:tab pos="138430" algn="l"/>
              </a:tabLst>
            </a:pP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维护、保养、报废和更</a:t>
            </a:r>
            <a:r>
              <a:rPr sz="14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换。</a:t>
            </a:r>
            <a:endParaRPr sz="1400" dirty="0">
              <a:latin typeface="微软雅黑" panose="020B0703020204020201" charset="-122"/>
              <a:ea typeface="微软雅黑" panose="020B0703020204020201" charset="-122"/>
              <a:cs typeface="微软雅黑" panose="020B0703020204020201" charset="-122"/>
            </a:endParaRPr>
          </a:p>
        </p:txBody>
      </p:sp>
      <p:pic>
        <p:nvPicPr>
          <p:cNvPr id="856" name="picture 856"/>
          <p:cNvPicPr>
            <a:picLocks noChangeAspect="1"/>
          </p:cNvPicPr>
          <p:nvPr/>
        </p:nvPicPr>
        <p:blipFill>
          <a:blip r:embed="rId2"/>
          <a:stretch>
            <a:fillRect/>
          </a:stretch>
        </p:blipFill>
        <p:spPr>
          <a:xfrm rot="21600000">
            <a:off x="6411343" y="2909990"/>
            <a:ext cx="126688" cy="197705"/>
          </a:xfrm>
          <a:prstGeom prst="rect">
            <a:avLst/>
          </a:prstGeom>
        </p:spPr>
      </p:pic>
      <p:pic>
        <p:nvPicPr>
          <p:cNvPr id="858" name="picture 858"/>
          <p:cNvPicPr>
            <a:picLocks noChangeAspect="1"/>
          </p:cNvPicPr>
          <p:nvPr/>
        </p:nvPicPr>
        <p:blipFill>
          <a:blip r:embed="rId3"/>
          <a:stretch>
            <a:fillRect/>
          </a:stretch>
        </p:blipFill>
        <p:spPr>
          <a:xfrm rot="21600000">
            <a:off x="6411343" y="2654085"/>
            <a:ext cx="126688" cy="197705"/>
          </a:xfrm>
          <a:prstGeom prst="rect">
            <a:avLst/>
          </a:prstGeom>
        </p:spPr>
      </p:pic>
      <p:sp>
        <p:nvSpPr>
          <p:cNvPr id="860" name="textbox 860"/>
          <p:cNvSpPr/>
          <p:nvPr/>
        </p:nvSpPr>
        <p:spPr>
          <a:xfrm>
            <a:off x="619950" y="4492980"/>
            <a:ext cx="4846954" cy="17652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704020202090204"/>
              <a:ea typeface="Arial" panose="020B0704020202090204"/>
              <a:cs typeface="Arial" panose="020B0704020202090204"/>
            </a:endParaRPr>
          </a:p>
          <a:p>
            <a:pPr marL="66675" algn="l" rtl="0" eaLnBrk="0">
              <a:lnSpc>
                <a:spcPts val="1185"/>
              </a:lnSpc>
            </a:pPr>
            <a:r>
              <a:rPr sz="900" b="1" kern="0" spc="-10" dirty="0">
                <a:solidFill>
                  <a:srgbClr val="404040">
                    <a:alpha val="100000"/>
                  </a:srgbClr>
                </a:solidFill>
                <a:latin typeface="微软雅黑" panose="020B0703020204020201" charset="-122"/>
                <a:ea typeface="微软雅黑" panose="020B0703020204020201" charset="-122"/>
                <a:cs typeface="微软雅黑" panose="020B0703020204020201" charset="-122"/>
              </a:rPr>
              <a:t>《危险化学品建设项目安全设施目录（试行）》（安监总危化〔2007〕225号）--安全设施类别</a:t>
            </a:r>
            <a:endParaRPr sz="900" dirty="0">
              <a:latin typeface="微软雅黑" panose="020B0703020204020201" charset="-122"/>
              <a:ea typeface="微软雅黑" panose="020B0703020204020201" charset="-122"/>
              <a:cs typeface="微软雅黑" panose="020B0703020204020201" charset="-122"/>
            </a:endParaRPr>
          </a:p>
        </p:txBody>
      </p:sp>
      <p:sp>
        <p:nvSpPr>
          <p:cNvPr id="862" name="textbox 862"/>
          <p:cNvSpPr/>
          <p:nvPr/>
        </p:nvSpPr>
        <p:spPr>
          <a:xfrm>
            <a:off x="473580" y="1300796"/>
            <a:ext cx="1515110" cy="29273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2105"/>
              </a:lnSpc>
            </a:pP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5.6.7</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安全设施</a:t>
            </a:r>
            <a:endParaRPr sz="15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 name="textbox 864"/>
          <p:cNvSpPr/>
          <p:nvPr/>
        </p:nvSpPr>
        <p:spPr>
          <a:xfrm>
            <a:off x="399948" y="857403"/>
            <a:ext cx="8369300" cy="370332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42875"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5.6 设备完</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整性</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18000"/>
              </a:lnSpc>
            </a:pPr>
            <a:endParaRPr sz="1000" dirty="0">
              <a:latin typeface="微软雅黑" panose="020B0703020204020201" charset="-122"/>
              <a:ea typeface="微软雅黑" panose="020B0703020204020201" charset="-122"/>
              <a:cs typeface="Arial" panose="020B0704020202090204"/>
            </a:endParaRPr>
          </a:p>
          <a:p>
            <a:pPr marL="53340" algn="l" rtl="0" eaLnBrk="0">
              <a:lnSpc>
                <a:spcPts val="2105"/>
              </a:lnSpc>
              <a:spcBef>
                <a:spcPts val="455"/>
              </a:spcBef>
            </a:pP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5.6.9</a:t>
            </a:r>
            <a:r>
              <a:rPr sz="1500" b="1" kern="0" spc="11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设备完整性数据库</a:t>
            </a:r>
            <a:endParaRPr sz="1500" dirty="0">
              <a:latin typeface="微软雅黑" panose="020B0703020204020201" charset="-122"/>
              <a:ea typeface="微软雅黑" panose="020B0703020204020201" charset="-122"/>
              <a:cs typeface="微软雅黑" panose="020B0703020204020201" charset="-122"/>
            </a:endParaRPr>
          </a:p>
          <a:p>
            <a:pPr marL="12700" indent="38100" algn="l" rtl="0" eaLnBrk="0">
              <a:lnSpc>
                <a:spcPct val="129000"/>
              </a:lnSpc>
              <a:spcBef>
                <a:spcPts val="690"/>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5.6.9.1 企业应建立</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设备完整性数</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据库</a:t>
            </a:r>
            <a:r>
              <a:rPr sz="14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，将设备的基础数据、运行参数、检验检测数据、维修维护数据、</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缺陷数据等纳入数据库</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统一</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管理</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a:p>
            <a:pPr marL="12700" indent="38100" algn="l" rtl="0" eaLnBrk="0">
              <a:lnSpc>
                <a:spcPct val="129000"/>
              </a:lnSpc>
              <a:spcBef>
                <a:spcPts val="705"/>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5.6.9.2 企业应定期</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分析研究</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数据库中的</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各项数据</a:t>
            </a:r>
            <a:r>
              <a:rPr sz="1400" b="1" kern="0" spc="-2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，利用信息化手段和专业技术工具</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，做好设备分级管理、</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缺陷管理、检验检测、预防性维修等完整性</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工作。</a:t>
            </a:r>
            <a:endParaRPr sz="1400" dirty="0">
              <a:latin typeface="微软雅黑" panose="020B0703020204020201" charset="-122"/>
              <a:ea typeface="微软雅黑" panose="020B0703020204020201" charset="-122"/>
              <a:cs typeface="微软雅黑" panose="020B0703020204020201" charset="-122"/>
            </a:endParaRPr>
          </a:p>
          <a:p>
            <a:pPr marL="12700" indent="26670" algn="l" rtl="0" eaLnBrk="0">
              <a:lnSpc>
                <a:spcPct val="147000"/>
              </a:lnSpc>
              <a:spcBef>
                <a:spcPts val="105"/>
              </a:spcBef>
            </a:pP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条文说明</a:t>
            </a:r>
            <a:r>
              <a:rPr sz="1200" b="1" kern="0" spc="-10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：通过将各类设备数据纳入</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统一数据库管理</a:t>
            </a:r>
            <a:r>
              <a:rPr sz="12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17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旨在打破信息孤岛</a:t>
            </a:r>
            <a:r>
              <a:rPr sz="12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6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实现数据的集中存储与共享</a:t>
            </a:r>
            <a:r>
              <a:rPr sz="12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，方便企业</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各部门随时获取所需设备信息</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，提升协同工作效率。</a:t>
            </a:r>
            <a:endParaRPr sz="1200" dirty="0">
              <a:latin typeface="微软雅黑" panose="020B0703020204020201" charset="-122"/>
              <a:ea typeface="微软雅黑" panose="020B0703020204020201" charset="-122"/>
              <a:cs typeface="微软雅黑" panose="020B0703020204020201" charset="-122"/>
            </a:endParaRPr>
          </a:p>
          <a:p>
            <a:pPr marL="53340" algn="l" rtl="0" eaLnBrk="0">
              <a:lnSpc>
                <a:spcPts val="2105"/>
              </a:lnSpc>
              <a:spcBef>
                <a:spcPts val="775"/>
              </a:spcBef>
            </a:pP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5.6.10</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证实方法</a:t>
            </a:r>
            <a:endParaRPr sz="1500" dirty="0">
              <a:latin typeface="微软雅黑" panose="020B0703020204020201" charset="-122"/>
              <a:ea typeface="微软雅黑" panose="020B0703020204020201" charset="-122"/>
              <a:cs typeface="微软雅黑" panose="020B0703020204020201" charset="-122"/>
            </a:endParaRPr>
          </a:p>
          <a:p>
            <a:pPr algn="r" rtl="0" eaLnBrk="0">
              <a:lnSpc>
                <a:spcPct val="83000"/>
              </a:lnSpc>
              <a:spcBef>
                <a:spcPts val="970"/>
              </a:spcBef>
            </a:pP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通过查验的方式</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，确定设备检验检测计划和结</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果、检维修方案和情况、设备设施档案台账、缺陷台账、</a:t>
            </a:r>
            <a:endParaRPr sz="1400" dirty="0">
              <a:latin typeface="微软雅黑" panose="020B0703020204020201" charset="-122"/>
              <a:ea typeface="微软雅黑" panose="020B0703020204020201" charset="-122"/>
              <a:cs typeface="微软雅黑" panose="020B0703020204020201" charset="-122"/>
            </a:endParaRPr>
          </a:p>
          <a:p>
            <a:pPr marL="12700" algn="l" rtl="0" eaLnBrk="0">
              <a:lnSpc>
                <a:spcPts val="2690"/>
              </a:lnSpc>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安全仪表完整性等级评估、安全仪表系统技术规格书等与5.6所有要求的符</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合性。</a:t>
            </a:r>
            <a:endParaRPr sz="14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8" name="table 868"/>
          <p:cNvGraphicFramePr>
            <a:graphicFrameLocks noGrp="1"/>
          </p:cNvGraphicFramePr>
          <p:nvPr/>
        </p:nvGraphicFramePr>
        <p:xfrm>
          <a:off x="823595" y="1198879"/>
          <a:ext cx="7644130" cy="3363595"/>
        </p:xfrm>
        <a:graphic>
          <a:graphicData uri="http://schemas.openxmlformats.org/drawingml/2006/table">
            <a:tbl>
              <a:tblPr/>
              <a:tblGrid>
                <a:gridCol w="2602229"/>
                <a:gridCol w="5041900"/>
              </a:tblGrid>
              <a:tr h="401954">
                <a:tc>
                  <a:txBody>
                    <a:bodyPr/>
                    <a:lstStyle/>
                    <a:p>
                      <a:pPr algn="l" rtl="0" eaLnBrk="0">
                        <a:lnSpc>
                          <a:spcPct val="101000"/>
                        </a:lnSpc>
                      </a:pPr>
                      <a:endParaRPr sz="700" dirty="0">
                        <a:latin typeface="微软雅黑" panose="020B0703020204020201" charset="-122"/>
                        <a:ea typeface="微软雅黑" panose="020B0703020204020201" charset="-122"/>
                        <a:cs typeface="Arial" panose="020B0704020202090204"/>
                      </a:endParaRPr>
                    </a:p>
                    <a:p>
                      <a:pPr marL="903605" algn="l" rtl="0" eaLnBrk="0">
                        <a:lnSpc>
                          <a:spcPct val="88000"/>
                        </a:lnSpc>
                        <a:spcBef>
                          <a:spcPts val="5"/>
                        </a:spcBef>
                      </a:pPr>
                      <a:r>
                        <a:rPr sz="1500" b="1" kern="0" spc="80" dirty="0">
                          <a:solidFill>
                            <a:srgbClr val="FFFFFF">
                              <a:alpha val="100000"/>
                            </a:srgbClr>
                          </a:solidFill>
                          <a:latin typeface="微软雅黑" panose="020B0703020204020201" charset="-122"/>
                          <a:ea typeface="微软雅黑" panose="020B0703020204020201" charset="-122"/>
                          <a:cs typeface="微软雅黑" panose="020B0703020204020201" charset="-122"/>
                        </a:rPr>
                        <a:t>二级要素</a:t>
                      </a:r>
                      <a:endParaRPr sz="15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DA2"/>
                    </a:solidFill>
                  </a:tcPr>
                </a:tc>
                <a:tc>
                  <a:txBody>
                    <a:bodyPr/>
                    <a:lstStyle/>
                    <a:p>
                      <a:pPr algn="l" rtl="0" eaLnBrk="0">
                        <a:lnSpc>
                          <a:spcPct val="103000"/>
                        </a:lnSpc>
                      </a:pPr>
                      <a:endParaRPr sz="700" dirty="0">
                        <a:latin typeface="微软雅黑" panose="020B0703020204020201" charset="-122"/>
                        <a:ea typeface="微软雅黑" panose="020B0703020204020201" charset="-122"/>
                        <a:cs typeface="Arial" panose="020B0704020202090204"/>
                      </a:endParaRPr>
                    </a:p>
                    <a:p>
                      <a:pPr marL="2318385" algn="l" rtl="0" eaLnBrk="0">
                        <a:lnSpc>
                          <a:spcPct val="87000"/>
                        </a:lnSpc>
                        <a:spcBef>
                          <a:spcPts val="5"/>
                        </a:spcBef>
                      </a:pPr>
                      <a:r>
                        <a:rPr sz="1500" b="1" kern="0" spc="70" dirty="0">
                          <a:solidFill>
                            <a:srgbClr val="FFFFFF">
                              <a:alpha val="100000"/>
                            </a:srgbClr>
                          </a:solidFill>
                          <a:latin typeface="微软雅黑" panose="020B0703020204020201" charset="-122"/>
                          <a:ea typeface="微软雅黑" panose="020B0703020204020201" charset="-122"/>
                          <a:cs typeface="微软雅黑" panose="020B0703020204020201" charset="-122"/>
                        </a:rPr>
                        <a:t>要点</a:t>
                      </a:r>
                      <a:endParaRPr sz="15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DA2"/>
                    </a:solidFill>
                  </a:tcPr>
                </a:tc>
              </a:tr>
              <a:tr h="375284">
                <a:tc>
                  <a:txBody>
                    <a:bodyPr/>
                    <a:lstStyle/>
                    <a:p>
                      <a:pPr algn="l" rtl="0" eaLnBrk="0">
                        <a:lnSpc>
                          <a:spcPct val="111000"/>
                        </a:lnSpc>
                      </a:pPr>
                      <a:endParaRPr sz="600" dirty="0">
                        <a:latin typeface="微软雅黑" panose="020B0703020204020201" charset="-122"/>
                        <a:ea typeface="微软雅黑" panose="020B0703020204020201" charset="-122"/>
                        <a:cs typeface="Arial" panose="020B0704020202090204"/>
                      </a:endParaRPr>
                    </a:p>
                    <a:p>
                      <a:pPr marL="107950" algn="l" rtl="0" eaLnBrk="0">
                        <a:lnSpc>
                          <a:spcPts val="1310"/>
                        </a:lnSpc>
                        <a:spcBef>
                          <a:spcPts val="5"/>
                        </a:spcBef>
                      </a:pPr>
                      <a:r>
                        <a:rPr sz="9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5.7.1 操作规程</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05000"/>
                        </a:lnSpc>
                      </a:pPr>
                      <a:endParaRPr sz="800" dirty="0">
                        <a:latin typeface="微软雅黑" panose="020B0703020204020201" charset="-122"/>
                        <a:ea typeface="微软雅黑" panose="020B0703020204020201" charset="-122"/>
                        <a:cs typeface="Arial" panose="020B0704020202090204"/>
                      </a:endParaRPr>
                    </a:p>
                    <a:p>
                      <a:pPr marL="100965" algn="l" rtl="0" eaLnBrk="0">
                        <a:lnSpc>
                          <a:spcPct val="91000"/>
                        </a:lnSpc>
                        <a:spcBef>
                          <a:spcPts val="0"/>
                        </a:spcBef>
                        <a:tabLst>
                          <a:tab pos="191135"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操作规程编制原则；</a:t>
                      </a:r>
                      <a:r>
                        <a:rPr sz="900" b="1"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每年评审适应性和有效</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性</a:t>
                      </a:r>
                      <a:r>
                        <a:rPr sz="9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，每三年修订一次。</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r>
              <a:tr h="381000">
                <a:tc>
                  <a:txBody>
                    <a:bodyPr/>
                    <a:lstStyle/>
                    <a:p>
                      <a:pPr algn="l" rtl="0" eaLnBrk="0">
                        <a:lnSpc>
                          <a:spcPct val="114000"/>
                        </a:lnSpc>
                      </a:pPr>
                      <a:endParaRPr sz="600" dirty="0">
                        <a:latin typeface="微软雅黑" panose="020B0703020204020201" charset="-122"/>
                        <a:ea typeface="微软雅黑" panose="020B0703020204020201" charset="-122"/>
                        <a:cs typeface="Arial" panose="020B0704020202090204"/>
                      </a:endParaRPr>
                    </a:p>
                    <a:p>
                      <a:pPr marL="107950" algn="l" rtl="0" eaLnBrk="0">
                        <a:lnSpc>
                          <a:spcPts val="1310"/>
                        </a:lnSpc>
                        <a:spcBef>
                          <a:spcPts val="5"/>
                        </a:spcBef>
                      </a:pPr>
                      <a:r>
                        <a:rPr sz="9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5.7.2 正常操作</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c>
                  <a:txBody>
                    <a:bodyPr/>
                    <a:lstStyle/>
                    <a:p>
                      <a:pPr algn="l" rtl="0" eaLnBrk="0">
                        <a:lnSpc>
                          <a:spcPct val="107000"/>
                        </a:lnSpc>
                      </a:pPr>
                      <a:endParaRPr sz="800" dirty="0">
                        <a:latin typeface="微软雅黑" panose="020B0703020204020201" charset="-122"/>
                        <a:ea typeface="微软雅黑" panose="020B0703020204020201" charset="-122"/>
                        <a:cs typeface="Arial" panose="020B0704020202090204"/>
                      </a:endParaRPr>
                    </a:p>
                    <a:p>
                      <a:pPr algn="l" rtl="0" eaLnBrk="0">
                        <a:lnSpc>
                          <a:spcPct val="7000"/>
                        </a:lnSpc>
                      </a:pPr>
                      <a:endParaRPr sz="100" dirty="0">
                        <a:latin typeface="微软雅黑" panose="020B0703020204020201" charset="-122"/>
                        <a:ea typeface="微软雅黑" panose="020B0703020204020201" charset="-122"/>
                        <a:cs typeface="Arial" panose="020B0704020202090204"/>
                      </a:endParaRPr>
                    </a:p>
                    <a:p>
                      <a:pPr marL="100965" algn="l" rtl="0" eaLnBrk="0">
                        <a:lnSpc>
                          <a:spcPct val="91000"/>
                        </a:lnSpc>
                        <a:tabLst>
                          <a:tab pos="191135"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编制工艺卡片</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，定期巡检</a:t>
                      </a:r>
                      <a:r>
                        <a:rPr sz="9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，操作班组交接班规范管理。</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r>
              <a:tr h="548640">
                <a:tc>
                  <a:txBody>
                    <a:bodyPr/>
                    <a:lstStyle/>
                    <a:p>
                      <a:pPr algn="l" rtl="0" eaLnBrk="0">
                        <a:lnSpc>
                          <a:spcPct val="123000"/>
                        </a:lnSpc>
                      </a:pPr>
                      <a:endParaRPr sz="1000" dirty="0">
                        <a:latin typeface="微软雅黑" panose="020B0703020204020201" charset="-122"/>
                        <a:ea typeface="微软雅黑" panose="020B0703020204020201" charset="-122"/>
                        <a:cs typeface="Arial" panose="020B0704020202090204"/>
                      </a:endParaRPr>
                    </a:p>
                    <a:p>
                      <a:pPr algn="l" rtl="0" eaLnBrk="0">
                        <a:lnSpc>
                          <a:spcPct val="10000"/>
                        </a:lnSpc>
                      </a:pPr>
                      <a:endParaRPr sz="100" dirty="0">
                        <a:latin typeface="微软雅黑" panose="020B0703020204020201" charset="-122"/>
                        <a:ea typeface="微软雅黑" panose="020B0703020204020201" charset="-122"/>
                        <a:cs typeface="Arial" panose="020B0704020202090204"/>
                      </a:endParaRPr>
                    </a:p>
                    <a:p>
                      <a:pPr marL="107950" algn="l" rtl="0" eaLnBrk="0">
                        <a:lnSpc>
                          <a:spcPts val="1310"/>
                        </a:lnSpc>
                      </a:pPr>
                      <a:r>
                        <a:rPr sz="9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5.7.3 开停车管</a:t>
                      </a:r>
                      <a:r>
                        <a:rPr sz="9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理</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03000"/>
                        </a:lnSpc>
                      </a:pPr>
                      <a:endParaRPr sz="400" dirty="0">
                        <a:latin typeface="微软雅黑" panose="020B0703020204020201" charset="-122"/>
                        <a:ea typeface="微软雅黑" panose="020B0703020204020201" charset="-122"/>
                        <a:cs typeface="Arial" panose="020B0704020202090204"/>
                      </a:endParaRPr>
                    </a:p>
                    <a:p>
                      <a:pPr marL="100965" algn="l" rtl="0" eaLnBrk="0">
                        <a:lnSpc>
                          <a:spcPct val="91000"/>
                        </a:lnSpc>
                        <a:spcBef>
                          <a:spcPts val="5"/>
                        </a:spcBef>
                        <a:tabLst>
                          <a:tab pos="191135"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编制开停车方案、</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安全条件确认表</a:t>
                      </a:r>
                      <a:r>
                        <a:rPr sz="9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，落实安全措施；</a:t>
                      </a:r>
                      <a:endParaRPr sz="900" dirty="0">
                        <a:latin typeface="微软雅黑" panose="020B0703020204020201" charset="-122"/>
                        <a:ea typeface="微软雅黑" panose="020B0703020204020201" charset="-122"/>
                        <a:cs typeface="微软雅黑" panose="020B0703020204020201" charset="-122"/>
                      </a:endParaRPr>
                    </a:p>
                    <a:p>
                      <a:pPr marL="100965" algn="l" rtl="0" eaLnBrk="0">
                        <a:lnSpc>
                          <a:spcPct val="91000"/>
                        </a:lnSpc>
                        <a:spcBef>
                          <a:spcPts val="210"/>
                        </a:spcBef>
                        <a:tabLst>
                          <a:tab pos="191135"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建立停工交付检修、</a:t>
                      </a:r>
                      <a:r>
                        <a:rPr sz="900" b="1"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检修结束交付生产的交接管理机制；</a:t>
                      </a:r>
                      <a:endParaRPr sz="900" dirty="0">
                        <a:latin typeface="微软雅黑" panose="020B0703020204020201" charset="-122"/>
                        <a:ea typeface="微软雅黑" panose="020B0703020204020201" charset="-122"/>
                        <a:cs typeface="微软雅黑" panose="020B0703020204020201" charset="-122"/>
                      </a:endParaRPr>
                    </a:p>
                    <a:p>
                      <a:pPr marL="100965" algn="l" rtl="0" eaLnBrk="0">
                        <a:lnSpc>
                          <a:spcPct val="91000"/>
                        </a:lnSpc>
                        <a:spcBef>
                          <a:spcPts val="215"/>
                        </a:spcBef>
                        <a:tabLst>
                          <a:tab pos="191135"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严格控制开停车过程中现场人员数量。</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r>
              <a:tr h="410844">
                <a:tc>
                  <a:txBody>
                    <a:bodyPr/>
                    <a:lstStyle/>
                    <a:p>
                      <a:pPr algn="l" rtl="0" eaLnBrk="0">
                        <a:lnSpc>
                          <a:spcPct val="112000"/>
                        </a:lnSpc>
                      </a:pPr>
                      <a:endParaRPr sz="700" dirty="0">
                        <a:latin typeface="微软雅黑" panose="020B0703020204020201" charset="-122"/>
                        <a:ea typeface="微软雅黑" panose="020B0703020204020201" charset="-122"/>
                        <a:cs typeface="Arial" panose="020B0704020202090204"/>
                      </a:endParaRPr>
                    </a:p>
                    <a:p>
                      <a:pPr marL="107950" algn="l" rtl="0" eaLnBrk="0">
                        <a:lnSpc>
                          <a:spcPts val="1310"/>
                        </a:lnSpc>
                        <a:spcBef>
                          <a:spcPts val="0"/>
                        </a:spcBef>
                      </a:pPr>
                      <a:r>
                        <a:rPr sz="9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5.7.4 报警管理（新增）</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c>
                  <a:txBody>
                    <a:bodyPr/>
                    <a:lstStyle/>
                    <a:p>
                      <a:pPr algn="l" rtl="0" eaLnBrk="0">
                        <a:lnSpc>
                          <a:spcPct val="105000"/>
                        </a:lnSpc>
                      </a:pPr>
                      <a:endParaRPr sz="900" dirty="0">
                        <a:latin typeface="微软雅黑" panose="020B0703020204020201" charset="-122"/>
                        <a:ea typeface="微软雅黑" panose="020B0703020204020201" charset="-122"/>
                        <a:cs typeface="Arial" panose="020B0704020202090204"/>
                      </a:endParaRPr>
                    </a:p>
                    <a:p>
                      <a:pPr algn="l" rtl="0" eaLnBrk="0">
                        <a:lnSpc>
                          <a:spcPct val="8000"/>
                        </a:lnSpc>
                      </a:pPr>
                      <a:endParaRPr sz="100" dirty="0">
                        <a:latin typeface="微软雅黑" panose="020B0703020204020201" charset="-122"/>
                        <a:ea typeface="微软雅黑" panose="020B0703020204020201" charset="-122"/>
                        <a:cs typeface="Arial" panose="020B0704020202090204"/>
                      </a:endParaRPr>
                    </a:p>
                    <a:p>
                      <a:pPr marL="100965" algn="l" rtl="0" eaLnBrk="0">
                        <a:lnSpc>
                          <a:spcPct val="92000"/>
                        </a:lnSpc>
                        <a:tabLst>
                          <a:tab pos="191135" algn="l"/>
                        </a:tabLst>
                      </a:pPr>
                      <a:r>
                        <a:rPr sz="9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设置报警联锁及参数</a:t>
                      </a:r>
                      <a:r>
                        <a:rPr sz="900" b="1" kern="0" spc="-1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，报警分级管理及</a:t>
                      </a:r>
                      <a:r>
                        <a:rPr sz="9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原因分析。</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r>
              <a:tr h="430529">
                <a:tc>
                  <a:txBody>
                    <a:bodyPr/>
                    <a:lstStyle/>
                    <a:p>
                      <a:pPr algn="l" rtl="0" eaLnBrk="0">
                        <a:lnSpc>
                          <a:spcPct val="106000"/>
                        </a:lnSpc>
                      </a:pPr>
                      <a:endParaRPr sz="800" dirty="0">
                        <a:latin typeface="微软雅黑" panose="020B0703020204020201" charset="-122"/>
                        <a:ea typeface="微软雅黑" panose="020B0703020204020201" charset="-122"/>
                        <a:cs typeface="Arial" panose="020B0704020202090204"/>
                      </a:endParaRPr>
                    </a:p>
                    <a:p>
                      <a:pPr marL="107950" algn="l" rtl="0" eaLnBrk="0">
                        <a:lnSpc>
                          <a:spcPts val="1310"/>
                        </a:lnSpc>
                        <a:spcBef>
                          <a:spcPts val="5"/>
                        </a:spcBef>
                      </a:pPr>
                      <a:r>
                        <a:rPr sz="9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5.7.5 异常工</a:t>
                      </a:r>
                      <a:r>
                        <a:rPr sz="9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况处置（新增）</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02000"/>
                        </a:lnSpc>
                      </a:pPr>
                      <a:endParaRPr sz="1000" dirty="0">
                        <a:latin typeface="微软雅黑" panose="020B0703020204020201" charset="-122"/>
                        <a:ea typeface="微软雅黑" panose="020B0703020204020201" charset="-122"/>
                        <a:cs typeface="Arial" panose="020B0704020202090204"/>
                      </a:endParaRPr>
                    </a:p>
                    <a:p>
                      <a:pPr marL="100965" algn="l" rtl="0" eaLnBrk="0">
                        <a:lnSpc>
                          <a:spcPct val="92000"/>
                        </a:lnSpc>
                        <a:spcBef>
                          <a:spcPts val="5"/>
                        </a:spcBef>
                        <a:tabLst>
                          <a:tab pos="191135" algn="l"/>
                        </a:tabLst>
                      </a:pPr>
                      <a:r>
                        <a:rPr sz="9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异常工况辨识</a:t>
                      </a:r>
                      <a:r>
                        <a:rPr sz="900" b="1" kern="0" spc="-1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，规范处置程序</a:t>
                      </a:r>
                      <a:r>
                        <a:rPr sz="900" b="1" kern="0" spc="-1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，溯源</a:t>
                      </a:r>
                      <a:r>
                        <a:rPr sz="9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分析。</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r>
              <a:tr h="431165">
                <a:tc>
                  <a:txBody>
                    <a:bodyPr/>
                    <a:lstStyle/>
                    <a:p>
                      <a:pPr algn="l" rtl="0" eaLnBrk="0">
                        <a:lnSpc>
                          <a:spcPct val="106000"/>
                        </a:lnSpc>
                      </a:pPr>
                      <a:endParaRPr sz="800" dirty="0">
                        <a:latin typeface="微软雅黑" panose="020B0703020204020201" charset="-122"/>
                        <a:ea typeface="微软雅黑" panose="020B0703020204020201" charset="-122"/>
                        <a:cs typeface="Arial" panose="020B0704020202090204"/>
                      </a:endParaRPr>
                    </a:p>
                    <a:p>
                      <a:pPr marL="107950" algn="l" rtl="0" eaLnBrk="0">
                        <a:lnSpc>
                          <a:spcPts val="1310"/>
                        </a:lnSpc>
                        <a:spcBef>
                          <a:spcPts val="5"/>
                        </a:spcBef>
                      </a:pPr>
                      <a:r>
                        <a:rPr sz="9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5.7.6 现场规范化管理</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c>
                  <a:txBody>
                    <a:bodyPr/>
                    <a:lstStyle/>
                    <a:p>
                      <a:pPr algn="l" rtl="0" eaLnBrk="0">
                        <a:lnSpc>
                          <a:spcPct val="102000"/>
                        </a:lnSpc>
                      </a:pPr>
                      <a:endParaRPr sz="1000" dirty="0">
                        <a:latin typeface="微软雅黑" panose="020B0703020204020201" charset="-122"/>
                        <a:ea typeface="微软雅黑" panose="020B0703020204020201" charset="-122"/>
                        <a:cs typeface="Arial" panose="020B0704020202090204"/>
                      </a:endParaRPr>
                    </a:p>
                    <a:p>
                      <a:pPr marL="100965" algn="l" rtl="0" eaLnBrk="0">
                        <a:lnSpc>
                          <a:spcPct val="91000"/>
                        </a:lnSpc>
                        <a:spcBef>
                          <a:spcPts val="5"/>
                        </a:spcBef>
                        <a:tabLst>
                          <a:tab pos="191135" algn="l"/>
                        </a:tabLst>
                      </a:pP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生产现场设置安全标识、</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工艺设备标识</a:t>
                      </a:r>
                      <a:r>
                        <a:rPr sz="9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，并定置管理。</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r>
              <a:tr h="384175">
                <a:tc>
                  <a:txBody>
                    <a:bodyPr/>
                    <a:lstStyle/>
                    <a:p>
                      <a:pPr algn="l" rtl="0" eaLnBrk="0">
                        <a:lnSpc>
                          <a:spcPct val="112000"/>
                        </a:lnSpc>
                      </a:pPr>
                      <a:endParaRPr sz="600" dirty="0">
                        <a:latin typeface="微软雅黑" panose="020B0703020204020201" charset="-122"/>
                        <a:ea typeface="微软雅黑" panose="020B0703020204020201" charset="-122"/>
                        <a:cs typeface="Arial" panose="020B0704020202090204"/>
                      </a:endParaRPr>
                    </a:p>
                    <a:p>
                      <a:pPr marL="107950" algn="l" rtl="0" eaLnBrk="0">
                        <a:lnSpc>
                          <a:spcPts val="1310"/>
                        </a:lnSpc>
                        <a:spcBef>
                          <a:spcPts val="5"/>
                        </a:spcBef>
                      </a:pPr>
                      <a:r>
                        <a:rPr sz="9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5.7.7 证实方法</a:t>
                      </a:r>
                      <a:endParaRPr sz="9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00000"/>
                        </a:lnSpc>
                      </a:pPr>
                      <a:endParaRPr sz="1000" dirty="0">
                        <a:latin typeface="Arial" panose="020B0704020202090204"/>
                        <a:ea typeface="微软雅黑" panose="020B0703020204020201" charset="-122"/>
                        <a:cs typeface="Arial" panose="020B07040202020902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r>
            </a:tbl>
          </a:graphicData>
        </a:graphic>
      </p:graphicFrame>
      <p:pic>
        <p:nvPicPr>
          <p:cNvPr id="870" name="picture 870"/>
          <p:cNvPicPr>
            <a:picLocks noChangeAspect="1"/>
          </p:cNvPicPr>
          <p:nvPr/>
        </p:nvPicPr>
        <p:blipFill>
          <a:blip r:embed="rId1"/>
          <a:stretch>
            <a:fillRect/>
          </a:stretch>
        </p:blipFill>
        <p:spPr>
          <a:xfrm rot="21600000">
            <a:off x="3526998" y="3912474"/>
            <a:ext cx="90098" cy="82642"/>
          </a:xfrm>
          <a:prstGeom prst="rect">
            <a:avLst/>
          </a:prstGeom>
        </p:spPr>
      </p:pic>
      <p:pic>
        <p:nvPicPr>
          <p:cNvPr id="872" name="picture 872"/>
          <p:cNvPicPr>
            <a:picLocks noChangeAspect="1"/>
          </p:cNvPicPr>
          <p:nvPr/>
        </p:nvPicPr>
        <p:blipFill>
          <a:blip r:embed="rId2"/>
          <a:stretch>
            <a:fillRect/>
          </a:stretch>
        </p:blipFill>
        <p:spPr>
          <a:xfrm rot="21600000">
            <a:off x="3526998" y="3481944"/>
            <a:ext cx="90098" cy="82642"/>
          </a:xfrm>
          <a:prstGeom prst="rect">
            <a:avLst/>
          </a:prstGeom>
        </p:spPr>
      </p:pic>
      <p:pic>
        <p:nvPicPr>
          <p:cNvPr id="874" name="picture 874"/>
          <p:cNvPicPr>
            <a:picLocks noChangeAspect="1"/>
          </p:cNvPicPr>
          <p:nvPr/>
        </p:nvPicPr>
        <p:blipFill>
          <a:blip r:embed="rId3"/>
          <a:stretch>
            <a:fillRect/>
          </a:stretch>
        </p:blipFill>
        <p:spPr>
          <a:xfrm rot="21600000">
            <a:off x="3526998" y="3060939"/>
            <a:ext cx="90098" cy="82642"/>
          </a:xfrm>
          <a:prstGeom prst="rect">
            <a:avLst/>
          </a:prstGeom>
        </p:spPr>
      </p:pic>
      <p:pic>
        <p:nvPicPr>
          <p:cNvPr id="876" name="picture 876"/>
          <p:cNvPicPr>
            <a:picLocks noChangeAspect="1"/>
          </p:cNvPicPr>
          <p:nvPr/>
        </p:nvPicPr>
        <p:blipFill>
          <a:blip r:embed="rId1"/>
          <a:stretch>
            <a:fillRect/>
          </a:stretch>
        </p:blipFill>
        <p:spPr>
          <a:xfrm rot="21600000">
            <a:off x="3526998" y="2733914"/>
            <a:ext cx="90098" cy="82642"/>
          </a:xfrm>
          <a:prstGeom prst="rect">
            <a:avLst/>
          </a:prstGeom>
        </p:spPr>
      </p:pic>
      <p:pic>
        <p:nvPicPr>
          <p:cNvPr id="878" name="picture 878"/>
          <p:cNvPicPr>
            <a:picLocks noChangeAspect="1"/>
          </p:cNvPicPr>
          <p:nvPr/>
        </p:nvPicPr>
        <p:blipFill>
          <a:blip r:embed="rId1"/>
          <a:stretch>
            <a:fillRect/>
          </a:stretch>
        </p:blipFill>
        <p:spPr>
          <a:xfrm rot="21600000">
            <a:off x="3526998" y="2581514"/>
            <a:ext cx="90098" cy="82642"/>
          </a:xfrm>
          <a:prstGeom prst="rect">
            <a:avLst/>
          </a:prstGeom>
        </p:spPr>
      </p:pic>
      <p:pic>
        <p:nvPicPr>
          <p:cNvPr id="880" name="picture 880"/>
          <p:cNvPicPr>
            <a:picLocks noChangeAspect="1"/>
          </p:cNvPicPr>
          <p:nvPr/>
        </p:nvPicPr>
        <p:blipFill>
          <a:blip r:embed="rId1"/>
          <a:stretch>
            <a:fillRect/>
          </a:stretch>
        </p:blipFill>
        <p:spPr>
          <a:xfrm rot="21600000">
            <a:off x="3526998" y="2429114"/>
            <a:ext cx="90098" cy="82642"/>
          </a:xfrm>
          <a:prstGeom prst="rect">
            <a:avLst/>
          </a:prstGeom>
        </p:spPr>
      </p:pic>
      <p:pic>
        <p:nvPicPr>
          <p:cNvPr id="882" name="picture 882"/>
          <p:cNvPicPr>
            <a:picLocks noChangeAspect="1"/>
          </p:cNvPicPr>
          <p:nvPr/>
        </p:nvPicPr>
        <p:blipFill>
          <a:blip r:embed="rId1"/>
          <a:stretch>
            <a:fillRect/>
          </a:stretch>
        </p:blipFill>
        <p:spPr>
          <a:xfrm rot="21600000">
            <a:off x="3526998" y="2116694"/>
            <a:ext cx="90098" cy="82642"/>
          </a:xfrm>
          <a:prstGeom prst="rect">
            <a:avLst/>
          </a:prstGeom>
        </p:spPr>
      </p:pic>
      <p:pic>
        <p:nvPicPr>
          <p:cNvPr id="884" name="picture 884"/>
          <p:cNvPicPr>
            <a:picLocks noChangeAspect="1"/>
          </p:cNvPicPr>
          <p:nvPr/>
        </p:nvPicPr>
        <p:blipFill>
          <a:blip r:embed="rId4"/>
          <a:stretch>
            <a:fillRect/>
          </a:stretch>
        </p:blipFill>
        <p:spPr>
          <a:xfrm rot="21600000">
            <a:off x="3526998" y="1738234"/>
            <a:ext cx="90098" cy="82642"/>
          </a:xfrm>
          <a:prstGeom prst="rect">
            <a:avLst/>
          </a:prstGeom>
        </p:spPr>
      </p:pic>
      <p:sp>
        <p:nvSpPr>
          <p:cNvPr id="888" name="textbox 888"/>
          <p:cNvSpPr/>
          <p:nvPr/>
        </p:nvSpPr>
        <p:spPr>
          <a:xfrm>
            <a:off x="530659" y="787553"/>
            <a:ext cx="4301490" cy="3613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algn="r" rtl="0" eaLnBrk="0">
              <a:lnSpc>
                <a:spcPts val="2645"/>
              </a:lnSpc>
            </a:pPr>
            <a:r>
              <a:rPr sz="20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5.7 操作安全</a:t>
            </a:r>
            <a:r>
              <a:rPr sz="2000"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（新增）</a:t>
            </a:r>
            <a:endParaRPr sz="20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 name="textbox 890"/>
          <p:cNvSpPr/>
          <p:nvPr/>
        </p:nvSpPr>
        <p:spPr>
          <a:xfrm>
            <a:off x="431571" y="1111403"/>
            <a:ext cx="8309609" cy="324421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1176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5.7 操</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作安全</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18000"/>
              </a:lnSpc>
            </a:pPr>
            <a:endParaRPr sz="1000" dirty="0">
              <a:latin typeface="微软雅黑" panose="020B0703020204020201" charset="-122"/>
              <a:ea typeface="微软雅黑" panose="020B0703020204020201" charset="-122"/>
              <a:cs typeface="Arial" panose="020B0704020202090204"/>
            </a:endParaRPr>
          </a:p>
          <a:p>
            <a:pPr marL="54610" algn="l" rtl="0" eaLnBrk="0">
              <a:lnSpc>
                <a:spcPts val="2105"/>
              </a:lnSpc>
              <a:spcBef>
                <a:spcPts val="455"/>
              </a:spcBef>
            </a:pP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5.7.1</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操作规程</a:t>
            </a:r>
            <a:endParaRPr sz="1500" dirty="0">
              <a:latin typeface="微软雅黑" panose="020B0703020204020201" charset="-122"/>
              <a:ea typeface="微软雅黑" panose="020B0703020204020201" charset="-122"/>
              <a:cs typeface="微软雅黑" panose="020B0703020204020201" charset="-122"/>
            </a:endParaRPr>
          </a:p>
          <a:p>
            <a:pPr marL="13335" indent="38735" algn="l" rtl="0" eaLnBrk="0">
              <a:lnSpc>
                <a:spcPct val="129000"/>
              </a:lnSpc>
              <a:spcBef>
                <a:spcPts val="690"/>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5.7.1.1 企业应结合生产工艺、技术、设备设施特点和原材料、辅助材料、</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产品、中间产品的危险性</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编制</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操作规程</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a:p>
            <a:pPr marL="52070" algn="l" rtl="0" eaLnBrk="0">
              <a:lnSpc>
                <a:spcPts val="1855"/>
              </a:lnSpc>
              <a:spcBef>
                <a:spcPts val="700"/>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5.7.1.2 在新工艺</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、新技术、新装置、新产品投产或投用前</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，企业应组织</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编制操作规程</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a:p>
            <a:pPr algn="r" rtl="0" eaLnBrk="0">
              <a:lnSpc>
                <a:spcPts val="1855"/>
              </a:lnSpc>
              <a:spcBef>
                <a:spcPts val="665"/>
              </a:spcBef>
            </a:pP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5.7.1.3 企业</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应至少每年</a:t>
            </a:r>
            <a:r>
              <a:rPr sz="14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评审</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操作规程的</a:t>
            </a:r>
            <a:r>
              <a:rPr sz="14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适应性和有效性</a:t>
            </a:r>
            <a:r>
              <a:rPr sz="1400" b="1" kern="0" spc="-25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，至少每三年</a:t>
            </a:r>
            <a:r>
              <a:rPr sz="14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修订</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操作规程</a:t>
            </a:r>
            <a:r>
              <a:rPr sz="1400" b="1" kern="0" spc="-2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，保证版本最新有效。</a:t>
            </a:r>
            <a:endParaRPr sz="1400" dirty="0">
              <a:latin typeface="微软雅黑" panose="020B0703020204020201" charset="-122"/>
              <a:ea typeface="微软雅黑" panose="020B0703020204020201" charset="-122"/>
              <a:cs typeface="微软雅黑" panose="020B0703020204020201" charset="-122"/>
            </a:endParaRPr>
          </a:p>
          <a:p>
            <a:pPr marL="12700" indent="27940" algn="l" rtl="0" eaLnBrk="0">
              <a:lnSpc>
                <a:spcPct val="147000"/>
              </a:lnSpc>
              <a:spcBef>
                <a:spcPts val="70"/>
              </a:spcBef>
            </a:pP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条文说明</a:t>
            </a:r>
            <a:r>
              <a:rPr sz="1200" b="1" kern="0" spc="-1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：操作规程是安全生产</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和产品质量的根本保证依据生产工艺、技术、设备设施特性以及原材料、辅助材料、</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产品的危险性</a:t>
            </a:r>
            <a:r>
              <a:rPr sz="12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，制定操作规程</a:t>
            </a:r>
            <a:r>
              <a:rPr sz="12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，并确保分发至相关岗位。在新工艺、新技术、新装置、</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新产品投入生产或使用前，</a:t>
            </a:r>
            <a:endParaRPr sz="1200" dirty="0">
              <a:latin typeface="微软雅黑" panose="020B0703020204020201" charset="-122"/>
              <a:ea typeface="微软雅黑" panose="020B0703020204020201" charset="-122"/>
              <a:cs typeface="微软雅黑" panose="020B0703020204020201" charset="-122"/>
            </a:endParaRPr>
          </a:p>
          <a:p>
            <a:pPr marL="13335" indent="-635" algn="l" rtl="0" eaLnBrk="0">
              <a:lnSpc>
                <a:spcPct val="147000"/>
              </a:lnSpc>
              <a:spcBef>
                <a:spcPts val="85"/>
              </a:spcBef>
            </a:pP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企业应组织制定相应的操作规程。通过定期评审和修订</a:t>
            </a:r>
            <a:r>
              <a:rPr sz="1200" b="1" kern="0" spc="-15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，使操作规程始终保持与企业生产实际的高度契</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合</a:t>
            </a:r>
            <a:r>
              <a:rPr sz="12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，为安全</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生产和高效运营提供有</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力保障。</a:t>
            </a:r>
            <a:endParaRPr sz="12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 name="textbox 894"/>
          <p:cNvSpPr/>
          <p:nvPr/>
        </p:nvSpPr>
        <p:spPr>
          <a:xfrm>
            <a:off x="432036" y="724053"/>
            <a:ext cx="8308975" cy="208089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11125"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5.7 操</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作安全</a:t>
            </a:r>
            <a:endParaRPr sz="2000" dirty="0">
              <a:latin typeface="微软雅黑" panose="020B0703020204020201" charset="-122"/>
              <a:ea typeface="微软雅黑" panose="020B0703020204020201" charset="-122"/>
              <a:cs typeface="微软雅黑" panose="020B0703020204020201" charset="-122"/>
            </a:endParaRPr>
          </a:p>
          <a:p>
            <a:pPr marL="53975" algn="l" rtl="0" eaLnBrk="0">
              <a:lnSpc>
                <a:spcPts val="2105"/>
              </a:lnSpc>
              <a:spcBef>
                <a:spcPts val="1390"/>
              </a:spcBef>
            </a:pPr>
            <a:r>
              <a:rPr sz="1500" b="1" kern="0" spc="40" dirty="0">
                <a:solidFill>
                  <a:srgbClr val="FF0000">
                    <a:alpha val="100000"/>
                  </a:srgbClr>
                </a:solidFill>
                <a:latin typeface="微软雅黑" panose="020B0703020204020201" charset="-122"/>
                <a:ea typeface="微软雅黑" panose="020B0703020204020201" charset="-122"/>
                <a:cs typeface="微软雅黑" panose="020B0703020204020201" charset="-122"/>
              </a:rPr>
              <a:t>5.7.2</a:t>
            </a:r>
            <a:r>
              <a:rPr sz="1500" b="1" kern="0" spc="1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40" dirty="0">
                <a:solidFill>
                  <a:srgbClr val="FF0000">
                    <a:alpha val="100000"/>
                  </a:srgbClr>
                </a:solidFill>
                <a:latin typeface="微软雅黑" panose="020B0703020204020201" charset="-122"/>
                <a:ea typeface="微软雅黑" panose="020B0703020204020201" charset="-122"/>
                <a:cs typeface="微软雅黑" panose="020B0703020204020201" charset="-122"/>
              </a:rPr>
              <a:t>正常操作</a:t>
            </a:r>
            <a:endParaRPr sz="1500" dirty="0">
              <a:latin typeface="微软雅黑" panose="020B0703020204020201" charset="-122"/>
              <a:ea typeface="微软雅黑" panose="020B0703020204020201" charset="-122"/>
              <a:cs typeface="微软雅黑" panose="020B0703020204020201" charset="-122"/>
            </a:endParaRPr>
          </a:p>
          <a:p>
            <a:pPr marL="12700" indent="39370" algn="l" rtl="0" eaLnBrk="0">
              <a:lnSpc>
                <a:spcPct val="114000"/>
              </a:lnSpc>
              <a:spcBef>
                <a:spcPts val="170"/>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5.7.2.1 企业应根</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据操作规程中确定的重要控制指标编制</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工艺卡片</a:t>
            </a:r>
            <a:r>
              <a:rPr sz="14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，准确反映实际操作要求</a:t>
            </a:r>
            <a:r>
              <a:rPr sz="1400" b="1" kern="0" spc="-2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，操作人员应</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严格</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按照操作规程和工艺卡片</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执行</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a:p>
            <a:pPr algn="r" rtl="0" eaLnBrk="0">
              <a:lnSpc>
                <a:spcPts val="1855"/>
              </a:lnSpc>
              <a:spcBef>
                <a:spcPts val="195"/>
              </a:spcBef>
            </a:pP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5.7.2.2 企业应明确岗位操作人员、专业技术人员</a:t>
            </a:r>
            <a:r>
              <a:rPr sz="14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巡</a:t>
            </a:r>
            <a:r>
              <a:rPr sz="14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回检查</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的管理要求</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，对生产装置、设备进行</a:t>
            </a:r>
            <a:r>
              <a:rPr sz="14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定时巡检</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a:p>
            <a:pPr marL="14605" indent="36830" algn="l" rtl="0" eaLnBrk="0">
              <a:lnSpc>
                <a:spcPct val="114000"/>
              </a:lnSpc>
              <a:spcBef>
                <a:spcPts val="170"/>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5.7.2.3 企业应对操作班组</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交接班</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进行规范管理</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，将异常工况</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、现场作业、存在的问题和隐患、需接续的</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工作等事项交接到位。</a:t>
            </a:r>
            <a:endParaRPr sz="1400" dirty="0">
              <a:latin typeface="微软雅黑" panose="020B0703020204020201" charset="-122"/>
              <a:ea typeface="微软雅黑" panose="020B0703020204020201" charset="-122"/>
              <a:cs typeface="微软雅黑" panose="020B0703020204020201" charset="-122"/>
            </a:endParaRPr>
          </a:p>
        </p:txBody>
      </p:sp>
      <p:sp>
        <p:nvSpPr>
          <p:cNvPr id="898" name="textbox 898"/>
          <p:cNvSpPr/>
          <p:nvPr/>
        </p:nvSpPr>
        <p:spPr>
          <a:xfrm>
            <a:off x="3652974" y="2936530"/>
            <a:ext cx="5027929" cy="1392555"/>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微软雅黑" panose="020B0703020204020201" charset="-122"/>
              <a:ea typeface="微软雅黑" panose="020B0703020204020201" charset="-122"/>
              <a:cs typeface="Arial" panose="020B0704020202090204"/>
            </a:endParaRPr>
          </a:p>
          <a:p>
            <a:pPr marL="346075" indent="-333375" algn="l" rtl="0" eaLnBrk="0">
              <a:lnSpc>
                <a:spcPct val="140000"/>
              </a:lnSpc>
            </a:pPr>
            <a:r>
              <a:rPr sz="900" kern="0" spc="100" dirty="0">
                <a:solidFill>
                  <a:srgbClr val="000000">
                    <a:alpha val="100000"/>
                  </a:srgbClr>
                </a:solidFill>
                <a:latin typeface="微软雅黑" panose="020B0703020204020201" charset="-122"/>
                <a:ea typeface="微软雅黑" panose="020B0703020204020201" charset="-122"/>
                <a:cs typeface="Wingdings" panose="05000000000000000000"/>
              </a:rPr>
              <a:t>u</a:t>
            </a:r>
            <a:r>
              <a:rPr sz="900" kern="0" spc="870" dirty="0">
                <a:solidFill>
                  <a:srgbClr val="000000">
                    <a:alpha val="100000"/>
                  </a:srgbClr>
                </a:solidFill>
                <a:latin typeface="微软雅黑" panose="020B0703020204020201" charset="-122"/>
                <a:ea typeface="微软雅黑" panose="020B0703020204020201" charset="-122"/>
                <a:cs typeface="Wingdings" panose="05000000000000000000"/>
              </a:rPr>
              <a:t> </a:t>
            </a:r>
            <a:r>
              <a:rPr sz="9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2012年12月31日</a:t>
            </a:r>
            <a:r>
              <a:rPr sz="9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9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当班人员</a:t>
            </a:r>
            <a:r>
              <a:rPr sz="9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未按规</a:t>
            </a:r>
            <a:r>
              <a:rPr sz="9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程操作</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和检测</a:t>
            </a:r>
            <a:r>
              <a:rPr sz="9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900" b="1" kern="0" spc="-1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导致进料管道上存在质量问题</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的金属软管破裂。</a:t>
            </a:r>
            <a:r>
              <a:rPr sz="9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上午7时40分</a:t>
            </a:r>
            <a:r>
              <a:rPr sz="9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900" b="1" kern="0" spc="-1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企业</a:t>
            </a:r>
            <a:r>
              <a:rPr sz="9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巡检人员</a:t>
            </a:r>
            <a:r>
              <a:rPr sz="9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发现苯胺罐区一条软管破损</a:t>
            </a:r>
            <a:r>
              <a:rPr sz="9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而雨</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水排水系统阀门未关紧</a:t>
            </a:r>
            <a:r>
              <a:rPr sz="9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900" b="1" kern="0" spc="-17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导致泄漏的苯胺通过下水道排进排污</a:t>
            </a:r>
            <a:r>
              <a:rPr sz="9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渠。</a:t>
            </a:r>
            <a:r>
              <a:rPr sz="9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（巡检发现问题</a:t>
            </a:r>
            <a:r>
              <a:rPr sz="9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未采取措施处理）</a:t>
            </a:r>
            <a:endParaRPr sz="900" dirty="0">
              <a:latin typeface="微软雅黑" panose="020B0703020204020201" charset="-122"/>
              <a:ea typeface="微软雅黑" panose="020B0703020204020201" charset="-122"/>
              <a:cs typeface="微软雅黑" panose="020B0703020204020201" charset="-122"/>
            </a:endParaRPr>
          </a:p>
          <a:p>
            <a:pPr marL="12700" algn="l" rtl="0" eaLnBrk="0">
              <a:lnSpc>
                <a:spcPts val="1310"/>
              </a:lnSpc>
              <a:spcBef>
                <a:spcPts val="185"/>
              </a:spcBef>
            </a:pPr>
            <a:r>
              <a:rPr sz="900" kern="0" spc="120" dirty="0">
                <a:solidFill>
                  <a:srgbClr val="000000">
                    <a:alpha val="100000"/>
                  </a:srgbClr>
                </a:solidFill>
                <a:latin typeface="微软雅黑" panose="020B0703020204020201" charset="-122"/>
                <a:ea typeface="微软雅黑" panose="020B0703020204020201" charset="-122"/>
                <a:cs typeface="Wingdings" panose="05000000000000000000"/>
              </a:rPr>
              <a:t>u</a:t>
            </a:r>
            <a:r>
              <a:rPr sz="900" kern="0" spc="820" dirty="0">
                <a:solidFill>
                  <a:srgbClr val="000000">
                    <a:alpha val="100000"/>
                  </a:srgbClr>
                </a:solidFill>
                <a:latin typeface="微软雅黑" panose="020B0703020204020201" charset="-122"/>
                <a:ea typeface="微软雅黑" panose="020B0703020204020201" charset="-122"/>
                <a:cs typeface="Wingdings" panose="05000000000000000000"/>
              </a:rPr>
              <a:t> </a:t>
            </a:r>
            <a:r>
              <a:rPr sz="9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从30日13时45分苯胺开始泄漏</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9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至31日8时15分停止送料</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9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苯胺总泄漏时间</a:t>
            </a:r>
            <a:r>
              <a:rPr sz="9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为</a:t>
            </a:r>
            <a:endParaRPr sz="900" dirty="0">
              <a:latin typeface="微软雅黑" panose="020B0703020204020201" charset="-122"/>
              <a:ea typeface="微软雅黑" panose="020B0703020204020201" charset="-122"/>
              <a:cs typeface="微软雅黑" panose="020B0703020204020201" charset="-122"/>
            </a:endParaRPr>
          </a:p>
          <a:p>
            <a:pPr marL="346075" indent="9525" algn="l" rtl="0" eaLnBrk="0">
              <a:lnSpc>
                <a:spcPct val="137000"/>
              </a:lnSpc>
              <a:spcBef>
                <a:spcPts val="250"/>
              </a:spcBef>
            </a:pP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18.5个小时。</a:t>
            </a:r>
            <a:r>
              <a:rPr sz="9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经测算</a:t>
            </a:r>
            <a:r>
              <a:rPr sz="9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900" b="1" kern="0" spc="-1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苯胺泄漏总量为319.</a:t>
            </a:r>
            <a:r>
              <a:rPr sz="9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87吨；</a:t>
            </a:r>
            <a:r>
              <a:rPr sz="9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流出厂区134.29吨</a:t>
            </a:r>
            <a:r>
              <a:rPr sz="9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900" b="1"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其中</a:t>
            </a:r>
            <a:r>
              <a:rPr sz="9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900" b="1" kern="0" spc="-1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流</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入浊漳河8.76吨。</a:t>
            </a:r>
            <a:endParaRPr sz="900" dirty="0">
              <a:latin typeface="微软雅黑" panose="020B0703020204020201" charset="-122"/>
              <a:ea typeface="微软雅黑" panose="020B0703020204020201" charset="-122"/>
              <a:cs typeface="微软雅黑" panose="020B0703020204020201" charset="-122"/>
            </a:endParaRPr>
          </a:p>
        </p:txBody>
      </p:sp>
      <p:pic>
        <p:nvPicPr>
          <p:cNvPr id="900" name="picture 900"/>
          <p:cNvPicPr>
            <a:picLocks noChangeAspect="1"/>
          </p:cNvPicPr>
          <p:nvPr/>
        </p:nvPicPr>
        <p:blipFill>
          <a:blip r:embed="rId1"/>
          <a:stretch>
            <a:fillRect/>
          </a:stretch>
        </p:blipFill>
        <p:spPr>
          <a:xfrm rot="21600000">
            <a:off x="423672" y="2874517"/>
            <a:ext cx="3134868" cy="1417320"/>
          </a:xfrm>
          <a:prstGeom prst="rect">
            <a:avLst/>
          </a:prstGeom>
        </p:spPr>
      </p:pic>
      <p:sp>
        <p:nvSpPr>
          <p:cNvPr id="902" name="textbox 902"/>
          <p:cNvSpPr/>
          <p:nvPr/>
        </p:nvSpPr>
        <p:spPr>
          <a:xfrm>
            <a:off x="1014247" y="4381982"/>
            <a:ext cx="1842770" cy="185420"/>
          </a:xfrm>
          <a:prstGeom prst="rect">
            <a:avLst/>
          </a:prstGeom>
          <a:noFill/>
          <a:ln w="0" cap="flat">
            <a:noFill/>
            <a:prstDash val="solid"/>
            <a:miter lim="0"/>
          </a:ln>
        </p:spPr>
        <p:txBody>
          <a:bodyPr vert="horz" wrap="square" lIns="0" tIns="0" rIns="0" bIns="0"/>
          <a:lstStyle/>
          <a:p>
            <a:pPr algn="l" rtl="0" eaLnBrk="0">
              <a:lnSpc>
                <a:spcPct val="89000"/>
              </a:lnSpc>
            </a:pPr>
            <a:endParaRPr sz="100" dirty="0">
              <a:latin typeface="Arial" panose="020B0704020202090204"/>
              <a:ea typeface="Arial" panose="020B0704020202090204"/>
              <a:cs typeface="Arial" panose="020B0704020202090204"/>
            </a:endParaRPr>
          </a:p>
          <a:p>
            <a:pPr marL="12700" algn="l" rtl="0" eaLnBrk="0">
              <a:lnSpc>
                <a:spcPct val="87000"/>
              </a:lnSpc>
            </a:pP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山西某化工厂苯胺泄漏事件</a:t>
            </a:r>
            <a:endParaRPr sz="12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 name="textbox 904"/>
          <p:cNvSpPr/>
          <p:nvPr/>
        </p:nvSpPr>
        <p:spPr>
          <a:xfrm>
            <a:off x="438638" y="939953"/>
            <a:ext cx="8156575" cy="182880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0414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5.7 操</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作安全</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18000"/>
              </a:lnSpc>
            </a:pPr>
            <a:endParaRPr sz="1000" dirty="0">
              <a:latin typeface="微软雅黑" panose="020B0703020204020201" charset="-122"/>
              <a:ea typeface="微软雅黑" panose="020B0703020204020201" charset="-122"/>
              <a:cs typeface="Arial" panose="020B0704020202090204"/>
            </a:endParaRPr>
          </a:p>
          <a:p>
            <a:pPr marL="47625" algn="l" rtl="0" eaLnBrk="0">
              <a:lnSpc>
                <a:spcPts val="2105"/>
              </a:lnSpc>
              <a:spcBef>
                <a:spcPts val="455"/>
              </a:spcBef>
            </a:pP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5.7.3</a:t>
            </a:r>
            <a:r>
              <a:rPr sz="15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开停车管理</a:t>
            </a:r>
            <a:endParaRPr sz="1500" dirty="0">
              <a:latin typeface="微软雅黑" panose="020B0703020204020201" charset="-122"/>
              <a:ea typeface="微软雅黑" panose="020B0703020204020201" charset="-122"/>
              <a:cs typeface="微软雅黑" panose="020B0703020204020201" charset="-122"/>
            </a:endParaRPr>
          </a:p>
          <a:p>
            <a:pPr marL="45085" algn="l" rtl="0" eaLnBrk="0">
              <a:lnSpc>
                <a:spcPts val="1855"/>
              </a:lnSpc>
              <a:spcBef>
                <a:spcPts val="680"/>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5.7.3.1 企业在生产装置</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开停车</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前</a:t>
            </a:r>
            <a:r>
              <a:rPr sz="1400" b="1" kern="0" spc="-2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，应以危险、有害因素辨识和安全风险评估为基础编制</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开停车方案</a:t>
            </a:r>
            <a:r>
              <a:rPr sz="14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，经</a:t>
            </a:r>
            <a:endParaRPr sz="1400" dirty="0">
              <a:latin typeface="微软雅黑" panose="020B0703020204020201" charset="-122"/>
              <a:ea typeface="微软雅黑" panose="020B0703020204020201" charset="-122"/>
              <a:cs typeface="微软雅黑" panose="020B0703020204020201" charset="-122"/>
            </a:endParaRPr>
          </a:p>
          <a:p>
            <a:pPr marL="12700" algn="l" rtl="0" eaLnBrk="0">
              <a:lnSpc>
                <a:spcPct val="88000"/>
              </a:lnSpc>
              <a:spcBef>
                <a:spcPts val="955"/>
              </a:spcBef>
            </a:pP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审批后实施。</a:t>
            </a:r>
            <a:endParaRPr sz="1400" dirty="0">
              <a:latin typeface="微软雅黑" panose="020B0703020204020201" charset="-122"/>
              <a:ea typeface="微软雅黑" panose="020B0703020204020201" charset="-122"/>
              <a:cs typeface="微软雅黑" panose="020B0703020204020201" charset="-122"/>
            </a:endParaRPr>
          </a:p>
          <a:p>
            <a:pPr algn="l" rtl="0" eaLnBrk="0">
              <a:lnSpc>
                <a:spcPct val="104000"/>
              </a:lnSpc>
            </a:pPr>
            <a:endParaRPr sz="600" dirty="0">
              <a:latin typeface="微软雅黑" panose="020B0703020204020201" charset="-122"/>
              <a:ea typeface="微软雅黑" panose="020B0703020204020201" charset="-122"/>
              <a:cs typeface="Arial" panose="020B0704020202090204"/>
            </a:endParaRPr>
          </a:p>
          <a:p>
            <a:pPr marL="45085" algn="l" rtl="0" eaLnBrk="0">
              <a:lnSpc>
                <a:spcPts val="1855"/>
              </a:lnSpc>
              <a:spcBef>
                <a:spcPts val="5"/>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5.7.3.2 企业应根据</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开停车方案</a:t>
            </a:r>
            <a:r>
              <a:rPr sz="14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，组织编制相应的安全条件确认表</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经专业技术人员逐项确认</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，有效落实</a:t>
            </a:r>
            <a:endParaRPr sz="1400" dirty="0">
              <a:latin typeface="微软雅黑" panose="020B0703020204020201" charset="-122"/>
              <a:ea typeface="微软雅黑" panose="020B0703020204020201" charset="-122"/>
              <a:cs typeface="微软雅黑" panose="020B0703020204020201" charset="-122"/>
            </a:endParaRPr>
          </a:p>
        </p:txBody>
      </p:sp>
      <p:graphicFrame>
        <p:nvGraphicFramePr>
          <p:cNvPr id="908" name="table 908"/>
          <p:cNvGraphicFramePr>
            <a:graphicFrameLocks noGrp="1"/>
          </p:cNvGraphicFramePr>
          <p:nvPr/>
        </p:nvGraphicFramePr>
        <p:xfrm>
          <a:off x="4114164" y="3178175"/>
          <a:ext cx="4578985" cy="1302385"/>
        </p:xfrm>
        <a:graphic>
          <a:graphicData uri="http://schemas.openxmlformats.org/drawingml/2006/table">
            <a:tbl>
              <a:tblPr/>
              <a:tblGrid>
                <a:gridCol w="4578985"/>
              </a:tblGrid>
              <a:tr h="1296035">
                <a:tc>
                  <a:txBody>
                    <a:bodyPr/>
                    <a:lstStyle/>
                    <a:p>
                      <a:pPr algn="l" rtl="0" eaLnBrk="0">
                        <a:lnSpc>
                          <a:spcPct val="144000"/>
                        </a:lnSpc>
                      </a:pPr>
                      <a:endParaRPr sz="200" dirty="0">
                        <a:latin typeface="微软雅黑" panose="020B0703020204020201" charset="-122"/>
                        <a:ea typeface="微软雅黑" panose="020B0703020204020201" charset="-122"/>
                        <a:cs typeface="Arial" panose="020B0704020202090204"/>
                      </a:endParaRPr>
                    </a:p>
                    <a:p>
                      <a:pPr marL="99695" indent="635" algn="l" rtl="0" eaLnBrk="0">
                        <a:lnSpc>
                          <a:spcPct val="130000"/>
                        </a:lnSpc>
                        <a:spcBef>
                          <a:spcPts val="0"/>
                        </a:spcBef>
                      </a:pPr>
                      <a:r>
                        <a:rPr sz="12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事故案例2：</a:t>
                      </a:r>
                      <a:r>
                        <a:rPr sz="1200" b="1" kern="0" spc="-25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某化工</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厂在进行装置</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停车检修</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时</a:t>
                      </a:r>
                      <a:r>
                        <a:rPr sz="1200" b="1" kern="0" spc="-1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5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未严格按照</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操</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作规程进行停车操作</a:t>
                      </a:r>
                      <a:r>
                        <a:rPr sz="12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，操作人员</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未对反应釜</a:t>
                      </a:r>
                      <a:r>
                        <a:rPr sz="12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进行充分吹扫</a:t>
                      </a:r>
                      <a:r>
                        <a:rPr sz="1200" b="1" kern="0" spc="-1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，残</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留的易燃气体与空气形成爆</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炸性混合物。在检修人员进入反应</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釜进行维修时</a:t>
                      </a:r>
                      <a:r>
                        <a:rPr sz="1200" b="1" kern="0" spc="-1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19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因静电火花引发爆炸</a:t>
                      </a:r>
                      <a:r>
                        <a:rPr sz="1200" b="1" kern="0" spc="-11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a:t>
                      </a:r>
                      <a:r>
                        <a:rPr sz="12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造成3人</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死亡</a:t>
                      </a:r>
                      <a:r>
                        <a:rPr sz="1200" b="1" kern="0" spc="-1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多人受</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伤</a:t>
                      </a:r>
                      <a:r>
                        <a:rPr sz="1200" b="1" kern="0" spc="-9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，设备严重损坏。</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pSp>
        <p:nvGrpSpPr>
          <p:cNvPr id="48" name="group 48"/>
          <p:cNvGrpSpPr/>
          <p:nvPr/>
        </p:nvGrpSpPr>
        <p:grpSpPr>
          <a:xfrm rot="21600000">
            <a:off x="409575" y="3172459"/>
            <a:ext cx="3437254" cy="1303020"/>
            <a:chOff x="0" y="0"/>
            <a:chExt cx="3437254" cy="1303020"/>
          </a:xfrm>
        </p:grpSpPr>
        <p:pic>
          <p:nvPicPr>
            <p:cNvPr id="910" name="picture 910"/>
            <p:cNvPicPr>
              <a:picLocks noChangeAspect="1"/>
            </p:cNvPicPr>
            <p:nvPr/>
          </p:nvPicPr>
          <p:blipFill>
            <a:blip r:embed="rId1"/>
            <a:stretch>
              <a:fillRect/>
            </a:stretch>
          </p:blipFill>
          <p:spPr>
            <a:xfrm rot="21600000">
              <a:off x="0" y="0"/>
              <a:ext cx="3437254" cy="1303020"/>
            </a:xfrm>
            <a:prstGeom prst="rect">
              <a:avLst/>
            </a:prstGeom>
          </p:spPr>
        </p:pic>
        <p:sp>
          <p:nvSpPr>
            <p:cNvPr id="912" name="textbox 912"/>
            <p:cNvSpPr/>
            <p:nvPr/>
          </p:nvSpPr>
          <p:spPr>
            <a:xfrm>
              <a:off x="-12700" y="-12700"/>
              <a:ext cx="3462654" cy="1344294"/>
            </a:xfrm>
            <a:prstGeom prst="rect">
              <a:avLst/>
            </a:prstGeom>
            <a:noFill/>
            <a:ln w="0" cap="flat">
              <a:noFill/>
              <a:prstDash val="solid"/>
              <a:miter lim="0"/>
            </a:ln>
          </p:spPr>
          <p:txBody>
            <a:bodyPr vert="horz" wrap="square" lIns="0" tIns="0" rIns="0" bIns="0"/>
            <a:lstStyle/>
            <a:p>
              <a:pPr algn="l" rtl="0" eaLnBrk="0">
                <a:lnSpc>
                  <a:spcPct val="124000"/>
                </a:lnSpc>
              </a:pPr>
              <a:endParaRPr sz="300" dirty="0">
                <a:latin typeface="微软雅黑" panose="020B0703020204020201" charset="-122"/>
                <a:ea typeface="微软雅黑" panose="020B0703020204020201" charset="-122"/>
                <a:cs typeface="Arial" panose="020B0704020202090204"/>
              </a:endParaRPr>
            </a:p>
            <a:p>
              <a:pPr marL="112395" indent="635" algn="l" rtl="0" eaLnBrk="0">
                <a:lnSpc>
                  <a:spcPct val="130000"/>
                </a:lnSpc>
                <a:spcBef>
                  <a:spcPts val="0"/>
                </a:spcBef>
              </a:pPr>
              <a:r>
                <a:rPr sz="12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事故案例1：</a:t>
              </a:r>
              <a:r>
                <a:rPr sz="1200" b="1" kern="0" spc="-20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某石化企业在装置</a:t>
              </a:r>
              <a:r>
                <a:rPr sz="12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开车过程</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中</a:t>
              </a:r>
              <a:r>
                <a:rPr sz="1200" b="1" kern="0" spc="-10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8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操作人员</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未按规定</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逐步升压</a:t>
              </a:r>
              <a:r>
                <a:rPr sz="12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，导致设备内压</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力</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30" dirty="0">
                  <a:solidFill>
                    <a:srgbClr val="2464CB">
                      <a:alpha val="100000"/>
                    </a:srgbClr>
                  </a:solidFill>
                  <a:latin typeface="微软雅黑" panose="020B0703020204020201" charset="-122"/>
                  <a:ea typeface="微软雅黑" panose="020B0703020204020201" charset="-122"/>
                  <a:cs typeface="微软雅黑" panose="020B0703020204020201" charset="-122"/>
                </a:rPr>
                <a:t>迅速升高</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3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超过设备设计压力</a:t>
              </a:r>
              <a:r>
                <a:rPr sz="1200" b="1" kern="0" spc="-1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30" dirty="0">
                  <a:solidFill>
                    <a:srgbClr val="2464CB">
                      <a:alpha val="100000"/>
                    </a:srgbClr>
                  </a:solidFill>
                  <a:latin typeface="微软雅黑" panose="020B0703020204020201" charset="-122"/>
                  <a:ea typeface="微软雅黑" panose="020B0703020204020201" charset="-122"/>
                  <a:cs typeface="微软雅黑" panose="020B0703020204020201" charset="-122"/>
                </a:rPr>
                <a:t>，最终引发爆炸。</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30" dirty="0">
                  <a:solidFill>
                    <a:srgbClr val="2464CB">
                      <a:alpha val="100000"/>
                    </a:srgbClr>
                  </a:solidFill>
                  <a:latin typeface="微软雅黑" panose="020B0703020204020201" charset="-122"/>
                  <a:ea typeface="微软雅黑" panose="020B0703020204020201" charset="-122"/>
                  <a:cs typeface="微软雅黑" panose="020B0703020204020201" charset="-122"/>
                </a:rPr>
                <a:t>造成设备严重损坏</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3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3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30" dirty="0">
                  <a:solidFill>
                    <a:srgbClr val="2464CB">
                      <a:alpha val="100000"/>
                    </a:srgbClr>
                  </a:solidFill>
                  <a:latin typeface="微软雅黑" panose="020B0703020204020201" charset="-122"/>
                  <a:ea typeface="微软雅黑" panose="020B0703020204020201" charset="-122"/>
                  <a:cs typeface="微软雅黑" panose="020B0703020204020201" charset="-122"/>
                </a:rPr>
                <a:t>生产中断</a:t>
              </a:r>
              <a:r>
                <a:rPr sz="1200" b="1" kern="0" spc="-1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3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15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30" dirty="0">
                  <a:solidFill>
                    <a:srgbClr val="2464CB">
                      <a:alpha val="100000"/>
                    </a:srgbClr>
                  </a:solidFill>
                  <a:latin typeface="微软雅黑" panose="020B0703020204020201" charset="-122"/>
                  <a:ea typeface="微软雅黑" panose="020B0703020204020201" charset="-122"/>
                  <a:cs typeface="微软雅黑" panose="020B0703020204020201" charset="-122"/>
                </a:rPr>
                <a:t>1人死亡</a:t>
              </a:r>
              <a:r>
                <a:rPr sz="1200" b="1" kern="0" spc="-10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3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30" dirty="0">
                  <a:solidFill>
                    <a:srgbClr val="2464CB">
                      <a:alpha val="100000"/>
                    </a:srgbClr>
                  </a:solidFill>
                  <a:latin typeface="微软雅黑" panose="020B0703020204020201" charset="-122"/>
                  <a:ea typeface="微软雅黑" panose="020B0703020204020201" charset="-122"/>
                  <a:cs typeface="微软雅黑" panose="020B0703020204020201" charset="-122"/>
                </a:rPr>
                <a:t>多</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人受伤。</a:t>
              </a:r>
              <a:endParaRPr sz="1200" dirty="0">
                <a:latin typeface="微软雅黑" panose="020B0703020204020201" charset="-122"/>
                <a:ea typeface="微软雅黑" panose="020B0703020204020201" charset="-122"/>
                <a:cs typeface="微软雅黑" panose="020B0703020204020201" charset="-122"/>
              </a:endParaRPr>
            </a:p>
          </p:txBody>
        </p:sp>
      </p:grpSp>
      <p:sp>
        <p:nvSpPr>
          <p:cNvPr id="914" name="textbox 914"/>
          <p:cNvSpPr/>
          <p:nvPr/>
        </p:nvSpPr>
        <p:spPr>
          <a:xfrm>
            <a:off x="432749" y="2864401"/>
            <a:ext cx="1236344" cy="20192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algn="r" rtl="0" eaLnBrk="0">
              <a:lnSpc>
                <a:spcPct val="89000"/>
              </a:lnSpc>
            </a:pPr>
            <a:r>
              <a:rPr sz="13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各项安全措施。</a:t>
            </a:r>
            <a:endParaRPr sz="13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 name="textbox 918"/>
          <p:cNvSpPr/>
          <p:nvPr/>
        </p:nvSpPr>
        <p:spPr>
          <a:xfrm>
            <a:off x="3828643" y="2607360"/>
            <a:ext cx="4662170" cy="1885950"/>
          </a:xfrm>
          <a:prstGeom prst="rect">
            <a:avLst/>
          </a:prstGeom>
          <a:noFill/>
          <a:ln w="0" cap="flat">
            <a:noFill/>
            <a:prstDash val="solid"/>
            <a:miter lim="0"/>
          </a:ln>
        </p:spPr>
        <p:txBody>
          <a:bodyPr vert="horz" wrap="square" lIns="0" tIns="236" rIns="0" bIns="0"/>
          <a:lstStyle/>
          <a:p>
            <a:pPr marL="12700" indent="27305" algn="l" rtl="0" eaLnBrk="0">
              <a:lnSpc>
                <a:spcPct val="128000"/>
              </a:lnSpc>
              <a:spcBef>
                <a:spcPts val="0"/>
              </a:spcBef>
            </a:pP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事故案例：</a:t>
            </a:r>
            <a:r>
              <a:rPr sz="1200" b="1" kern="0" spc="-2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2023年9月7</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日</a:t>
            </a:r>
            <a:r>
              <a:rPr sz="12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，鄂尔多斯市亿鼎公司大检修</a:t>
            </a:r>
            <a:r>
              <a:rPr sz="12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开车</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过</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程中</a:t>
            </a:r>
            <a:r>
              <a:rPr sz="12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，气化车间发生高压气体泄漏事故</a:t>
            </a:r>
            <a:r>
              <a:rPr sz="12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2464CB">
                    <a:alpha val="100000"/>
                  </a:srgbClr>
                </a:solidFill>
                <a:latin typeface="微软雅黑" panose="020B0703020204020201" charset="-122"/>
                <a:ea typeface="微软雅黑" panose="020B0703020204020201" charset="-122"/>
                <a:cs typeface="微软雅黑" panose="020B0703020204020201" charset="-122"/>
              </a:rPr>
              <a:t>，造成</a:t>
            </a:r>
            <a:r>
              <a:rPr sz="1200" b="1" kern="0" spc="2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FF0000">
                    <a:alpha val="100000"/>
                  </a:srgbClr>
                </a:solidFill>
                <a:latin typeface="微软雅黑" panose="020B0703020204020201" charset="-122"/>
                <a:ea typeface="微软雅黑" panose="020B0703020204020201" charset="-122"/>
                <a:cs typeface="微软雅黑" panose="020B0703020204020201" charset="-122"/>
              </a:rPr>
              <a:t>10人死亡、</a:t>
            </a:r>
            <a:r>
              <a:rPr sz="1200" b="1" kern="0" spc="-20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3人受</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伤</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。该事故是一起压力管道远传压力变送器位置违规</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变更</a:t>
            </a:r>
            <a:r>
              <a:rPr sz="12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，主管</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道与放空火炬管线连通处以及压力测量装置引压短节管严重堵塞，</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 设备维护保养不力</a:t>
            </a:r>
            <a:r>
              <a:rPr sz="12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，作业人员违章指挥违规操作</a:t>
            </a:r>
            <a:r>
              <a:rPr sz="12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现场人员大量</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聚集（有20人</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在主管道内介质压力较高的情况下进行拆卸阀</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盖</a:t>
            </a:r>
            <a:r>
              <a:rPr sz="1200" b="1" kern="0" spc="-14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，导致管道内高压粗合成气瞬间泄漏喷出引发的重</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大生产安全</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30" dirty="0">
                <a:solidFill>
                  <a:srgbClr val="2464CB">
                    <a:alpha val="100000"/>
                  </a:srgbClr>
                </a:solidFill>
                <a:latin typeface="微软雅黑" panose="020B0703020204020201" charset="-122"/>
                <a:ea typeface="微软雅黑" panose="020B0703020204020201" charset="-122"/>
                <a:cs typeface="微软雅黑" panose="020B0703020204020201" charset="-122"/>
              </a:rPr>
              <a:t>责任事故。</a:t>
            </a:r>
            <a:endParaRPr sz="1200" dirty="0">
              <a:latin typeface="微软雅黑" panose="020B0703020204020201" charset="-122"/>
              <a:ea typeface="微软雅黑" panose="020B0703020204020201" charset="-122"/>
              <a:cs typeface="微软雅黑" panose="020B0703020204020201" charset="-122"/>
            </a:endParaRPr>
          </a:p>
        </p:txBody>
      </p:sp>
      <p:sp>
        <p:nvSpPr>
          <p:cNvPr id="920" name="textbox 920"/>
          <p:cNvSpPr/>
          <p:nvPr/>
        </p:nvSpPr>
        <p:spPr>
          <a:xfrm>
            <a:off x="655703" y="914553"/>
            <a:ext cx="5602604" cy="150876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71755"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5.7 操</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作安全</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18000"/>
              </a:lnSpc>
            </a:pPr>
            <a:endParaRPr sz="1000" dirty="0">
              <a:latin typeface="微软雅黑" panose="020B0703020204020201" charset="-122"/>
              <a:ea typeface="微软雅黑" panose="020B0703020204020201" charset="-122"/>
              <a:cs typeface="Arial" panose="020B0704020202090204"/>
            </a:endParaRPr>
          </a:p>
          <a:p>
            <a:pPr marL="14605" algn="l" rtl="0" eaLnBrk="0">
              <a:lnSpc>
                <a:spcPts val="2105"/>
              </a:lnSpc>
              <a:spcBef>
                <a:spcPts val="455"/>
              </a:spcBef>
            </a:pP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5.7.3</a:t>
            </a:r>
            <a:r>
              <a:rPr sz="15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开停车管理</a:t>
            </a:r>
            <a:endParaRPr sz="1500" dirty="0">
              <a:latin typeface="微软雅黑" panose="020B0703020204020201" charset="-122"/>
              <a:ea typeface="微软雅黑" panose="020B0703020204020201" charset="-122"/>
              <a:cs typeface="微软雅黑" panose="020B0703020204020201" charset="-122"/>
            </a:endParaRPr>
          </a:p>
          <a:p>
            <a:pPr algn="r" rtl="0" eaLnBrk="0">
              <a:lnSpc>
                <a:spcPts val="1855"/>
              </a:lnSpc>
              <a:spcBef>
                <a:spcPts val="680"/>
              </a:spcBef>
            </a:pP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5.7.3.3 企业应建立停工</a:t>
            </a:r>
            <a:r>
              <a:rPr sz="14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交付检修</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、检修结束</a:t>
            </a:r>
            <a:r>
              <a:rPr sz="14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交付生产</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的交接管理机制。</a:t>
            </a:r>
            <a:endParaRPr sz="1400" dirty="0">
              <a:latin typeface="微软雅黑" panose="020B0703020204020201" charset="-122"/>
              <a:ea typeface="微软雅黑" panose="020B0703020204020201" charset="-122"/>
              <a:cs typeface="微软雅黑" panose="020B0703020204020201" charset="-122"/>
            </a:endParaRPr>
          </a:p>
          <a:p>
            <a:pPr algn="l" rtl="0" eaLnBrk="0">
              <a:lnSpc>
                <a:spcPct val="111000"/>
              </a:lnSpc>
            </a:pPr>
            <a:endParaRPr sz="500" dirty="0">
              <a:latin typeface="微软雅黑" panose="020B0703020204020201" charset="-122"/>
              <a:ea typeface="微软雅黑" panose="020B0703020204020201" charset="-122"/>
              <a:cs typeface="Arial" panose="020B0704020202090204"/>
            </a:endParaRPr>
          </a:p>
          <a:p>
            <a:pPr marL="12700" algn="l" rtl="0" eaLnBrk="0">
              <a:lnSpc>
                <a:spcPts val="1855"/>
              </a:lnSpc>
              <a:spcBef>
                <a:spcPts val="0"/>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5.7.3.4 企业应严格控制生产装置</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开停车过程中</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现场人员数量</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p:txBody>
      </p:sp>
      <p:pic>
        <p:nvPicPr>
          <p:cNvPr id="922" name="picture 922"/>
          <p:cNvPicPr>
            <a:picLocks noChangeAspect="1"/>
          </p:cNvPicPr>
          <p:nvPr/>
        </p:nvPicPr>
        <p:blipFill>
          <a:blip r:embed="rId1"/>
          <a:stretch>
            <a:fillRect/>
          </a:stretch>
        </p:blipFill>
        <p:spPr>
          <a:xfrm rot="21600000">
            <a:off x="652018" y="2598673"/>
            <a:ext cx="2878836" cy="1848611"/>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 name="textbox 924"/>
          <p:cNvSpPr/>
          <p:nvPr/>
        </p:nvSpPr>
        <p:spPr>
          <a:xfrm>
            <a:off x="4508296" y="1760270"/>
            <a:ext cx="4301490" cy="2418079"/>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微软雅黑" panose="020B0703020204020201" charset="-122"/>
              <a:ea typeface="微软雅黑" panose="020B0703020204020201" charset="-122"/>
              <a:cs typeface="Arial" panose="020B0704020202090204"/>
            </a:endParaRPr>
          </a:p>
          <a:p>
            <a:pPr marL="13335" indent="36830" algn="l" rtl="0" eaLnBrk="0">
              <a:lnSpc>
                <a:spcPct val="129000"/>
              </a:lnSpc>
            </a:pP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5.7.4.1 企业应根据安全风险分析</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结果及工艺、设备的</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安全设计 </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保护</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要求</a:t>
            </a:r>
            <a:r>
              <a:rPr sz="1200" b="1" kern="0" spc="-2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，确定需要设置的</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报警联锁</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及参数。</a:t>
            </a:r>
            <a:endParaRPr sz="1200" dirty="0">
              <a:latin typeface="微软雅黑" panose="020B0703020204020201" charset="-122"/>
              <a:ea typeface="微软雅黑" panose="020B0703020204020201" charset="-122"/>
              <a:cs typeface="微软雅黑" panose="020B0703020204020201" charset="-122"/>
            </a:endParaRPr>
          </a:p>
          <a:p>
            <a:pPr marL="12700" indent="37465" algn="l" rtl="0" eaLnBrk="0">
              <a:lnSpc>
                <a:spcPct val="136000"/>
              </a:lnSpc>
              <a:spcBef>
                <a:spcPts val="605"/>
              </a:spcBef>
            </a:pP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5.7.4.2 企业应明确报警管理部门</a:t>
            </a:r>
            <a:r>
              <a:rPr sz="1200" b="1" kern="0" spc="-1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，根据报警后果严重性以及允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许的响应时间确定</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报警优先级</a:t>
            </a:r>
            <a:r>
              <a:rPr sz="1200" b="1" kern="0" spc="-20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，明确关键报警</a:t>
            </a:r>
            <a:r>
              <a:rPr sz="1200" b="1" kern="0" spc="-2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，制定并实施报警</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分级管理</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制度。</a:t>
            </a:r>
            <a:endParaRPr sz="1200" dirty="0">
              <a:latin typeface="微软雅黑" panose="020B0703020204020201" charset="-122"/>
              <a:ea typeface="微软雅黑" panose="020B0703020204020201" charset="-122"/>
              <a:cs typeface="微软雅黑" panose="020B0703020204020201" charset="-122"/>
            </a:endParaRPr>
          </a:p>
          <a:p>
            <a:pPr marL="12700" indent="38100" algn="l" rtl="0" eaLnBrk="0">
              <a:lnSpc>
                <a:spcPct val="129000"/>
              </a:lnSpc>
              <a:spcBef>
                <a:spcPts val="605"/>
              </a:spcBef>
            </a:pP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5.7.4.3 在发生报警时</a:t>
            </a:r>
            <a:r>
              <a:rPr sz="1200" b="1" kern="0" spc="-2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，企业应</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立即</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确认和响应</a:t>
            </a:r>
            <a:r>
              <a:rPr sz="1200" b="1" kern="0" spc="-20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，记录</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关键报警</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处置过程</a:t>
            </a:r>
            <a:r>
              <a:rPr sz="1200" b="1"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2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分析报警原因</a:t>
            </a: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200" dirty="0">
              <a:latin typeface="微软雅黑" panose="020B0703020204020201" charset="-122"/>
              <a:ea typeface="微软雅黑" panose="020B0703020204020201" charset="-122"/>
              <a:cs typeface="微软雅黑" panose="020B0703020204020201" charset="-122"/>
            </a:endParaRPr>
          </a:p>
          <a:p>
            <a:pPr algn="l" rtl="0" eaLnBrk="0">
              <a:lnSpc>
                <a:spcPct val="100000"/>
              </a:lnSpc>
            </a:pPr>
            <a:endParaRPr sz="500" dirty="0">
              <a:latin typeface="微软雅黑" panose="020B0703020204020201" charset="-122"/>
              <a:ea typeface="微软雅黑" panose="020B0703020204020201" charset="-122"/>
              <a:cs typeface="Arial" panose="020B0704020202090204"/>
            </a:endParaRPr>
          </a:p>
          <a:p>
            <a:pPr marL="13335" indent="36830" algn="l" rtl="0" eaLnBrk="0">
              <a:lnSpc>
                <a:spcPct val="129000"/>
              </a:lnSpc>
              <a:spcBef>
                <a:spcPts val="5"/>
              </a:spcBef>
            </a:pP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5.7.4.4 企业应定期对报警活动数据开展</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统计分析</a:t>
            </a:r>
            <a:r>
              <a:rPr sz="1200" b="1" kern="0" spc="-18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，评估并制定 </a:t>
            </a: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措施</a:t>
            </a:r>
            <a:r>
              <a:rPr sz="1200" b="1" kern="0" spc="-1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，减少不合理报警。</a:t>
            </a:r>
            <a:endParaRPr sz="1200" dirty="0">
              <a:latin typeface="微软雅黑" panose="020B0703020204020201" charset="-122"/>
              <a:ea typeface="微软雅黑" panose="020B0703020204020201" charset="-122"/>
              <a:cs typeface="微软雅黑" panose="020B0703020204020201" charset="-122"/>
            </a:endParaRPr>
          </a:p>
        </p:txBody>
      </p:sp>
      <p:pic>
        <p:nvPicPr>
          <p:cNvPr id="928" name="picture 928"/>
          <p:cNvPicPr>
            <a:picLocks noChangeAspect="1"/>
          </p:cNvPicPr>
          <p:nvPr/>
        </p:nvPicPr>
        <p:blipFill>
          <a:blip r:embed="rId1"/>
          <a:stretch>
            <a:fillRect/>
          </a:stretch>
        </p:blipFill>
        <p:spPr>
          <a:xfrm rot="21600000">
            <a:off x="411480" y="1661922"/>
            <a:ext cx="3509771" cy="1557527"/>
          </a:xfrm>
          <a:prstGeom prst="rect">
            <a:avLst/>
          </a:prstGeom>
        </p:spPr>
      </p:pic>
      <p:sp>
        <p:nvSpPr>
          <p:cNvPr id="930" name="textbox 930"/>
          <p:cNvSpPr/>
          <p:nvPr/>
        </p:nvSpPr>
        <p:spPr>
          <a:xfrm>
            <a:off x="283209" y="3577590"/>
            <a:ext cx="3908425" cy="998855"/>
          </a:xfrm>
          <a:prstGeom prst="rect">
            <a:avLst/>
          </a:prstGeom>
          <a:noFill/>
          <a:ln w="0" cap="flat">
            <a:noFill/>
            <a:prstDash val="solid"/>
            <a:miter lim="0"/>
          </a:ln>
        </p:spPr>
        <p:txBody>
          <a:bodyPr vert="horz" wrap="square" lIns="0" tIns="0" rIns="0" bIns="0"/>
          <a:lstStyle/>
          <a:p>
            <a:pPr algn="l" rtl="0" eaLnBrk="0">
              <a:lnSpc>
                <a:spcPct val="104000"/>
              </a:lnSpc>
            </a:pPr>
            <a:endParaRPr sz="200" dirty="0">
              <a:latin typeface="微软雅黑" panose="020B0703020204020201" charset="-122"/>
              <a:ea typeface="微软雅黑" panose="020B0703020204020201" charset="-122"/>
              <a:cs typeface="Arial" panose="020B0704020202090204"/>
            </a:endParaRPr>
          </a:p>
          <a:p>
            <a:pPr marL="12700" indent="55245" algn="l" rtl="0" eaLnBrk="0">
              <a:lnSpc>
                <a:spcPct val="135000"/>
              </a:lnSpc>
              <a:spcBef>
                <a:spcPts val="0"/>
              </a:spcBef>
            </a:pPr>
            <a:r>
              <a:rPr sz="900" b="1" kern="0" spc="160" dirty="0">
                <a:solidFill>
                  <a:srgbClr val="FF0000">
                    <a:alpha val="100000"/>
                  </a:srgbClr>
                </a:solidFill>
                <a:latin typeface="微软雅黑" panose="020B0703020204020201" charset="-122"/>
                <a:ea typeface="微软雅黑" panose="020B0703020204020201" charset="-122"/>
                <a:cs typeface="微软雅黑" panose="020B0703020204020201" charset="-122"/>
              </a:rPr>
              <a:t>事故案例</a:t>
            </a:r>
            <a:r>
              <a:rPr sz="9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160" dirty="0">
                <a:solidFill>
                  <a:srgbClr val="FF0000">
                    <a:alpha val="100000"/>
                  </a:srgbClr>
                </a:solidFill>
                <a:latin typeface="微软雅黑" panose="020B0703020204020201" charset="-122"/>
                <a:ea typeface="微软雅黑" panose="020B0703020204020201" charset="-122"/>
                <a:cs typeface="微软雅黑" panose="020B0703020204020201" charset="-122"/>
              </a:rPr>
              <a:t>：</a:t>
            </a:r>
            <a:r>
              <a:rPr sz="9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160" dirty="0">
                <a:solidFill>
                  <a:srgbClr val="000000">
                    <a:alpha val="100000"/>
                  </a:srgbClr>
                </a:solidFill>
                <a:latin typeface="微软雅黑" panose="020B0703020204020201" charset="-122"/>
                <a:ea typeface="微软雅黑" panose="020B0703020204020201" charset="-122"/>
                <a:cs typeface="微软雅黑" panose="020B0703020204020201" charset="-122"/>
              </a:rPr>
              <a:t>工艺指标</a:t>
            </a:r>
            <a:r>
              <a:rPr sz="900" b="1"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控制极不严格</a:t>
            </a:r>
            <a:r>
              <a:rPr sz="9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保温釜温度长时间超量程</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持续3</a:t>
            </a:r>
            <a:r>
              <a:rPr sz="900" b="1"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9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5小时； 自动化</a:t>
            </a:r>
            <a:r>
              <a:rPr sz="9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控制存在缺陷</a:t>
            </a:r>
            <a:r>
              <a:rPr sz="9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900" b="1" kern="0" spc="-1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30" dirty="0">
                <a:solidFill>
                  <a:srgbClr val="FF0000">
                    <a:alpha val="100000"/>
                  </a:srgbClr>
                </a:solidFill>
                <a:latin typeface="微软雅黑" panose="020B0703020204020201" charset="-122"/>
                <a:ea typeface="微软雅黑" panose="020B0703020204020201" charset="-122"/>
                <a:cs typeface="微软雅黑" panose="020B0703020204020201" charset="-122"/>
              </a:rPr>
              <a:t>保温釜未设置必要的报警</a:t>
            </a:r>
            <a:r>
              <a:rPr sz="9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190" dirty="0">
                <a:solidFill>
                  <a:srgbClr val="FF0000">
                    <a:alpha val="100000"/>
                  </a:srgbClr>
                </a:solidFill>
                <a:latin typeface="微软雅黑" panose="020B0703020204020201" charset="-122"/>
                <a:ea typeface="微软雅黑" panose="020B0703020204020201" charset="-122"/>
                <a:cs typeface="微软雅黑" panose="020B0703020204020201" charset="-122"/>
              </a:rPr>
              <a:t>和联锁</a:t>
            </a:r>
            <a:r>
              <a:rPr sz="900" b="1" kern="0" spc="-1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900" b="1" kern="0" spc="19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9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90" dirty="0">
                <a:solidFill>
                  <a:srgbClr val="000000">
                    <a:alpha val="100000"/>
                  </a:srgbClr>
                </a:solidFill>
                <a:latin typeface="微软雅黑" panose="020B0703020204020201" charset="-122"/>
                <a:ea typeface="微软雅黑" panose="020B0703020204020201" charset="-122"/>
                <a:cs typeface="微软雅黑" panose="020B0703020204020201" charset="-122"/>
              </a:rPr>
              <a:t>沈某某在车间控制室看</a:t>
            </a:r>
            <a:r>
              <a:rPr sz="900" b="1" kern="0" spc="180" dirty="0">
                <a:solidFill>
                  <a:srgbClr val="000000">
                    <a:alpha val="100000"/>
                  </a:srgbClr>
                </a:solidFill>
                <a:latin typeface="微软雅黑" panose="020B0703020204020201" charset="-122"/>
                <a:ea typeface="微软雅黑" panose="020B0703020204020201" charset="-122"/>
                <a:cs typeface="微软雅黑" panose="020B0703020204020201" charset="-122"/>
              </a:rPr>
              <a:t>到</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DCS</a:t>
            </a:r>
            <a:r>
              <a:rPr sz="900" b="1" kern="0" spc="180" dirty="0">
                <a:solidFill>
                  <a:srgbClr val="000000">
                    <a:alpha val="100000"/>
                  </a:srgbClr>
                </a:solidFill>
                <a:latin typeface="微软雅黑" panose="020B0703020204020201" charset="-122"/>
                <a:ea typeface="微软雅黑" panose="020B0703020204020201" charset="-122"/>
                <a:cs typeface="微软雅黑" panose="020B0703020204020201" charset="-122"/>
              </a:rPr>
              <a:t>系统显示1#保温釜温度</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70" dirty="0">
                <a:solidFill>
                  <a:srgbClr val="000000">
                    <a:alpha val="100000"/>
                  </a:srgbClr>
                </a:solidFill>
                <a:latin typeface="微软雅黑" panose="020B0703020204020201" charset="-122"/>
                <a:ea typeface="微软雅黑" panose="020B0703020204020201" charset="-122"/>
                <a:cs typeface="微软雅黑" panose="020B0703020204020201" charset="-122"/>
              </a:rPr>
              <a:t>“150℃?  ”</a:t>
            </a:r>
            <a:r>
              <a:rPr sz="9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70" dirty="0">
                <a:solidFill>
                  <a:srgbClr val="000000">
                    <a:alpha val="100000"/>
                  </a:srgbClr>
                </a:solidFill>
                <a:latin typeface="微软雅黑" panose="020B0703020204020201" charset="-122"/>
                <a:ea typeface="微软雅黑" panose="020B0703020204020201" charset="-122"/>
                <a:cs typeface="微软雅黑" panose="020B0703020204020201" charset="-122"/>
              </a:rPr>
              <a:t>（已超</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DCS</a:t>
            </a:r>
            <a:r>
              <a:rPr sz="900" b="1" kern="0" spc="170" dirty="0">
                <a:solidFill>
                  <a:srgbClr val="000000">
                    <a:alpha val="100000"/>
                  </a:srgbClr>
                </a:solidFill>
                <a:latin typeface="微软雅黑" panose="020B0703020204020201" charset="-122"/>
                <a:ea typeface="微软雅黑" panose="020B0703020204020201" charset="-122"/>
                <a:cs typeface="微软雅黑" panose="020B0703020204020201" charset="-122"/>
              </a:rPr>
              <a:t>量程上限150℃)</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160" dirty="0">
                <a:solidFill>
                  <a:srgbClr val="000000">
                    <a:alpha val="100000"/>
                  </a:srgbClr>
                </a:solidFill>
                <a:latin typeface="微软雅黑" panose="020B0703020204020201" charset="-122"/>
                <a:ea typeface="微软雅黑" panose="020B0703020204020201" charset="-122"/>
                <a:cs typeface="微软雅黑" panose="020B0703020204020201" charset="-122"/>
              </a:rPr>
              <a:t>,  认为是远传温度</a:t>
            </a:r>
            <a:r>
              <a:rPr sz="9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kern="0" spc="10" dirty="0">
                <a:solidFill>
                  <a:srgbClr val="005DA2">
                    <a:alpha val="100000"/>
                  </a:srgbClr>
                </a:solidFill>
                <a:latin typeface="微软雅黑" panose="020B0703020204020201" charset="-122"/>
                <a:ea typeface="微软雅黑" panose="020B0703020204020201" charset="-122"/>
                <a:cs typeface="Arial" panose="020B0704020202090204"/>
              </a:rPr>
              <a:t>·</a:t>
            </a:r>
            <a:r>
              <a:rPr sz="900" kern="0" spc="-150" dirty="0">
                <a:solidFill>
                  <a:srgbClr val="005DA2">
                    <a:alpha val="100000"/>
                  </a:srgbClr>
                </a:solidFill>
                <a:latin typeface="微软雅黑" panose="020B0703020204020201" charset="-122"/>
                <a:ea typeface="微软雅黑" panose="020B0703020204020201" charset="-122"/>
                <a:cs typeface="Arial" panose="020B0704020202090204"/>
              </a:rPr>
              <a:t> </a:t>
            </a:r>
            <a:r>
              <a:rPr sz="1500" b="1" u="sng" kern="0" spc="10" baseline="24000" dirty="0">
                <a:solidFill>
                  <a:srgbClr val="000000">
                    <a:alpha val="100000"/>
                  </a:srgbClr>
                </a:solidFill>
                <a:uFill>
                  <a:solidFill>
                    <a:srgbClr val="005DA2"/>
                  </a:solidFill>
                </a:uFill>
                <a:latin typeface="微软雅黑" panose="020B0703020204020201" charset="-122"/>
                <a:ea typeface="微软雅黑" panose="020B0703020204020201" charset="-122"/>
                <a:cs typeface="微软雅黑" panose="020B0703020204020201" charset="-122"/>
              </a:rPr>
              <a:t>计</a:t>
            </a:r>
            <a:r>
              <a:rPr sz="1500" b="1" u="sng" kern="0" spc="10" baseline="24000" dirty="0">
                <a:solidFill>
                  <a:srgbClr val="000000">
                    <a:alpha val="100000"/>
                  </a:srgbClr>
                </a:solidFill>
                <a:latin typeface="微软雅黑" panose="020B0703020204020201" charset="-122"/>
                <a:ea typeface="微软雅黑" panose="020B0703020204020201" charset="-122"/>
                <a:cs typeface="微软雅黑" panose="020B0703020204020201" charset="-122"/>
              </a:rPr>
              <a:t>损</a:t>
            </a:r>
            <a:r>
              <a:rPr sz="900" kern="0" spc="10" dirty="0">
                <a:solidFill>
                  <a:srgbClr val="005DA2">
                    <a:alpha val="100000"/>
                  </a:srgbClr>
                </a:solidFill>
                <a:latin typeface="微软雅黑" panose="020B0703020204020201" charset="-122"/>
                <a:ea typeface="微软雅黑" panose="020B0703020204020201" charset="-122"/>
                <a:cs typeface="Arial" panose="020B0704020202090204"/>
              </a:rPr>
              <a:t>-</a:t>
            </a:r>
            <a:r>
              <a:rPr sz="900" kern="0" spc="120" dirty="0">
                <a:solidFill>
                  <a:srgbClr val="005DA2">
                    <a:alpha val="100000"/>
                  </a:srgbClr>
                </a:solidFill>
                <a:latin typeface="微软雅黑" panose="020B0703020204020201" charset="-122"/>
                <a:ea typeface="微软雅黑" panose="020B0703020204020201" charset="-122"/>
                <a:cs typeface="Arial" panose="020B0704020202090204"/>
              </a:rPr>
              <a:t> </a:t>
            </a:r>
            <a:r>
              <a:rPr sz="900" kern="0" spc="10" dirty="0">
                <a:solidFill>
                  <a:srgbClr val="000000">
                    <a:alpha val="100000"/>
                  </a:srgbClr>
                </a:solidFill>
                <a:latin typeface="微软雅黑" panose="020B0703020204020201" charset="-122"/>
                <a:ea typeface="微软雅黑" panose="020B0703020204020201" charset="-122"/>
                <a:cs typeface="Arial" panose="020B0704020202090204"/>
              </a:rPr>
              <a:t>.</a:t>
            </a:r>
            <a:r>
              <a:rPr sz="1500" b="1" kern="0" spc="10" baseline="24000" dirty="0">
                <a:solidFill>
                  <a:srgbClr val="000000">
                    <a:alpha val="100000"/>
                  </a:srgbClr>
                </a:solidFill>
                <a:latin typeface="微软雅黑" panose="020B0703020204020201" charset="-122"/>
                <a:ea typeface="微软雅黑" panose="020B0703020204020201" charset="-122"/>
                <a:cs typeface="微软雅黑" panose="020B0703020204020201" charset="-122"/>
              </a:rPr>
              <a:t>坏</a:t>
            </a:r>
            <a:r>
              <a:rPr sz="900" b="1" u="sng" kern="0" spc="-60" dirty="0">
                <a:solidFill>
                  <a:srgbClr val="000000">
                    <a:alpha val="100000"/>
                  </a:srgbClr>
                </a:solidFill>
                <a:uFill>
                  <a:solidFill>
                    <a:srgbClr val="005DA2"/>
                  </a:solidFill>
                </a:uFill>
                <a:latin typeface="微软雅黑" panose="020B0703020204020201" charset="-122"/>
                <a:ea typeface="微软雅黑" panose="020B0703020204020201" charset="-122"/>
                <a:cs typeface="微软雅黑" panose="020B0703020204020201" charset="-122"/>
              </a:rPr>
              <a:t> </a:t>
            </a:r>
            <a:r>
              <a:rPr sz="900" b="1" u="sng" kern="0" spc="10" dirty="0">
                <a:solidFill>
                  <a:srgbClr val="000000">
                    <a:alpha val="100000"/>
                  </a:srgbClr>
                </a:solidFill>
                <a:uFill>
                  <a:solidFill>
                    <a:srgbClr val="005DA2"/>
                  </a:solidFill>
                </a:uFill>
                <a:latin typeface="微软雅黑" panose="020B0703020204020201" charset="-122"/>
                <a:ea typeface="微软雅黑" panose="020B0703020204020201" charset="-122"/>
                <a:cs typeface="微软雅黑" panose="020B0703020204020201" charset="-122"/>
              </a:rPr>
              <a:t>，</a:t>
            </a:r>
            <a:r>
              <a:rPr sz="900" b="1" u="sng" kern="0" spc="-120" dirty="0">
                <a:solidFill>
                  <a:srgbClr val="000000">
                    <a:alpha val="100000"/>
                  </a:srgbClr>
                </a:solidFill>
                <a:uFill>
                  <a:solidFill>
                    <a:srgbClr val="005DA2"/>
                  </a:solidFill>
                </a:uFill>
                <a:latin typeface="微软雅黑" panose="020B0703020204020201" charset="-122"/>
                <a:ea typeface="微软雅黑" panose="020B0703020204020201" charset="-122"/>
                <a:cs typeface="微软雅黑" panose="020B0703020204020201" charset="-122"/>
              </a:rPr>
              <a:t> </a:t>
            </a:r>
            <a:r>
              <a:rPr sz="1500" b="1" u="sng" kern="0" spc="10" baseline="24000" dirty="0">
                <a:solidFill>
                  <a:srgbClr val="000000">
                    <a:alpha val="100000"/>
                  </a:srgbClr>
                </a:solidFill>
                <a:uFill>
                  <a:solidFill>
                    <a:srgbClr val="005DA2"/>
                  </a:solidFill>
                </a:uFill>
                <a:latin typeface="微软雅黑" panose="020B0703020204020201" charset="-122"/>
                <a:ea typeface="微软雅黑" panose="020B0703020204020201" charset="-122"/>
                <a:cs typeface="微软雅黑" panose="020B0703020204020201" charset="-122"/>
              </a:rPr>
              <a:t>未作相应处置</a:t>
            </a:r>
            <a:r>
              <a:rPr sz="9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900" kern="0" spc="10" dirty="0">
                <a:solidFill>
                  <a:srgbClr val="005DA2">
                    <a:alpha val="100000"/>
                  </a:srgbClr>
                </a:solidFill>
                <a:latin typeface="微软雅黑" panose="020B0703020204020201" charset="-122"/>
                <a:ea typeface="微软雅黑" panose="020B0703020204020201" charset="-122"/>
                <a:cs typeface="Arial" panose="020B0704020202090204"/>
              </a:rPr>
              <a:t>-</a:t>
            </a:r>
            <a:r>
              <a:rPr sz="900" kern="0" spc="130" dirty="0">
                <a:solidFill>
                  <a:srgbClr val="005DA2">
                    <a:alpha val="100000"/>
                  </a:srgbClr>
                </a:solidFill>
                <a:latin typeface="微软雅黑" panose="020B0703020204020201" charset="-122"/>
                <a:ea typeface="微软雅黑" panose="020B0703020204020201" charset="-122"/>
                <a:cs typeface="Arial" panose="020B0704020202090204"/>
              </a:rPr>
              <a:t> </a:t>
            </a:r>
            <a:r>
              <a:rPr sz="900" kern="0" spc="10" dirty="0">
                <a:solidFill>
                  <a:srgbClr val="005DA2">
                    <a:alpha val="100000"/>
                  </a:srgbClr>
                </a:solidFill>
                <a:latin typeface="微软雅黑" panose="020B0703020204020201" charset="-122"/>
                <a:ea typeface="微软雅黑" panose="020B0703020204020201" charset="-122"/>
                <a:cs typeface="Arial" panose="020B0704020202090204"/>
              </a:rPr>
              <a:t>.</a:t>
            </a:r>
            <a:r>
              <a:rPr sz="900" kern="0" spc="120" dirty="0">
                <a:solidFill>
                  <a:srgbClr val="005DA2">
                    <a:alpha val="100000"/>
                  </a:srgbClr>
                </a:solidFill>
                <a:latin typeface="微软雅黑" panose="020B0703020204020201" charset="-122"/>
                <a:ea typeface="微软雅黑" panose="020B0703020204020201" charset="-122"/>
                <a:cs typeface="Arial" panose="020B0704020202090204"/>
              </a:rPr>
              <a:t> </a:t>
            </a:r>
            <a:r>
              <a:rPr sz="900" kern="0" spc="10" dirty="0">
                <a:solidFill>
                  <a:srgbClr val="005DA2">
                    <a:alpha val="100000"/>
                  </a:srgbClr>
                </a:solidFill>
                <a:latin typeface="微软雅黑" panose="020B0703020204020201" charset="-122"/>
                <a:ea typeface="微软雅黑" panose="020B0703020204020201" charset="-122"/>
                <a:cs typeface="Arial" panose="020B0704020202090204"/>
              </a:rPr>
              <a:t>-</a:t>
            </a:r>
            <a:r>
              <a:rPr sz="900" kern="0" spc="130" dirty="0">
                <a:solidFill>
                  <a:srgbClr val="005DA2">
                    <a:alpha val="100000"/>
                  </a:srgbClr>
                </a:solidFill>
                <a:latin typeface="微软雅黑" panose="020B0703020204020201" charset="-122"/>
                <a:ea typeface="微软雅黑" panose="020B0703020204020201" charset="-122"/>
                <a:cs typeface="Arial" panose="020B0704020202090204"/>
              </a:rPr>
              <a:t> </a:t>
            </a:r>
            <a:r>
              <a:rPr sz="900" kern="0" spc="10" dirty="0">
                <a:solidFill>
                  <a:srgbClr val="005DA2">
                    <a:alpha val="100000"/>
                  </a:srgbClr>
                </a:solidFill>
                <a:latin typeface="微软雅黑" panose="020B0703020204020201" charset="-122"/>
                <a:ea typeface="微软雅黑" panose="020B0703020204020201" charset="-122"/>
                <a:cs typeface="Arial" panose="020B0704020202090204"/>
              </a:rPr>
              <a:t>.</a:t>
            </a:r>
            <a:r>
              <a:rPr sz="900" kern="0" spc="120" dirty="0">
                <a:solidFill>
                  <a:srgbClr val="005DA2">
                    <a:alpha val="100000"/>
                  </a:srgbClr>
                </a:solidFill>
                <a:latin typeface="微软雅黑" panose="020B0703020204020201" charset="-122"/>
                <a:ea typeface="微软雅黑" panose="020B0703020204020201" charset="-122"/>
                <a:cs typeface="Arial" panose="020B0704020202090204"/>
              </a:rPr>
              <a:t> </a:t>
            </a:r>
            <a:r>
              <a:rPr sz="900" kern="0" spc="10" dirty="0">
                <a:solidFill>
                  <a:srgbClr val="005DA2">
                    <a:alpha val="100000"/>
                  </a:srgbClr>
                </a:solidFill>
                <a:latin typeface="微软雅黑" panose="020B0703020204020201" charset="-122"/>
                <a:ea typeface="微软雅黑" panose="020B0703020204020201" charset="-122"/>
                <a:cs typeface="Arial" panose="020B0704020202090204"/>
              </a:rPr>
              <a:t>-</a:t>
            </a:r>
            <a:r>
              <a:rPr sz="900" kern="0" spc="130" dirty="0">
                <a:solidFill>
                  <a:srgbClr val="005DA2">
                    <a:alpha val="100000"/>
                  </a:srgbClr>
                </a:solidFill>
                <a:latin typeface="微软雅黑" panose="020B0703020204020201" charset="-122"/>
                <a:ea typeface="微软雅黑" panose="020B0703020204020201" charset="-122"/>
                <a:cs typeface="Arial" panose="020B0704020202090204"/>
              </a:rPr>
              <a:t> </a:t>
            </a:r>
            <a:r>
              <a:rPr sz="900" kern="0" spc="10" dirty="0">
                <a:solidFill>
                  <a:srgbClr val="005DA2">
                    <a:alpha val="100000"/>
                  </a:srgbClr>
                </a:solidFill>
                <a:latin typeface="微软雅黑" panose="020B0703020204020201" charset="-122"/>
                <a:ea typeface="微软雅黑" panose="020B0703020204020201" charset="-122"/>
                <a:cs typeface="Arial" panose="020B0704020202090204"/>
              </a:rPr>
              <a:t>.</a:t>
            </a:r>
            <a:r>
              <a:rPr sz="900" kern="0" spc="120" dirty="0">
                <a:solidFill>
                  <a:srgbClr val="005DA2">
                    <a:alpha val="100000"/>
                  </a:srgbClr>
                </a:solidFill>
                <a:latin typeface="微软雅黑" panose="020B0703020204020201" charset="-122"/>
                <a:ea typeface="微软雅黑" panose="020B0703020204020201" charset="-122"/>
                <a:cs typeface="Arial" panose="020B0704020202090204"/>
              </a:rPr>
              <a:t> </a:t>
            </a:r>
            <a:r>
              <a:rPr sz="900" kern="0" spc="10" dirty="0">
                <a:solidFill>
                  <a:srgbClr val="005DA2">
                    <a:alpha val="100000"/>
                  </a:srgbClr>
                </a:solidFill>
                <a:latin typeface="微软雅黑" panose="020B0703020204020201" charset="-122"/>
                <a:ea typeface="微软雅黑" panose="020B0703020204020201" charset="-122"/>
                <a:cs typeface="Arial" panose="020B0704020202090204"/>
              </a:rPr>
              <a:t>-</a:t>
            </a:r>
            <a:r>
              <a:rPr sz="900" kern="0" spc="130" dirty="0">
                <a:solidFill>
                  <a:srgbClr val="005DA2">
                    <a:alpha val="100000"/>
                  </a:srgbClr>
                </a:solidFill>
                <a:latin typeface="微软雅黑" panose="020B0703020204020201" charset="-122"/>
                <a:ea typeface="微软雅黑" panose="020B0703020204020201" charset="-122"/>
                <a:cs typeface="Arial" panose="020B0704020202090204"/>
              </a:rPr>
              <a:t> </a:t>
            </a:r>
            <a:r>
              <a:rPr sz="900" kern="0" spc="10" dirty="0">
                <a:solidFill>
                  <a:srgbClr val="005DA2">
                    <a:alpha val="100000"/>
                  </a:srgbClr>
                </a:solidFill>
                <a:latin typeface="微软雅黑" panose="020B0703020204020201" charset="-122"/>
                <a:ea typeface="微软雅黑" panose="020B0703020204020201" charset="-122"/>
                <a:cs typeface="Arial" panose="020B0704020202090204"/>
              </a:rPr>
              <a:t>.</a:t>
            </a:r>
            <a:r>
              <a:rPr sz="900" kern="0" spc="120" dirty="0">
                <a:solidFill>
                  <a:srgbClr val="005DA2">
                    <a:alpha val="100000"/>
                  </a:srgbClr>
                </a:solidFill>
                <a:latin typeface="微软雅黑" panose="020B0703020204020201" charset="-122"/>
                <a:ea typeface="微软雅黑" panose="020B0703020204020201" charset="-122"/>
                <a:cs typeface="Arial" panose="020B0704020202090204"/>
              </a:rPr>
              <a:t> </a:t>
            </a:r>
            <a:r>
              <a:rPr sz="900" kern="0" spc="0" dirty="0">
                <a:solidFill>
                  <a:srgbClr val="005DA2">
                    <a:alpha val="100000"/>
                  </a:srgbClr>
                </a:solidFill>
                <a:latin typeface="微软雅黑" panose="020B0703020204020201" charset="-122"/>
                <a:ea typeface="微软雅黑" panose="020B0703020204020201" charset="-122"/>
                <a:cs typeface="Arial" panose="020B0704020202090204"/>
              </a:rPr>
              <a:t>-</a:t>
            </a:r>
            <a:r>
              <a:rPr sz="900" kern="0" spc="130" dirty="0">
                <a:solidFill>
                  <a:srgbClr val="005DA2">
                    <a:alpha val="100000"/>
                  </a:srgbClr>
                </a:solidFill>
                <a:latin typeface="微软雅黑" panose="020B0703020204020201" charset="-122"/>
                <a:ea typeface="微软雅黑" panose="020B0703020204020201" charset="-122"/>
                <a:cs typeface="Arial" panose="020B0704020202090204"/>
              </a:rPr>
              <a:t> </a:t>
            </a:r>
            <a:r>
              <a:rPr sz="900" kern="0" spc="0" dirty="0">
                <a:solidFill>
                  <a:srgbClr val="005DA2">
                    <a:alpha val="100000"/>
                  </a:srgbClr>
                </a:solidFill>
                <a:latin typeface="微软雅黑" panose="020B0703020204020201" charset="-122"/>
                <a:ea typeface="微软雅黑" panose="020B0703020204020201" charset="-122"/>
                <a:cs typeface="Arial" panose="020B0704020202090204"/>
              </a:rPr>
              <a:t>.</a:t>
            </a:r>
            <a:r>
              <a:rPr sz="900" kern="0" spc="120" dirty="0">
                <a:solidFill>
                  <a:srgbClr val="005DA2">
                    <a:alpha val="100000"/>
                  </a:srgbClr>
                </a:solidFill>
                <a:latin typeface="微软雅黑" panose="020B0703020204020201" charset="-122"/>
                <a:ea typeface="微软雅黑" panose="020B0703020204020201" charset="-122"/>
                <a:cs typeface="Arial" panose="020B0704020202090204"/>
              </a:rPr>
              <a:t> </a:t>
            </a:r>
            <a:r>
              <a:rPr sz="900" kern="0" spc="0" dirty="0">
                <a:solidFill>
                  <a:srgbClr val="005DA2">
                    <a:alpha val="100000"/>
                  </a:srgbClr>
                </a:solidFill>
                <a:latin typeface="微软雅黑" panose="020B0703020204020201" charset="-122"/>
                <a:ea typeface="微软雅黑" panose="020B0703020204020201" charset="-122"/>
                <a:cs typeface="Arial" panose="020B0704020202090204"/>
              </a:rPr>
              <a:t>-</a:t>
            </a:r>
            <a:r>
              <a:rPr sz="900" kern="0" spc="130" dirty="0">
                <a:solidFill>
                  <a:srgbClr val="005DA2">
                    <a:alpha val="100000"/>
                  </a:srgbClr>
                </a:solidFill>
                <a:latin typeface="微软雅黑" panose="020B0703020204020201" charset="-122"/>
                <a:ea typeface="微软雅黑" panose="020B0703020204020201" charset="-122"/>
                <a:cs typeface="Arial" panose="020B0704020202090204"/>
              </a:rPr>
              <a:t> </a:t>
            </a:r>
            <a:r>
              <a:rPr sz="900" kern="0" spc="0" dirty="0">
                <a:solidFill>
                  <a:srgbClr val="005DA2">
                    <a:alpha val="100000"/>
                  </a:srgbClr>
                </a:solidFill>
                <a:latin typeface="微软雅黑" panose="020B0703020204020201" charset="-122"/>
                <a:ea typeface="微软雅黑" panose="020B0703020204020201" charset="-122"/>
                <a:cs typeface="Arial" panose="020B0704020202090204"/>
              </a:rPr>
              <a:t>.</a:t>
            </a:r>
            <a:r>
              <a:rPr sz="900" kern="0" spc="120" dirty="0">
                <a:solidFill>
                  <a:srgbClr val="005DA2">
                    <a:alpha val="100000"/>
                  </a:srgbClr>
                </a:solidFill>
                <a:latin typeface="微软雅黑" panose="020B0703020204020201" charset="-122"/>
                <a:ea typeface="微软雅黑" panose="020B0703020204020201" charset="-122"/>
                <a:cs typeface="Arial" panose="020B0704020202090204"/>
              </a:rPr>
              <a:t> </a:t>
            </a:r>
            <a:r>
              <a:rPr sz="900" kern="0" spc="0" dirty="0">
                <a:solidFill>
                  <a:srgbClr val="005DA2">
                    <a:alpha val="100000"/>
                  </a:srgbClr>
                </a:solidFill>
                <a:latin typeface="微软雅黑" panose="020B0703020204020201" charset="-122"/>
                <a:ea typeface="微软雅黑" panose="020B0703020204020201" charset="-122"/>
                <a:cs typeface="Arial" panose="020B0704020202090204"/>
              </a:rPr>
              <a:t>-</a:t>
            </a:r>
            <a:r>
              <a:rPr sz="900" kern="0" spc="130" dirty="0">
                <a:solidFill>
                  <a:srgbClr val="005DA2">
                    <a:alpha val="100000"/>
                  </a:srgbClr>
                </a:solidFill>
                <a:latin typeface="微软雅黑" panose="020B0703020204020201" charset="-122"/>
                <a:ea typeface="微软雅黑" panose="020B0703020204020201" charset="-122"/>
                <a:cs typeface="Arial" panose="020B0704020202090204"/>
              </a:rPr>
              <a:t> </a:t>
            </a:r>
            <a:r>
              <a:rPr sz="900" kern="0" spc="0" dirty="0">
                <a:solidFill>
                  <a:srgbClr val="005DA2">
                    <a:alpha val="100000"/>
                  </a:srgbClr>
                </a:solidFill>
                <a:latin typeface="微软雅黑" panose="020B0703020204020201" charset="-122"/>
                <a:ea typeface="微软雅黑" panose="020B0703020204020201" charset="-122"/>
                <a:cs typeface="Arial" panose="020B0704020202090204"/>
              </a:rPr>
              <a:t>.</a:t>
            </a:r>
            <a:r>
              <a:rPr sz="900" kern="0" spc="120" dirty="0">
                <a:solidFill>
                  <a:srgbClr val="005DA2">
                    <a:alpha val="100000"/>
                  </a:srgbClr>
                </a:solidFill>
                <a:latin typeface="微软雅黑" panose="020B0703020204020201" charset="-122"/>
                <a:ea typeface="微软雅黑" panose="020B0703020204020201" charset="-122"/>
                <a:cs typeface="Arial" panose="020B0704020202090204"/>
              </a:rPr>
              <a:t> </a:t>
            </a:r>
            <a:r>
              <a:rPr sz="900" kern="0" spc="0" dirty="0">
                <a:solidFill>
                  <a:srgbClr val="005DA2">
                    <a:alpha val="100000"/>
                  </a:srgbClr>
                </a:solidFill>
                <a:latin typeface="微软雅黑" panose="020B0703020204020201" charset="-122"/>
                <a:ea typeface="微软雅黑" panose="020B0703020204020201" charset="-122"/>
                <a:cs typeface="Arial" panose="020B0704020202090204"/>
              </a:rPr>
              <a:t>-</a:t>
            </a:r>
            <a:r>
              <a:rPr sz="900" kern="0" spc="130" dirty="0">
                <a:solidFill>
                  <a:srgbClr val="005DA2">
                    <a:alpha val="100000"/>
                  </a:srgbClr>
                </a:solidFill>
                <a:latin typeface="微软雅黑" panose="020B0703020204020201" charset="-122"/>
                <a:ea typeface="微软雅黑" panose="020B0703020204020201" charset="-122"/>
                <a:cs typeface="Arial" panose="020B0704020202090204"/>
              </a:rPr>
              <a:t> </a:t>
            </a:r>
            <a:r>
              <a:rPr sz="900" kern="0" spc="0" dirty="0">
                <a:solidFill>
                  <a:srgbClr val="005DA2">
                    <a:alpha val="100000"/>
                  </a:srgbClr>
                </a:solidFill>
                <a:latin typeface="微软雅黑" panose="020B0703020204020201" charset="-122"/>
                <a:ea typeface="微软雅黑" panose="020B0703020204020201" charset="-122"/>
                <a:cs typeface="Arial" panose="020B0704020202090204"/>
              </a:rPr>
              <a:t>.</a:t>
            </a:r>
            <a:r>
              <a:rPr sz="900" kern="0" spc="120" dirty="0">
                <a:solidFill>
                  <a:srgbClr val="005DA2">
                    <a:alpha val="100000"/>
                  </a:srgbClr>
                </a:solidFill>
                <a:latin typeface="微软雅黑" panose="020B0703020204020201" charset="-122"/>
                <a:ea typeface="微软雅黑" panose="020B0703020204020201" charset="-122"/>
                <a:cs typeface="Arial" panose="020B0704020202090204"/>
              </a:rPr>
              <a:t> </a:t>
            </a:r>
            <a:r>
              <a:rPr sz="900" kern="0" spc="0" dirty="0">
                <a:solidFill>
                  <a:srgbClr val="005DA2">
                    <a:alpha val="100000"/>
                  </a:srgbClr>
                </a:solidFill>
                <a:latin typeface="微软雅黑" panose="020B0703020204020201" charset="-122"/>
                <a:ea typeface="微软雅黑" panose="020B0703020204020201" charset="-122"/>
                <a:cs typeface="Arial" panose="020B0704020202090204"/>
              </a:rPr>
              <a:t>-</a:t>
            </a:r>
            <a:r>
              <a:rPr sz="900" kern="0" spc="130" dirty="0">
                <a:solidFill>
                  <a:srgbClr val="005DA2">
                    <a:alpha val="100000"/>
                  </a:srgbClr>
                </a:solidFill>
                <a:latin typeface="微软雅黑" panose="020B0703020204020201" charset="-122"/>
                <a:ea typeface="微软雅黑" panose="020B0703020204020201" charset="-122"/>
                <a:cs typeface="Arial" panose="020B0704020202090204"/>
              </a:rPr>
              <a:t> </a:t>
            </a:r>
            <a:r>
              <a:rPr sz="900" kern="0" spc="0" dirty="0">
                <a:solidFill>
                  <a:srgbClr val="005DA2">
                    <a:alpha val="100000"/>
                  </a:srgbClr>
                </a:solidFill>
                <a:latin typeface="微软雅黑" panose="020B0703020204020201" charset="-122"/>
                <a:ea typeface="微软雅黑" panose="020B0703020204020201" charset="-122"/>
                <a:cs typeface="Arial" panose="020B0704020202090204"/>
              </a:rPr>
              <a:t>.</a:t>
            </a:r>
            <a:r>
              <a:rPr sz="900" kern="0" spc="120" dirty="0">
                <a:solidFill>
                  <a:srgbClr val="005DA2">
                    <a:alpha val="100000"/>
                  </a:srgbClr>
                </a:solidFill>
                <a:latin typeface="微软雅黑" panose="020B0703020204020201" charset="-122"/>
                <a:ea typeface="微软雅黑" panose="020B0703020204020201" charset="-122"/>
                <a:cs typeface="Arial" panose="020B0704020202090204"/>
              </a:rPr>
              <a:t> </a:t>
            </a:r>
            <a:r>
              <a:rPr sz="900" kern="0" spc="0" dirty="0">
                <a:solidFill>
                  <a:srgbClr val="005DA2">
                    <a:alpha val="100000"/>
                  </a:srgbClr>
                </a:solidFill>
                <a:latin typeface="微软雅黑" panose="020B0703020204020201" charset="-122"/>
                <a:ea typeface="微软雅黑" panose="020B0703020204020201" charset="-122"/>
                <a:cs typeface="Arial" panose="020B0704020202090204"/>
              </a:rPr>
              <a:t>-</a:t>
            </a:r>
            <a:r>
              <a:rPr sz="900" kern="0" spc="130" dirty="0">
                <a:solidFill>
                  <a:srgbClr val="005DA2">
                    <a:alpha val="100000"/>
                  </a:srgbClr>
                </a:solidFill>
                <a:latin typeface="微软雅黑" panose="020B0703020204020201" charset="-122"/>
                <a:ea typeface="微软雅黑" panose="020B0703020204020201" charset="-122"/>
                <a:cs typeface="Arial" panose="020B0704020202090204"/>
              </a:rPr>
              <a:t> </a:t>
            </a:r>
            <a:r>
              <a:rPr sz="900" kern="0" spc="0" dirty="0">
                <a:solidFill>
                  <a:srgbClr val="005DA2">
                    <a:alpha val="100000"/>
                  </a:srgbClr>
                </a:solidFill>
                <a:latin typeface="微软雅黑" panose="020B0703020204020201" charset="-122"/>
                <a:ea typeface="微软雅黑" panose="020B0703020204020201" charset="-122"/>
                <a:cs typeface="Arial" panose="020B0704020202090204"/>
              </a:rPr>
              <a:t>.</a:t>
            </a:r>
            <a:r>
              <a:rPr sz="900" kern="0" spc="120" dirty="0">
                <a:solidFill>
                  <a:srgbClr val="005DA2">
                    <a:alpha val="100000"/>
                  </a:srgbClr>
                </a:solidFill>
                <a:latin typeface="微软雅黑" panose="020B0703020204020201" charset="-122"/>
                <a:ea typeface="微软雅黑" panose="020B0703020204020201" charset="-122"/>
                <a:cs typeface="Arial" panose="020B0704020202090204"/>
              </a:rPr>
              <a:t> </a:t>
            </a:r>
            <a:r>
              <a:rPr sz="900" kern="0" spc="0" dirty="0">
                <a:solidFill>
                  <a:srgbClr val="005DA2">
                    <a:alpha val="100000"/>
                  </a:srgbClr>
                </a:solidFill>
                <a:latin typeface="微软雅黑" panose="020B0703020204020201" charset="-122"/>
                <a:ea typeface="微软雅黑" panose="020B0703020204020201" charset="-122"/>
                <a:cs typeface="Arial" panose="020B0704020202090204"/>
              </a:rPr>
              <a:t>-</a:t>
            </a:r>
            <a:r>
              <a:rPr sz="900" kern="0" spc="130" dirty="0">
                <a:solidFill>
                  <a:srgbClr val="005DA2">
                    <a:alpha val="100000"/>
                  </a:srgbClr>
                </a:solidFill>
                <a:latin typeface="微软雅黑" panose="020B0703020204020201" charset="-122"/>
                <a:ea typeface="微软雅黑" panose="020B0703020204020201" charset="-122"/>
                <a:cs typeface="Arial" panose="020B0704020202090204"/>
              </a:rPr>
              <a:t> </a:t>
            </a:r>
            <a:r>
              <a:rPr sz="900" kern="0" spc="0" dirty="0">
                <a:solidFill>
                  <a:srgbClr val="005DA2">
                    <a:alpha val="100000"/>
                  </a:srgbClr>
                </a:solidFill>
                <a:latin typeface="微软雅黑" panose="020B0703020204020201" charset="-122"/>
                <a:ea typeface="微软雅黑" panose="020B0703020204020201" charset="-122"/>
                <a:cs typeface="Arial" panose="020B0704020202090204"/>
              </a:rPr>
              <a:t>.</a:t>
            </a:r>
            <a:r>
              <a:rPr sz="900" kern="0" spc="120" dirty="0">
                <a:solidFill>
                  <a:srgbClr val="005DA2">
                    <a:alpha val="100000"/>
                  </a:srgbClr>
                </a:solidFill>
                <a:latin typeface="微软雅黑" panose="020B0703020204020201" charset="-122"/>
                <a:ea typeface="微软雅黑" panose="020B0703020204020201" charset="-122"/>
                <a:cs typeface="Arial" panose="020B0704020202090204"/>
              </a:rPr>
              <a:t> </a:t>
            </a:r>
            <a:r>
              <a:rPr sz="900" kern="0" spc="0" dirty="0">
                <a:solidFill>
                  <a:srgbClr val="005DA2">
                    <a:alpha val="100000"/>
                  </a:srgbClr>
                </a:solidFill>
                <a:latin typeface="微软雅黑" panose="020B0703020204020201" charset="-122"/>
                <a:ea typeface="微软雅黑" panose="020B0703020204020201" charset="-122"/>
                <a:cs typeface="Arial" panose="020B0704020202090204"/>
              </a:rPr>
              <a:t>-</a:t>
            </a:r>
            <a:r>
              <a:rPr sz="900" kern="0" spc="130" dirty="0">
                <a:solidFill>
                  <a:srgbClr val="005DA2">
                    <a:alpha val="100000"/>
                  </a:srgbClr>
                </a:solidFill>
                <a:latin typeface="微软雅黑" panose="020B0703020204020201" charset="-122"/>
                <a:ea typeface="微软雅黑" panose="020B0703020204020201" charset="-122"/>
                <a:cs typeface="Arial" panose="020B0704020202090204"/>
              </a:rPr>
              <a:t> </a:t>
            </a:r>
            <a:r>
              <a:rPr sz="900" kern="0" spc="0" dirty="0">
                <a:solidFill>
                  <a:srgbClr val="005DA2">
                    <a:alpha val="100000"/>
                  </a:srgbClr>
                </a:solidFill>
                <a:latin typeface="微软雅黑" panose="020B0703020204020201" charset="-122"/>
                <a:ea typeface="微软雅黑" panose="020B0703020204020201" charset="-122"/>
                <a:cs typeface="Arial" panose="020B0704020202090204"/>
              </a:rPr>
              <a:t>.</a:t>
            </a:r>
            <a:r>
              <a:rPr sz="900" kern="0" spc="120" dirty="0">
                <a:solidFill>
                  <a:srgbClr val="005DA2">
                    <a:alpha val="100000"/>
                  </a:srgbClr>
                </a:solidFill>
                <a:latin typeface="微软雅黑" panose="020B0703020204020201" charset="-122"/>
                <a:ea typeface="微软雅黑" panose="020B0703020204020201" charset="-122"/>
                <a:cs typeface="Arial" panose="020B0704020202090204"/>
              </a:rPr>
              <a:t> </a:t>
            </a:r>
            <a:r>
              <a:rPr sz="900" kern="0" spc="0" dirty="0">
                <a:solidFill>
                  <a:srgbClr val="005DA2">
                    <a:alpha val="100000"/>
                  </a:srgbClr>
                </a:solidFill>
                <a:latin typeface="微软雅黑" panose="020B0703020204020201" charset="-122"/>
                <a:ea typeface="微软雅黑" panose="020B0703020204020201" charset="-122"/>
                <a:cs typeface="Arial" panose="020B0704020202090204"/>
              </a:rPr>
              <a:t>-</a:t>
            </a:r>
            <a:r>
              <a:rPr sz="900" kern="0" spc="130" dirty="0">
                <a:solidFill>
                  <a:srgbClr val="005DA2">
                    <a:alpha val="100000"/>
                  </a:srgbClr>
                </a:solidFill>
                <a:latin typeface="微软雅黑" panose="020B0703020204020201" charset="-122"/>
                <a:ea typeface="微软雅黑" panose="020B0703020204020201" charset="-122"/>
                <a:cs typeface="Arial" panose="020B0704020202090204"/>
              </a:rPr>
              <a:t> </a:t>
            </a:r>
            <a:r>
              <a:rPr sz="900" kern="0" spc="0" dirty="0">
                <a:solidFill>
                  <a:srgbClr val="005DA2">
                    <a:alpha val="100000"/>
                  </a:srgbClr>
                </a:solidFill>
                <a:latin typeface="微软雅黑" panose="020B0703020204020201" charset="-122"/>
                <a:ea typeface="微软雅黑" panose="020B0703020204020201" charset="-122"/>
                <a:cs typeface="Arial" panose="020B0704020202090204"/>
              </a:rPr>
              <a:t>.</a:t>
            </a:r>
            <a:r>
              <a:rPr sz="900" kern="0" spc="120" dirty="0">
                <a:solidFill>
                  <a:srgbClr val="005DA2">
                    <a:alpha val="100000"/>
                  </a:srgbClr>
                </a:solidFill>
                <a:latin typeface="微软雅黑" panose="020B0703020204020201" charset="-122"/>
                <a:ea typeface="微软雅黑" panose="020B0703020204020201" charset="-122"/>
                <a:cs typeface="Arial" panose="020B0704020202090204"/>
              </a:rPr>
              <a:t> </a:t>
            </a:r>
            <a:r>
              <a:rPr sz="900" kern="0" spc="0" dirty="0">
                <a:solidFill>
                  <a:srgbClr val="005DA2">
                    <a:alpha val="100000"/>
                  </a:srgbClr>
                </a:solidFill>
                <a:latin typeface="微软雅黑" panose="020B0703020204020201" charset="-122"/>
                <a:ea typeface="微软雅黑" panose="020B0703020204020201" charset="-122"/>
                <a:cs typeface="Arial" panose="020B0704020202090204"/>
              </a:rPr>
              <a:t>-</a:t>
            </a:r>
            <a:r>
              <a:rPr sz="900" kern="0" spc="130" dirty="0">
                <a:solidFill>
                  <a:srgbClr val="005DA2">
                    <a:alpha val="100000"/>
                  </a:srgbClr>
                </a:solidFill>
                <a:latin typeface="微软雅黑" panose="020B0703020204020201" charset="-122"/>
                <a:ea typeface="微软雅黑" panose="020B0703020204020201" charset="-122"/>
                <a:cs typeface="Arial" panose="020B0704020202090204"/>
              </a:rPr>
              <a:t> </a:t>
            </a:r>
            <a:r>
              <a:rPr sz="900" kern="0" spc="0" dirty="0">
                <a:solidFill>
                  <a:srgbClr val="005DA2">
                    <a:alpha val="100000"/>
                  </a:srgbClr>
                </a:solidFill>
                <a:latin typeface="微软雅黑" panose="020B0703020204020201" charset="-122"/>
                <a:ea typeface="微软雅黑" panose="020B0703020204020201" charset="-122"/>
                <a:cs typeface="Arial" panose="020B0704020202090204"/>
              </a:rPr>
              <a:t>.!</a:t>
            </a:r>
            <a:endParaRPr sz="900" dirty="0">
              <a:latin typeface="微软雅黑" panose="020B0703020204020201" charset="-122"/>
              <a:ea typeface="微软雅黑" panose="020B0703020204020201" charset="-122"/>
              <a:cs typeface="Arial" panose="020B0704020202090204"/>
            </a:endParaRPr>
          </a:p>
        </p:txBody>
      </p:sp>
      <p:pic>
        <p:nvPicPr>
          <p:cNvPr id="932" name="picture 932"/>
          <p:cNvPicPr>
            <a:picLocks noChangeAspect="1"/>
          </p:cNvPicPr>
          <p:nvPr/>
        </p:nvPicPr>
        <p:blipFill>
          <a:blip r:embed="rId2"/>
          <a:stretch>
            <a:fillRect/>
          </a:stretch>
        </p:blipFill>
        <p:spPr>
          <a:xfrm rot="21600000">
            <a:off x="4251559" y="4225290"/>
            <a:ext cx="15874" cy="190500"/>
          </a:xfrm>
          <a:prstGeom prst="rect">
            <a:avLst/>
          </a:prstGeom>
        </p:spPr>
      </p:pic>
      <p:pic>
        <p:nvPicPr>
          <p:cNvPr id="934" name="picture 934"/>
          <p:cNvPicPr>
            <a:picLocks noChangeAspect="1"/>
          </p:cNvPicPr>
          <p:nvPr/>
        </p:nvPicPr>
        <p:blipFill>
          <a:blip r:embed="rId3"/>
          <a:stretch>
            <a:fillRect/>
          </a:stretch>
        </p:blipFill>
        <p:spPr>
          <a:xfrm rot="21600000">
            <a:off x="4189084" y="3939540"/>
            <a:ext cx="15874" cy="238124"/>
          </a:xfrm>
          <a:prstGeom prst="rect">
            <a:avLst/>
          </a:prstGeom>
        </p:spPr>
      </p:pic>
      <p:pic>
        <p:nvPicPr>
          <p:cNvPr id="936" name="picture 936"/>
          <p:cNvPicPr>
            <a:picLocks noChangeAspect="1"/>
          </p:cNvPicPr>
          <p:nvPr/>
        </p:nvPicPr>
        <p:blipFill>
          <a:blip r:embed="rId4"/>
          <a:stretch>
            <a:fillRect/>
          </a:stretch>
        </p:blipFill>
        <p:spPr>
          <a:xfrm rot="21600000">
            <a:off x="4188702" y="3764914"/>
            <a:ext cx="15874" cy="127000"/>
          </a:xfrm>
          <a:prstGeom prst="rect">
            <a:avLst/>
          </a:prstGeom>
        </p:spPr>
      </p:pic>
      <p:pic>
        <p:nvPicPr>
          <p:cNvPr id="938" name="picture 938"/>
          <p:cNvPicPr>
            <a:picLocks noChangeAspect="1"/>
          </p:cNvPicPr>
          <p:nvPr/>
        </p:nvPicPr>
        <p:blipFill>
          <a:blip r:embed="rId5"/>
          <a:stretch>
            <a:fillRect/>
          </a:stretch>
        </p:blipFill>
        <p:spPr>
          <a:xfrm rot="21600000">
            <a:off x="4160698" y="3590290"/>
            <a:ext cx="15874" cy="127000"/>
          </a:xfrm>
          <a:prstGeom prst="rect">
            <a:avLst/>
          </a:prstGeom>
        </p:spPr>
      </p:pic>
      <p:sp>
        <p:nvSpPr>
          <p:cNvPr id="940" name="textbox 940"/>
          <p:cNvSpPr/>
          <p:nvPr/>
        </p:nvSpPr>
        <p:spPr>
          <a:xfrm>
            <a:off x="530659" y="736753"/>
            <a:ext cx="3324859" cy="3613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5.7 操</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作安全</a:t>
            </a:r>
            <a:endParaRPr sz="2000" dirty="0">
              <a:latin typeface="微软雅黑" panose="020B0703020204020201" charset="-122"/>
              <a:ea typeface="微软雅黑" panose="020B0703020204020201" charset="-122"/>
              <a:cs typeface="微软雅黑" panose="020B0703020204020201" charset="-122"/>
            </a:endParaRPr>
          </a:p>
        </p:txBody>
      </p:sp>
      <p:sp>
        <p:nvSpPr>
          <p:cNvPr id="942" name="textbox 942"/>
          <p:cNvSpPr/>
          <p:nvPr/>
        </p:nvSpPr>
        <p:spPr>
          <a:xfrm>
            <a:off x="473580" y="1310321"/>
            <a:ext cx="2297429" cy="29273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algn="r" rtl="0" eaLnBrk="0">
              <a:lnSpc>
                <a:spcPts val="2105"/>
              </a:lnSpc>
            </a:pPr>
            <a:r>
              <a:rPr sz="15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5.7.4</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报警管理（</a:t>
            </a:r>
            <a:r>
              <a:rPr sz="15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新增）</a:t>
            </a:r>
            <a:endParaRPr sz="1500" dirty="0">
              <a:latin typeface="微软雅黑" panose="020B0703020204020201" charset="-122"/>
              <a:ea typeface="微软雅黑" panose="020B0703020204020201" charset="-122"/>
              <a:cs typeface="微软雅黑" panose="020B0703020204020201" charset="-122"/>
            </a:endParaRPr>
          </a:p>
        </p:txBody>
      </p:sp>
      <p:sp>
        <p:nvSpPr>
          <p:cNvPr id="944" name="textbox 944"/>
          <p:cNvSpPr/>
          <p:nvPr/>
        </p:nvSpPr>
        <p:spPr>
          <a:xfrm>
            <a:off x="906394" y="3269905"/>
            <a:ext cx="2727325" cy="19240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1310"/>
              </a:lnSpc>
            </a:pP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江苏连云港聚鑫生物科技</a:t>
            </a:r>
            <a:r>
              <a:rPr sz="900" b="1" kern="0" spc="-17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9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“12·</a:t>
            </a:r>
            <a:r>
              <a:rPr sz="9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9”重大爆炸事故</a:t>
            </a:r>
            <a:endParaRPr sz="900" dirty="0">
              <a:latin typeface="微软雅黑" panose="020B0703020204020201" charset="-122"/>
              <a:ea typeface="微软雅黑" panose="020B0703020204020201" charset="-122"/>
              <a:cs typeface="微软雅黑" panose="020B0703020204020201" charset="-122"/>
            </a:endParaRPr>
          </a:p>
        </p:txBody>
      </p:sp>
      <p:pic>
        <p:nvPicPr>
          <p:cNvPr id="946" name="picture 946"/>
          <p:cNvPicPr>
            <a:picLocks noChangeAspect="1"/>
          </p:cNvPicPr>
          <p:nvPr/>
        </p:nvPicPr>
        <p:blipFill>
          <a:blip r:embed="rId6"/>
          <a:stretch>
            <a:fillRect/>
          </a:stretch>
        </p:blipFill>
        <p:spPr>
          <a:xfrm rot="21600000">
            <a:off x="233044" y="3503612"/>
            <a:ext cx="3945572" cy="39052"/>
          </a:xfrm>
          <a:prstGeom prst="rect">
            <a:avLst/>
          </a:prstGeom>
        </p:spPr>
      </p:pic>
      <p:pic>
        <p:nvPicPr>
          <p:cNvPr id="948" name="picture 948"/>
          <p:cNvPicPr>
            <a:picLocks noChangeAspect="1"/>
          </p:cNvPicPr>
          <p:nvPr/>
        </p:nvPicPr>
        <p:blipFill>
          <a:blip r:embed="rId7"/>
          <a:stretch>
            <a:fillRect/>
          </a:stretch>
        </p:blipFill>
        <p:spPr>
          <a:xfrm rot="21600000">
            <a:off x="223202" y="3557270"/>
            <a:ext cx="25082" cy="1008062"/>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 name="textbox 950"/>
          <p:cNvSpPr/>
          <p:nvPr/>
        </p:nvSpPr>
        <p:spPr>
          <a:xfrm>
            <a:off x="411438" y="1507171"/>
            <a:ext cx="4343400" cy="280035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74295" algn="l" rtl="0" eaLnBrk="0">
              <a:lnSpc>
                <a:spcPts val="2105"/>
              </a:lnSpc>
            </a:pP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5.7.4</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报警管理（</a:t>
            </a: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新增）</a:t>
            </a:r>
            <a:endParaRPr sz="1500" dirty="0">
              <a:latin typeface="微软雅黑" panose="020B0703020204020201" charset="-122"/>
              <a:ea typeface="微软雅黑" panose="020B0703020204020201" charset="-122"/>
              <a:cs typeface="微软雅黑" panose="020B0703020204020201" charset="-122"/>
            </a:endParaRPr>
          </a:p>
          <a:p>
            <a:pPr marL="12700" algn="l" rtl="0" eaLnBrk="0">
              <a:lnSpc>
                <a:spcPct val="118000"/>
              </a:lnSpc>
              <a:spcBef>
                <a:spcPts val="1005"/>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报警是以一种声响或可视的手段</a:t>
            </a:r>
            <a:r>
              <a:rPr sz="1400" b="1" kern="0" spc="-2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，用以将</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工艺参数偏离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设计范围或操作限值、设备故障</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的异常情况显示给操作</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人员</a:t>
            </a:r>
            <a:r>
              <a:rPr sz="1400" b="1" kern="0" spc="-17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，要求操作人员及时响应。</a:t>
            </a:r>
            <a:endParaRPr sz="1400" dirty="0">
              <a:latin typeface="微软雅黑" panose="020B0703020204020201" charset="-122"/>
              <a:ea typeface="微软雅黑" panose="020B0703020204020201" charset="-122"/>
              <a:cs typeface="微软雅黑" panose="020B0703020204020201" charset="-122"/>
            </a:endParaRPr>
          </a:p>
          <a:p>
            <a:pPr algn="l" rtl="0" eaLnBrk="0">
              <a:lnSpc>
                <a:spcPct val="174000"/>
              </a:lnSpc>
            </a:pPr>
            <a:endParaRPr sz="1000" dirty="0">
              <a:latin typeface="微软雅黑" panose="020B0703020204020201" charset="-122"/>
              <a:ea typeface="微软雅黑" panose="020B0703020204020201" charset="-122"/>
              <a:cs typeface="Arial" panose="020B0704020202090204"/>
            </a:endParaRPr>
          </a:p>
          <a:p>
            <a:pPr marL="43815" algn="l" rtl="0" eaLnBrk="0">
              <a:lnSpc>
                <a:spcPct val="88000"/>
              </a:lnSpc>
              <a:spcBef>
                <a:spcPts val="420"/>
              </a:spcBef>
            </a:pPr>
            <a:r>
              <a:rPr sz="14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报警过多带来的影响：</a:t>
            </a:r>
            <a:endParaRPr sz="1400" dirty="0">
              <a:latin typeface="微软雅黑" panose="020B0703020204020201" charset="-122"/>
              <a:ea typeface="微软雅黑" panose="020B0703020204020201" charset="-122"/>
              <a:cs typeface="微软雅黑" panose="020B0703020204020201" charset="-122"/>
            </a:endParaRPr>
          </a:p>
          <a:p>
            <a:pPr marL="16510" indent="137160" algn="l" rtl="0" eaLnBrk="0">
              <a:lnSpc>
                <a:spcPct val="119000"/>
              </a:lnSpc>
              <a:spcBef>
                <a:spcPts val="41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（1）</a:t>
            </a:r>
            <a:r>
              <a:rPr sz="1400" b="1" kern="0" spc="-2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员工习以为常</a:t>
            </a:r>
            <a:r>
              <a:rPr sz="1400" b="1" kern="0" spc="-1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400" b="1" kern="0" spc="-2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习惯性认为可能是误报</a:t>
            </a:r>
            <a:r>
              <a:rPr sz="1400" b="1"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400" b="1" kern="0" spc="-3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不予  </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理睬;</a:t>
            </a:r>
            <a:endParaRPr sz="1400" dirty="0">
              <a:latin typeface="微软雅黑" panose="020B0703020204020201" charset="-122"/>
              <a:ea typeface="微软雅黑" panose="020B0703020204020201" charset="-122"/>
              <a:cs typeface="微软雅黑" panose="020B0703020204020201" charset="-122"/>
            </a:endParaRPr>
          </a:p>
          <a:p>
            <a:pPr marL="154305" algn="l" rtl="0" eaLnBrk="0">
              <a:lnSpc>
                <a:spcPts val="1855"/>
              </a:lnSpc>
              <a:spcBef>
                <a:spcPts val="360"/>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（2）</a:t>
            </a:r>
            <a:r>
              <a:rPr sz="1400" b="1" kern="0" spc="-2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大大增加员工的劳动强度;</a:t>
            </a:r>
            <a:endParaRPr sz="1400" dirty="0">
              <a:latin typeface="微软雅黑" panose="020B0703020204020201" charset="-122"/>
              <a:ea typeface="微软雅黑" panose="020B0703020204020201" charset="-122"/>
              <a:cs typeface="微软雅黑" panose="020B0703020204020201" charset="-122"/>
            </a:endParaRPr>
          </a:p>
          <a:p>
            <a:pPr marL="154305" algn="l" rtl="0" eaLnBrk="0">
              <a:lnSpc>
                <a:spcPts val="1855"/>
              </a:lnSpc>
              <a:spcBef>
                <a:spcPts val="325"/>
              </a:spcBef>
            </a:pP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（3）</a:t>
            </a:r>
            <a:r>
              <a:rPr sz="1400" b="1" kern="0" spc="-2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可能忽略重要</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的报警。</a:t>
            </a:r>
            <a:endParaRPr sz="1400" dirty="0">
              <a:latin typeface="微软雅黑" panose="020B0703020204020201" charset="-122"/>
              <a:ea typeface="微软雅黑" panose="020B0703020204020201" charset="-122"/>
              <a:cs typeface="微软雅黑" panose="020B0703020204020201" charset="-122"/>
            </a:endParaRPr>
          </a:p>
        </p:txBody>
      </p:sp>
      <p:pic>
        <p:nvPicPr>
          <p:cNvPr id="954" name="picture 954"/>
          <p:cNvPicPr>
            <a:picLocks noChangeAspect="1"/>
          </p:cNvPicPr>
          <p:nvPr/>
        </p:nvPicPr>
        <p:blipFill>
          <a:blip r:embed="rId1"/>
          <a:stretch>
            <a:fillRect/>
          </a:stretch>
        </p:blipFill>
        <p:spPr>
          <a:xfrm rot="21600000">
            <a:off x="4931663" y="1788667"/>
            <a:ext cx="3764279" cy="1717547"/>
          </a:xfrm>
          <a:prstGeom prst="rect">
            <a:avLst/>
          </a:prstGeom>
        </p:spPr>
      </p:pic>
      <p:sp>
        <p:nvSpPr>
          <p:cNvPr id="956" name="textbox 956"/>
          <p:cNvSpPr/>
          <p:nvPr/>
        </p:nvSpPr>
        <p:spPr>
          <a:xfrm>
            <a:off x="5013223" y="3897630"/>
            <a:ext cx="3712845" cy="429259"/>
          </a:xfrm>
          <a:prstGeom prst="rect">
            <a:avLst/>
          </a:prstGeom>
          <a:noFill/>
          <a:ln w="0" cap="flat">
            <a:noFill/>
            <a:prstDash val="solid"/>
            <a:miter lim="0"/>
          </a:ln>
        </p:spPr>
        <p:txBody>
          <a:bodyPr vert="horz" wrap="square" lIns="0" tIns="0" rIns="0" bIns="0"/>
          <a:lstStyle/>
          <a:p>
            <a:pPr algn="l" rtl="0" eaLnBrk="0">
              <a:lnSpc>
                <a:spcPct val="19000"/>
              </a:lnSpc>
            </a:pPr>
            <a:endParaRPr sz="100" dirty="0">
              <a:latin typeface="微软雅黑" panose="020B0703020204020201" charset="-122"/>
              <a:ea typeface="微软雅黑" panose="020B0703020204020201" charset="-122"/>
              <a:cs typeface="Arial" panose="020B0704020202090204"/>
            </a:endParaRPr>
          </a:p>
          <a:p>
            <a:pPr marL="12700" indent="26035" algn="l" rtl="0" eaLnBrk="0">
              <a:lnSpc>
                <a:spcPct val="113000"/>
              </a:lnSpc>
            </a:pPr>
            <a:r>
              <a:rPr sz="12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通过系统性的报警管理</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a:t>
            </a:r>
            <a:r>
              <a:rPr sz="1200" b="1" kern="0" spc="-2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避免操作人员失察和误操</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作</a:t>
            </a:r>
            <a:r>
              <a:rPr sz="1200" b="1" kern="0" spc="-15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a:t>
            </a:r>
            <a:r>
              <a:rPr sz="1200" b="1" kern="0" spc="-25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用以提高装置的安全性、可靠性</a:t>
            </a:r>
            <a:r>
              <a:rPr sz="1200" b="1" kern="0" spc="40" dirty="0">
                <a:solidFill>
                  <a:srgbClr val="FF0000">
                    <a:alpha val="100000"/>
                  </a:srgbClr>
                </a:solidFill>
                <a:latin typeface="微软雅黑" panose="020B0703020204020201" charset="-122"/>
                <a:ea typeface="微软雅黑" panose="020B0703020204020201" charset="-122"/>
                <a:cs typeface="微软雅黑" panose="020B0703020204020201" charset="-122"/>
              </a:rPr>
              <a:t>和产品质量。</a:t>
            </a:r>
            <a:endParaRPr sz="1200" dirty="0">
              <a:latin typeface="微软雅黑" panose="020B0703020204020201" charset="-122"/>
              <a:ea typeface="微软雅黑" panose="020B0703020204020201" charset="-122"/>
              <a:cs typeface="微软雅黑" panose="020B0703020204020201" charset="-122"/>
            </a:endParaRPr>
          </a:p>
        </p:txBody>
      </p:sp>
      <p:sp>
        <p:nvSpPr>
          <p:cNvPr id="958" name="textbox 958"/>
          <p:cNvSpPr/>
          <p:nvPr/>
        </p:nvSpPr>
        <p:spPr>
          <a:xfrm>
            <a:off x="530659" y="933603"/>
            <a:ext cx="3324859" cy="3613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5.7 操</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作安全</a:t>
            </a:r>
            <a:endParaRPr sz="20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0" name="table 960"/>
          <p:cNvGraphicFramePr>
            <a:graphicFrameLocks noGrp="1"/>
          </p:cNvGraphicFramePr>
          <p:nvPr/>
        </p:nvGraphicFramePr>
        <p:xfrm>
          <a:off x="3930650" y="1219834"/>
          <a:ext cx="4962525" cy="3300729"/>
        </p:xfrm>
        <a:graphic>
          <a:graphicData uri="http://schemas.openxmlformats.org/drawingml/2006/table">
            <a:tbl>
              <a:tblPr/>
              <a:tblGrid>
                <a:gridCol w="509269"/>
                <a:gridCol w="3077845"/>
                <a:gridCol w="467994"/>
                <a:gridCol w="907414"/>
              </a:tblGrid>
              <a:tr h="434340">
                <a:tc>
                  <a:txBody>
                    <a:bodyPr/>
                    <a:lstStyle/>
                    <a:p>
                      <a:pPr algn="l" rtl="0" eaLnBrk="0">
                        <a:lnSpc>
                          <a:spcPct val="100000"/>
                        </a:lnSpc>
                      </a:pPr>
                      <a:endParaRPr sz="1000" dirty="0">
                        <a:latin typeface="微软雅黑" panose="020B0703020204020201" charset="-122"/>
                        <a:ea typeface="微软雅黑" panose="020B0703020204020201" charset="-122"/>
                        <a:cs typeface="Arial" panose="020B0704020202090204"/>
                      </a:endParaRPr>
                    </a:p>
                    <a:p>
                      <a:pPr algn="l" rtl="0" eaLnBrk="0">
                        <a:lnSpc>
                          <a:spcPct val="6000"/>
                        </a:lnSpc>
                      </a:pPr>
                      <a:endParaRPr sz="100" dirty="0">
                        <a:latin typeface="微软雅黑" panose="020B0703020204020201" charset="-122"/>
                        <a:ea typeface="微软雅黑" panose="020B0703020204020201" charset="-122"/>
                        <a:cs typeface="Arial" panose="020B0704020202090204"/>
                      </a:endParaRPr>
                    </a:p>
                    <a:p>
                      <a:pPr marL="118745" algn="l" rtl="0" eaLnBrk="0">
                        <a:lnSpc>
                          <a:spcPct val="88000"/>
                        </a:lnSpc>
                      </a:pPr>
                      <a:r>
                        <a:rPr sz="1100" kern="0" spc="-10" dirty="0">
                          <a:solidFill>
                            <a:srgbClr val="FFFFFF">
                              <a:alpha val="100000"/>
                            </a:srgbClr>
                          </a:solidFill>
                          <a:latin typeface="微软雅黑" panose="020B0703020204020201" charset="-122"/>
                          <a:ea typeface="微软雅黑" panose="020B0703020204020201" charset="-122"/>
                          <a:cs typeface="微软雅黑" panose="020B0703020204020201" charset="-122"/>
                        </a:rPr>
                        <a:t>序号</a:t>
                      </a:r>
                      <a:endParaRPr sz="11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DA2"/>
                    </a:solidFill>
                  </a:tcPr>
                </a:tc>
                <a:tc>
                  <a:txBody>
                    <a:bodyPr/>
                    <a:lstStyle/>
                    <a:p>
                      <a:pPr algn="l" rtl="0" eaLnBrk="0">
                        <a:lnSpc>
                          <a:spcPct val="100000"/>
                        </a:lnSpc>
                      </a:pPr>
                      <a:endParaRPr sz="1000" dirty="0">
                        <a:latin typeface="微软雅黑" panose="020B0703020204020201" charset="-122"/>
                        <a:ea typeface="微软雅黑" panose="020B0703020204020201" charset="-122"/>
                        <a:cs typeface="Arial" panose="020B0704020202090204"/>
                      </a:endParaRPr>
                    </a:p>
                    <a:p>
                      <a:pPr marL="1402080" algn="l" rtl="0" eaLnBrk="0">
                        <a:lnSpc>
                          <a:spcPct val="88000"/>
                        </a:lnSpc>
                        <a:spcBef>
                          <a:spcPts val="5"/>
                        </a:spcBef>
                      </a:pPr>
                      <a:r>
                        <a:rPr sz="1100" kern="0" spc="-20" dirty="0">
                          <a:solidFill>
                            <a:srgbClr val="FFFFFF">
                              <a:alpha val="100000"/>
                            </a:srgbClr>
                          </a:solidFill>
                          <a:latin typeface="微软雅黑" panose="020B0703020204020201" charset="-122"/>
                          <a:ea typeface="微软雅黑" panose="020B0703020204020201" charset="-122"/>
                          <a:cs typeface="微软雅黑" panose="020B0703020204020201" charset="-122"/>
                        </a:rPr>
                        <a:t>事故</a:t>
                      </a:r>
                      <a:endParaRPr sz="11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DA2"/>
                    </a:solidFill>
                  </a:tcPr>
                </a:tc>
                <a:tc>
                  <a:txBody>
                    <a:bodyPr/>
                    <a:lstStyle/>
                    <a:p>
                      <a:pPr algn="l" rtl="0" eaLnBrk="0">
                        <a:lnSpc>
                          <a:spcPct val="115000"/>
                        </a:lnSpc>
                      </a:pPr>
                      <a:endParaRPr sz="400" dirty="0">
                        <a:latin typeface="微软雅黑" panose="020B0703020204020201" charset="-122"/>
                        <a:ea typeface="微软雅黑" panose="020B0703020204020201" charset="-122"/>
                        <a:cs typeface="Arial" panose="020B0704020202090204"/>
                      </a:endParaRPr>
                    </a:p>
                    <a:p>
                      <a:pPr marL="96520" algn="l" rtl="0" eaLnBrk="0">
                        <a:lnSpc>
                          <a:spcPct val="87000"/>
                        </a:lnSpc>
                        <a:spcBef>
                          <a:spcPts val="0"/>
                        </a:spcBef>
                      </a:pPr>
                      <a:r>
                        <a:rPr sz="1100" kern="0" spc="-20" dirty="0">
                          <a:solidFill>
                            <a:srgbClr val="FFFFFF">
                              <a:alpha val="100000"/>
                            </a:srgbClr>
                          </a:solidFill>
                          <a:latin typeface="微软雅黑" panose="020B0703020204020201" charset="-122"/>
                          <a:ea typeface="微软雅黑" panose="020B0703020204020201" charset="-122"/>
                          <a:cs typeface="微软雅黑" panose="020B0703020204020201" charset="-122"/>
                        </a:rPr>
                        <a:t>死亡</a:t>
                      </a:r>
                      <a:endParaRPr sz="1100" dirty="0">
                        <a:latin typeface="微软雅黑" panose="020B0703020204020201" charset="-122"/>
                        <a:ea typeface="微软雅黑" panose="020B0703020204020201" charset="-122"/>
                        <a:cs typeface="微软雅黑" panose="020B0703020204020201" charset="-122"/>
                      </a:endParaRPr>
                    </a:p>
                    <a:p>
                      <a:pPr marL="96520" algn="l" rtl="0" eaLnBrk="0">
                        <a:lnSpc>
                          <a:spcPct val="87000"/>
                        </a:lnSpc>
                        <a:spcBef>
                          <a:spcPts val="185"/>
                        </a:spcBef>
                      </a:pPr>
                      <a:r>
                        <a:rPr sz="1100" kern="0" spc="-20" dirty="0">
                          <a:solidFill>
                            <a:srgbClr val="FFFFFF">
                              <a:alpha val="100000"/>
                            </a:srgbClr>
                          </a:solidFill>
                          <a:latin typeface="微软雅黑" panose="020B0703020204020201" charset="-122"/>
                          <a:ea typeface="微软雅黑" panose="020B0703020204020201" charset="-122"/>
                          <a:cs typeface="微软雅黑" panose="020B0703020204020201" charset="-122"/>
                        </a:rPr>
                        <a:t>人数</a:t>
                      </a:r>
                      <a:endParaRPr sz="11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DA2"/>
                    </a:solidFill>
                  </a:tcPr>
                </a:tc>
                <a:tc>
                  <a:txBody>
                    <a:bodyPr/>
                    <a:lstStyle/>
                    <a:p>
                      <a:pPr algn="l" rtl="0" eaLnBrk="0">
                        <a:lnSpc>
                          <a:spcPct val="104000"/>
                        </a:lnSpc>
                      </a:pPr>
                      <a:endParaRPr sz="400" dirty="0">
                        <a:latin typeface="微软雅黑" panose="020B0703020204020201" charset="-122"/>
                        <a:ea typeface="微软雅黑" panose="020B0703020204020201" charset="-122"/>
                        <a:cs typeface="Arial" panose="020B0704020202090204"/>
                      </a:endParaRPr>
                    </a:p>
                    <a:p>
                      <a:pPr marL="174625" indent="-72390" algn="l" rtl="0" eaLnBrk="0">
                        <a:lnSpc>
                          <a:spcPct val="93000"/>
                        </a:lnSpc>
                        <a:spcBef>
                          <a:spcPts val="5"/>
                        </a:spcBef>
                      </a:pPr>
                      <a:r>
                        <a:rPr sz="1100" kern="0" spc="-10" dirty="0">
                          <a:solidFill>
                            <a:srgbClr val="FFFFFF">
                              <a:alpha val="100000"/>
                            </a:srgbClr>
                          </a:solidFill>
                          <a:latin typeface="微软雅黑" panose="020B0703020204020201" charset="-122"/>
                          <a:ea typeface="微软雅黑" panose="020B0703020204020201" charset="-122"/>
                          <a:cs typeface="微软雅黑" panose="020B0703020204020201" charset="-122"/>
                        </a:rPr>
                        <a:t>是否与异常</a:t>
                      </a:r>
                      <a:r>
                        <a:rPr sz="1100" kern="0" spc="10" dirty="0">
                          <a:solidFill>
                            <a:srgbClr val="FFFFFF">
                              <a:alpha val="100000"/>
                            </a:srgbClr>
                          </a:solidFill>
                          <a:latin typeface="微软雅黑" panose="020B0703020204020201" charset="-122"/>
                          <a:ea typeface="微软雅黑" panose="020B0703020204020201" charset="-122"/>
                          <a:cs typeface="微软雅黑" panose="020B0703020204020201" charset="-122"/>
                        </a:rPr>
                        <a:t>   </a:t>
                      </a:r>
                      <a:r>
                        <a:rPr sz="1100" kern="0" spc="-10" dirty="0">
                          <a:solidFill>
                            <a:srgbClr val="FFFFFF">
                              <a:alpha val="100000"/>
                            </a:srgbClr>
                          </a:solidFill>
                          <a:latin typeface="微软雅黑" panose="020B0703020204020201" charset="-122"/>
                          <a:ea typeface="微软雅黑" panose="020B0703020204020201" charset="-122"/>
                          <a:cs typeface="微软雅黑" panose="020B0703020204020201" charset="-122"/>
                        </a:rPr>
                        <a:t>工况相关</a:t>
                      </a:r>
                      <a:endParaRPr sz="11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DA2"/>
                    </a:solidFill>
                  </a:tcPr>
                </a:tc>
              </a:tr>
              <a:tr h="260350">
                <a:tc>
                  <a:txBody>
                    <a:bodyPr/>
                    <a:lstStyle/>
                    <a:p>
                      <a:pPr algn="l" rtl="0" eaLnBrk="0">
                        <a:lnSpc>
                          <a:spcPct val="106000"/>
                        </a:lnSpc>
                      </a:pPr>
                      <a:endParaRPr sz="500" dirty="0">
                        <a:latin typeface="微软雅黑" panose="020B0703020204020201" charset="-122"/>
                        <a:ea typeface="微软雅黑" panose="020B0703020204020201" charset="-122"/>
                        <a:cs typeface="Arial" panose="020B0704020202090204"/>
                      </a:endParaRPr>
                    </a:p>
                    <a:p>
                      <a:pPr marL="238760" algn="l" rtl="0" eaLnBrk="0">
                        <a:lnSpc>
                          <a:spcPct val="72000"/>
                        </a:lnSpc>
                        <a:spcBef>
                          <a:spcPts val="0"/>
                        </a:spcBef>
                      </a:pPr>
                      <a:r>
                        <a:rPr sz="1100" kern="0" spc="-10" dirty="0">
                          <a:solidFill>
                            <a:srgbClr val="000000">
                              <a:alpha val="100000"/>
                            </a:srgbClr>
                          </a:solidFill>
                          <a:latin typeface="微软雅黑" panose="020B0703020204020201" charset="-122"/>
                          <a:ea typeface="微软雅黑" panose="020B0703020204020201" charset="-122"/>
                          <a:cs typeface="Times New Roman" panose="02020603050405020304"/>
                        </a:rPr>
                        <a:t>1</a:t>
                      </a:r>
                      <a:endParaRPr sz="1100" dirty="0">
                        <a:latin typeface="微软雅黑" panose="020B0703020204020201" charset="-122"/>
                        <a:ea typeface="微软雅黑" panose="020B0703020204020201" charset="-122"/>
                        <a:cs typeface="Times New Roman" panose="020206030504050203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l" rtl="0" eaLnBrk="0">
                        <a:lnSpc>
                          <a:spcPct val="101000"/>
                        </a:lnSpc>
                      </a:pPr>
                      <a:endParaRPr sz="400" dirty="0">
                        <a:latin typeface="微软雅黑" panose="020B0703020204020201" charset="-122"/>
                        <a:ea typeface="微软雅黑" panose="020B0703020204020201" charset="-122"/>
                        <a:cs typeface="Arial" panose="020B0704020202090204"/>
                      </a:endParaRPr>
                    </a:p>
                    <a:p>
                      <a:pPr marL="93345" algn="l" rtl="0" eaLnBrk="0">
                        <a:lnSpc>
                          <a:spcPct val="88000"/>
                        </a:lnSpc>
                        <a:spcBef>
                          <a:spcPts val="5"/>
                        </a:spcBef>
                      </a:pPr>
                      <a:r>
                        <a:rPr sz="11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盘锦浩业化工有限公司</a:t>
                      </a:r>
                      <a:r>
                        <a:rPr sz="1100" b="1" kern="0" spc="0" dirty="0">
                          <a:solidFill>
                            <a:srgbClr val="000000">
                              <a:alpha val="100000"/>
                            </a:srgbClr>
                          </a:solidFill>
                          <a:latin typeface="微软雅黑" panose="020B0703020204020201" charset="-122"/>
                          <a:ea typeface="微软雅黑" panose="020B0703020204020201" charset="-122"/>
                          <a:cs typeface="Times New Roman" panose="02020603050405020304"/>
                        </a:rPr>
                        <a:t>1·15</a:t>
                      </a:r>
                      <a:r>
                        <a:rPr sz="11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爆</a:t>
                      </a:r>
                      <a:r>
                        <a:rPr sz="11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炸事故</a:t>
                      </a:r>
                      <a:endParaRPr sz="11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l" rtl="0" eaLnBrk="0">
                        <a:lnSpc>
                          <a:spcPct val="105000"/>
                        </a:lnSpc>
                      </a:pPr>
                      <a:endParaRPr sz="500" dirty="0">
                        <a:latin typeface="微软雅黑" panose="020B0703020204020201" charset="-122"/>
                        <a:ea typeface="微软雅黑" panose="020B0703020204020201" charset="-122"/>
                        <a:cs typeface="Arial" panose="020B0704020202090204"/>
                      </a:endParaRPr>
                    </a:p>
                    <a:p>
                      <a:pPr marL="180340" algn="l" rtl="0" eaLnBrk="0">
                        <a:lnSpc>
                          <a:spcPct val="72000"/>
                        </a:lnSpc>
                        <a:spcBef>
                          <a:spcPts val="5"/>
                        </a:spcBef>
                      </a:pPr>
                      <a:r>
                        <a:rPr sz="1000" kern="0" spc="-20" dirty="0">
                          <a:solidFill>
                            <a:srgbClr val="000000">
                              <a:alpha val="100000"/>
                            </a:srgbClr>
                          </a:solidFill>
                          <a:latin typeface="微软雅黑" panose="020B0703020204020201" charset="-122"/>
                          <a:ea typeface="微软雅黑" panose="020B0703020204020201" charset="-122"/>
                          <a:cs typeface="Times New Roman" panose="02020603050405020304"/>
                        </a:rPr>
                        <a:t>13</a:t>
                      </a:r>
                      <a:endParaRPr sz="1000" dirty="0">
                        <a:latin typeface="微软雅黑" panose="020B0703020204020201" charset="-122"/>
                        <a:ea typeface="微软雅黑" panose="020B0703020204020201" charset="-122"/>
                        <a:cs typeface="Times New Roman" panose="020206030504050203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l" rtl="0" eaLnBrk="0">
                        <a:lnSpc>
                          <a:spcPct val="114000"/>
                        </a:lnSpc>
                      </a:pPr>
                      <a:endParaRPr sz="400" dirty="0">
                        <a:latin typeface="微软雅黑" panose="020B0703020204020201" charset="-122"/>
                        <a:ea typeface="微软雅黑" panose="020B0703020204020201" charset="-122"/>
                        <a:cs typeface="Arial" panose="020B0704020202090204"/>
                      </a:endParaRPr>
                    </a:p>
                    <a:p>
                      <a:pPr marL="381635" algn="l" rtl="0" eaLnBrk="0">
                        <a:lnSpc>
                          <a:spcPct val="83000"/>
                        </a:lnSpc>
                        <a:spcBef>
                          <a:spcPts val="5"/>
                        </a:spcBef>
                      </a:pPr>
                      <a:r>
                        <a:rPr sz="11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是</a:t>
                      </a:r>
                      <a:endParaRPr sz="11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r>
              <a:tr h="259714">
                <a:tc>
                  <a:txBody>
                    <a:bodyPr/>
                    <a:lstStyle/>
                    <a:p>
                      <a:pPr algn="l" rtl="0" eaLnBrk="0">
                        <a:lnSpc>
                          <a:spcPct val="106000"/>
                        </a:lnSpc>
                      </a:pPr>
                      <a:endParaRPr sz="500" dirty="0">
                        <a:latin typeface="微软雅黑" panose="020B0703020204020201" charset="-122"/>
                        <a:ea typeface="微软雅黑" panose="020B0703020204020201" charset="-122"/>
                        <a:cs typeface="Arial" panose="020B0704020202090204"/>
                      </a:endParaRPr>
                    </a:p>
                    <a:p>
                      <a:pPr marL="225425" algn="l" rtl="0" eaLnBrk="0">
                        <a:lnSpc>
                          <a:spcPct val="72000"/>
                        </a:lnSpc>
                        <a:spcBef>
                          <a:spcPts val="0"/>
                        </a:spcBef>
                      </a:pPr>
                      <a:r>
                        <a:rPr sz="1100" kern="0" spc="-10" dirty="0">
                          <a:solidFill>
                            <a:srgbClr val="000000">
                              <a:alpha val="100000"/>
                            </a:srgbClr>
                          </a:solidFill>
                          <a:latin typeface="微软雅黑" panose="020B0703020204020201" charset="-122"/>
                          <a:ea typeface="微软雅黑" panose="020B0703020204020201" charset="-122"/>
                          <a:cs typeface="Times New Roman" panose="02020603050405020304"/>
                        </a:rPr>
                        <a:t>2</a:t>
                      </a:r>
                      <a:endParaRPr sz="1100" dirty="0">
                        <a:latin typeface="微软雅黑" panose="020B0703020204020201" charset="-122"/>
                        <a:ea typeface="微软雅黑" panose="020B0703020204020201" charset="-122"/>
                        <a:cs typeface="Times New Roman" panose="020206030504050203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l" rtl="0" eaLnBrk="0">
                        <a:lnSpc>
                          <a:spcPct val="104000"/>
                        </a:lnSpc>
                      </a:pPr>
                      <a:endParaRPr sz="400" dirty="0">
                        <a:latin typeface="微软雅黑" panose="020B0703020204020201" charset="-122"/>
                        <a:ea typeface="微软雅黑" panose="020B0703020204020201" charset="-122"/>
                        <a:cs typeface="Arial" panose="020B0704020202090204"/>
                      </a:endParaRPr>
                    </a:p>
                    <a:p>
                      <a:pPr marL="92075" algn="l" rtl="0" eaLnBrk="0">
                        <a:lnSpc>
                          <a:spcPct val="87000"/>
                        </a:lnSpc>
                        <a:spcBef>
                          <a:spcPts val="0"/>
                        </a:spcBef>
                      </a:pPr>
                      <a:r>
                        <a:rPr sz="11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鲁西双氧水新材料公司</a:t>
                      </a:r>
                      <a:r>
                        <a:rPr sz="1100" b="1" kern="0" spc="0" dirty="0">
                          <a:solidFill>
                            <a:srgbClr val="000000">
                              <a:alpha val="100000"/>
                            </a:srgbClr>
                          </a:solidFill>
                          <a:latin typeface="微软雅黑" panose="020B0703020204020201" charset="-122"/>
                          <a:ea typeface="微软雅黑" panose="020B0703020204020201" charset="-122"/>
                          <a:cs typeface="Times New Roman" panose="02020603050405020304"/>
                        </a:rPr>
                        <a:t>5·1</a:t>
                      </a:r>
                      <a:r>
                        <a:rPr sz="11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爆炸</a:t>
                      </a:r>
                      <a:r>
                        <a:rPr sz="11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事故</a:t>
                      </a:r>
                      <a:endParaRPr sz="11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l" rtl="0" eaLnBrk="0">
                        <a:lnSpc>
                          <a:spcPct val="105000"/>
                        </a:lnSpc>
                      </a:pPr>
                      <a:endParaRPr sz="500" dirty="0">
                        <a:latin typeface="微软雅黑" panose="020B0703020204020201" charset="-122"/>
                        <a:ea typeface="微软雅黑" panose="020B0703020204020201" charset="-122"/>
                        <a:cs typeface="Arial" panose="020B0704020202090204"/>
                      </a:endParaRPr>
                    </a:p>
                    <a:p>
                      <a:pPr marL="180340" algn="l" rtl="0" eaLnBrk="0">
                        <a:lnSpc>
                          <a:spcPct val="72000"/>
                        </a:lnSpc>
                        <a:spcBef>
                          <a:spcPts val="5"/>
                        </a:spcBef>
                      </a:pPr>
                      <a:r>
                        <a:rPr sz="1000" kern="0" spc="-20" dirty="0">
                          <a:solidFill>
                            <a:srgbClr val="000000">
                              <a:alpha val="100000"/>
                            </a:srgbClr>
                          </a:solidFill>
                          <a:latin typeface="微软雅黑" panose="020B0703020204020201" charset="-122"/>
                          <a:ea typeface="微软雅黑" panose="020B0703020204020201" charset="-122"/>
                          <a:cs typeface="Times New Roman" panose="02020603050405020304"/>
                        </a:rPr>
                        <a:t>10</a:t>
                      </a:r>
                      <a:endParaRPr sz="1000" dirty="0">
                        <a:latin typeface="微软雅黑" panose="020B0703020204020201" charset="-122"/>
                        <a:ea typeface="微软雅黑" panose="020B0703020204020201" charset="-122"/>
                        <a:cs typeface="Times New Roman" panose="020206030504050203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l" rtl="0" eaLnBrk="0">
                        <a:lnSpc>
                          <a:spcPct val="114000"/>
                        </a:lnSpc>
                      </a:pPr>
                      <a:endParaRPr sz="400" dirty="0">
                        <a:latin typeface="微软雅黑" panose="020B0703020204020201" charset="-122"/>
                        <a:ea typeface="微软雅黑" panose="020B0703020204020201" charset="-122"/>
                        <a:cs typeface="Arial" panose="020B0704020202090204"/>
                      </a:endParaRPr>
                    </a:p>
                    <a:p>
                      <a:pPr marL="381635" algn="l" rtl="0" eaLnBrk="0">
                        <a:lnSpc>
                          <a:spcPct val="83000"/>
                        </a:lnSpc>
                        <a:spcBef>
                          <a:spcPts val="5"/>
                        </a:spcBef>
                      </a:pPr>
                      <a:r>
                        <a:rPr sz="11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是</a:t>
                      </a:r>
                      <a:endParaRPr sz="11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r>
              <a:tr h="260350">
                <a:tc>
                  <a:txBody>
                    <a:bodyPr/>
                    <a:lstStyle/>
                    <a:p>
                      <a:pPr algn="l" rtl="0" eaLnBrk="0">
                        <a:lnSpc>
                          <a:spcPct val="106000"/>
                        </a:lnSpc>
                      </a:pPr>
                      <a:endParaRPr sz="500" dirty="0">
                        <a:latin typeface="微软雅黑" panose="020B0703020204020201" charset="-122"/>
                        <a:ea typeface="微软雅黑" panose="020B0703020204020201" charset="-122"/>
                        <a:cs typeface="Arial" panose="020B0704020202090204"/>
                      </a:endParaRPr>
                    </a:p>
                    <a:p>
                      <a:pPr marL="228600" algn="l" rtl="0" eaLnBrk="0">
                        <a:lnSpc>
                          <a:spcPct val="72000"/>
                        </a:lnSpc>
                        <a:spcBef>
                          <a:spcPts val="0"/>
                        </a:spcBef>
                      </a:pPr>
                      <a:r>
                        <a:rPr sz="1100" kern="0" spc="-10" dirty="0">
                          <a:solidFill>
                            <a:srgbClr val="000000">
                              <a:alpha val="100000"/>
                            </a:srgbClr>
                          </a:solidFill>
                          <a:latin typeface="微软雅黑" panose="020B0703020204020201" charset="-122"/>
                          <a:ea typeface="微软雅黑" panose="020B0703020204020201" charset="-122"/>
                          <a:cs typeface="Times New Roman" panose="02020603050405020304"/>
                        </a:rPr>
                        <a:t>3</a:t>
                      </a:r>
                      <a:endParaRPr sz="1100" dirty="0">
                        <a:latin typeface="微软雅黑" panose="020B0703020204020201" charset="-122"/>
                        <a:ea typeface="微软雅黑" panose="020B0703020204020201" charset="-122"/>
                        <a:cs typeface="Times New Roman" panose="020206030504050203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l" rtl="0" eaLnBrk="0">
                        <a:lnSpc>
                          <a:spcPct val="102000"/>
                        </a:lnSpc>
                      </a:pPr>
                      <a:endParaRPr sz="400" dirty="0">
                        <a:latin typeface="微软雅黑" panose="020B0703020204020201" charset="-122"/>
                        <a:ea typeface="微软雅黑" panose="020B0703020204020201" charset="-122"/>
                        <a:cs typeface="Arial" panose="020B0704020202090204"/>
                      </a:endParaRPr>
                    </a:p>
                    <a:p>
                      <a:pPr marL="93980" algn="l" rtl="0" eaLnBrk="0">
                        <a:lnSpc>
                          <a:spcPct val="88000"/>
                        </a:lnSpc>
                      </a:pPr>
                      <a:r>
                        <a:rPr sz="11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鄂尔多斯亿鼎公司</a:t>
                      </a:r>
                      <a:r>
                        <a:rPr sz="1100" b="1" kern="0" spc="0" dirty="0">
                          <a:solidFill>
                            <a:srgbClr val="000000">
                              <a:alpha val="100000"/>
                            </a:srgbClr>
                          </a:solidFill>
                          <a:latin typeface="微软雅黑" panose="020B0703020204020201" charset="-122"/>
                          <a:ea typeface="微软雅黑" panose="020B0703020204020201" charset="-122"/>
                          <a:cs typeface="Times New Roman" panose="02020603050405020304"/>
                        </a:rPr>
                        <a:t>9·7</a:t>
                      </a:r>
                      <a:r>
                        <a:rPr sz="11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高压气体泄</a:t>
                      </a:r>
                      <a:r>
                        <a:rPr sz="11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漏事故</a:t>
                      </a:r>
                      <a:endParaRPr sz="11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l" rtl="0" eaLnBrk="0">
                        <a:lnSpc>
                          <a:spcPct val="105000"/>
                        </a:lnSpc>
                      </a:pPr>
                      <a:endParaRPr sz="500" dirty="0">
                        <a:latin typeface="微软雅黑" panose="020B0703020204020201" charset="-122"/>
                        <a:ea typeface="微软雅黑" panose="020B0703020204020201" charset="-122"/>
                        <a:cs typeface="Arial" panose="020B0704020202090204"/>
                      </a:endParaRPr>
                    </a:p>
                    <a:p>
                      <a:pPr marL="180340" algn="l" rtl="0" eaLnBrk="0">
                        <a:lnSpc>
                          <a:spcPct val="72000"/>
                        </a:lnSpc>
                        <a:spcBef>
                          <a:spcPts val="5"/>
                        </a:spcBef>
                      </a:pPr>
                      <a:r>
                        <a:rPr sz="1000" kern="0" spc="-20" dirty="0">
                          <a:solidFill>
                            <a:srgbClr val="000000">
                              <a:alpha val="100000"/>
                            </a:srgbClr>
                          </a:solidFill>
                          <a:latin typeface="微软雅黑" panose="020B0703020204020201" charset="-122"/>
                          <a:ea typeface="微软雅黑" panose="020B0703020204020201" charset="-122"/>
                          <a:cs typeface="Times New Roman" panose="02020603050405020304"/>
                        </a:rPr>
                        <a:t>10</a:t>
                      </a:r>
                      <a:endParaRPr sz="1000" dirty="0">
                        <a:latin typeface="微软雅黑" panose="020B0703020204020201" charset="-122"/>
                        <a:ea typeface="微软雅黑" panose="020B0703020204020201" charset="-122"/>
                        <a:cs typeface="Times New Roman" panose="020206030504050203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l" rtl="0" eaLnBrk="0">
                        <a:lnSpc>
                          <a:spcPct val="114000"/>
                        </a:lnSpc>
                      </a:pPr>
                      <a:endParaRPr sz="400" dirty="0">
                        <a:latin typeface="微软雅黑" panose="020B0703020204020201" charset="-122"/>
                        <a:ea typeface="微软雅黑" panose="020B0703020204020201" charset="-122"/>
                        <a:cs typeface="Arial" panose="020B0704020202090204"/>
                      </a:endParaRPr>
                    </a:p>
                    <a:p>
                      <a:pPr marL="381635" algn="l" rtl="0" eaLnBrk="0">
                        <a:lnSpc>
                          <a:spcPct val="83000"/>
                        </a:lnSpc>
                        <a:spcBef>
                          <a:spcPts val="5"/>
                        </a:spcBef>
                      </a:pPr>
                      <a:r>
                        <a:rPr sz="11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是</a:t>
                      </a:r>
                      <a:endParaRPr sz="11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r>
              <a:tr h="259715">
                <a:tc>
                  <a:txBody>
                    <a:bodyPr/>
                    <a:lstStyle/>
                    <a:p>
                      <a:pPr algn="l" rtl="0" eaLnBrk="0">
                        <a:lnSpc>
                          <a:spcPct val="106000"/>
                        </a:lnSpc>
                      </a:pPr>
                      <a:endParaRPr sz="500" dirty="0">
                        <a:latin typeface="微软雅黑" panose="020B0703020204020201" charset="-122"/>
                        <a:ea typeface="微软雅黑" panose="020B0703020204020201" charset="-122"/>
                        <a:cs typeface="Arial" panose="020B0704020202090204"/>
                      </a:endParaRPr>
                    </a:p>
                    <a:p>
                      <a:pPr marL="224790" algn="l" rtl="0" eaLnBrk="0">
                        <a:lnSpc>
                          <a:spcPct val="72000"/>
                        </a:lnSpc>
                        <a:spcBef>
                          <a:spcPts val="0"/>
                        </a:spcBef>
                      </a:pPr>
                      <a:r>
                        <a:rPr sz="1100" kern="0" spc="-10" dirty="0">
                          <a:solidFill>
                            <a:srgbClr val="000000">
                              <a:alpha val="100000"/>
                            </a:srgbClr>
                          </a:solidFill>
                          <a:latin typeface="微软雅黑" panose="020B0703020204020201" charset="-122"/>
                          <a:ea typeface="微软雅黑" panose="020B0703020204020201" charset="-122"/>
                          <a:cs typeface="Times New Roman" panose="02020603050405020304"/>
                        </a:rPr>
                        <a:t>4</a:t>
                      </a:r>
                      <a:endParaRPr sz="1100" dirty="0">
                        <a:latin typeface="微软雅黑" panose="020B0703020204020201" charset="-122"/>
                        <a:ea typeface="微软雅黑" panose="020B0703020204020201" charset="-122"/>
                        <a:cs typeface="Times New Roman" panose="020206030504050203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c>
                  <a:txBody>
                    <a:bodyPr/>
                    <a:lstStyle/>
                    <a:p>
                      <a:pPr algn="l" rtl="0" eaLnBrk="0">
                        <a:lnSpc>
                          <a:spcPct val="101000"/>
                        </a:lnSpc>
                      </a:pPr>
                      <a:endParaRPr sz="400" dirty="0">
                        <a:latin typeface="微软雅黑" panose="020B0703020204020201" charset="-122"/>
                        <a:ea typeface="微软雅黑" panose="020B0703020204020201" charset="-122"/>
                        <a:cs typeface="Arial" panose="020B0704020202090204"/>
                      </a:endParaRPr>
                    </a:p>
                    <a:p>
                      <a:pPr marL="94615" algn="l" rtl="0" eaLnBrk="0">
                        <a:lnSpc>
                          <a:spcPct val="89000"/>
                        </a:lnSpc>
                        <a:spcBef>
                          <a:spcPts val="0"/>
                        </a:spcBef>
                      </a:pPr>
                      <a:r>
                        <a:rPr sz="11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黄骅信诺立兴公司</a:t>
                      </a:r>
                      <a:r>
                        <a:rPr sz="1100" kern="0" spc="0" dirty="0">
                          <a:solidFill>
                            <a:srgbClr val="000000">
                              <a:alpha val="100000"/>
                            </a:srgbClr>
                          </a:solidFill>
                          <a:latin typeface="微软雅黑" panose="020B0703020204020201" charset="-122"/>
                          <a:ea typeface="微软雅黑" panose="020B0703020204020201" charset="-122"/>
                          <a:cs typeface="Times New Roman" panose="02020603050405020304"/>
                        </a:rPr>
                        <a:t>3·8</a:t>
                      </a:r>
                      <a:r>
                        <a:rPr sz="11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闪爆事故</a:t>
                      </a:r>
                      <a:endParaRPr sz="11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c>
                  <a:txBody>
                    <a:bodyPr/>
                    <a:lstStyle/>
                    <a:p>
                      <a:pPr algn="l" rtl="0" eaLnBrk="0">
                        <a:lnSpc>
                          <a:spcPct val="106000"/>
                        </a:lnSpc>
                      </a:pPr>
                      <a:endParaRPr sz="500" dirty="0">
                        <a:latin typeface="微软雅黑" panose="020B0703020204020201" charset="-122"/>
                        <a:ea typeface="微软雅黑" panose="020B0703020204020201" charset="-122"/>
                        <a:cs typeface="Arial" panose="020B0704020202090204"/>
                      </a:endParaRPr>
                    </a:p>
                    <a:p>
                      <a:pPr marL="201295" algn="l" rtl="0" eaLnBrk="0">
                        <a:lnSpc>
                          <a:spcPct val="72000"/>
                        </a:lnSpc>
                        <a:spcBef>
                          <a:spcPts val="0"/>
                        </a:spcBef>
                      </a:pPr>
                      <a:r>
                        <a:rPr sz="1100" kern="0" spc="-10" dirty="0">
                          <a:solidFill>
                            <a:srgbClr val="000000">
                              <a:alpha val="100000"/>
                            </a:srgbClr>
                          </a:solidFill>
                          <a:latin typeface="微软雅黑" panose="020B0703020204020201" charset="-122"/>
                          <a:ea typeface="微软雅黑" panose="020B0703020204020201" charset="-122"/>
                          <a:cs typeface="Times New Roman" panose="02020603050405020304"/>
                        </a:rPr>
                        <a:t>4</a:t>
                      </a:r>
                      <a:endParaRPr sz="1100" dirty="0">
                        <a:latin typeface="微软雅黑" panose="020B0703020204020201" charset="-122"/>
                        <a:ea typeface="微软雅黑" panose="020B0703020204020201" charset="-122"/>
                        <a:cs typeface="Times New Roman" panose="020206030504050203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c>
                  <a:txBody>
                    <a:bodyPr/>
                    <a:lstStyle/>
                    <a:p>
                      <a:pPr algn="l" rtl="0" eaLnBrk="0">
                        <a:lnSpc>
                          <a:spcPct val="100000"/>
                        </a:lnSpc>
                      </a:pPr>
                      <a:endParaRPr sz="1000" dirty="0">
                        <a:latin typeface="Arial" panose="020B0704020202090204"/>
                        <a:ea typeface="微软雅黑" panose="020B0703020204020201" charset="-122"/>
                        <a:cs typeface="Arial" panose="020B07040202020902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r>
              <a:tr h="259714">
                <a:tc>
                  <a:txBody>
                    <a:bodyPr/>
                    <a:lstStyle/>
                    <a:p>
                      <a:pPr algn="l" rtl="0" eaLnBrk="0">
                        <a:lnSpc>
                          <a:spcPct val="109000"/>
                        </a:lnSpc>
                      </a:pPr>
                      <a:endParaRPr sz="500" dirty="0">
                        <a:latin typeface="微软雅黑" panose="020B0703020204020201" charset="-122"/>
                        <a:ea typeface="微软雅黑" panose="020B0703020204020201" charset="-122"/>
                        <a:cs typeface="Arial" panose="020B0704020202090204"/>
                      </a:endParaRPr>
                    </a:p>
                    <a:p>
                      <a:pPr marL="229235" algn="l" rtl="0" eaLnBrk="0">
                        <a:lnSpc>
                          <a:spcPct val="70000"/>
                        </a:lnSpc>
                        <a:spcBef>
                          <a:spcPts val="5"/>
                        </a:spcBef>
                      </a:pPr>
                      <a:r>
                        <a:rPr sz="1100" kern="0" spc="-10" dirty="0">
                          <a:solidFill>
                            <a:srgbClr val="000000">
                              <a:alpha val="100000"/>
                            </a:srgbClr>
                          </a:solidFill>
                          <a:latin typeface="微软雅黑" panose="020B0703020204020201" charset="-122"/>
                          <a:ea typeface="微软雅黑" panose="020B0703020204020201" charset="-122"/>
                          <a:cs typeface="Times New Roman" panose="02020603050405020304"/>
                        </a:rPr>
                        <a:t>5</a:t>
                      </a:r>
                      <a:endParaRPr sz="1100" dirty="0">
                        <a:latin typeface="微软雅黑" panose="020B0703020204020201" charset="-122"/>
                        <a:ea typeface="微软雅黑" panose="020B0703020204020201" charset="-122"/>
                        <a:cs typeface="Times New Roman" panose="020206030504050203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03000"/>
                        </a:lnSpc>
                      </a:pPr>
                      <a:endParaRPr sz="400" dirty="0">
                        <a:latin typeface="微软雅黑" panose="020B0703020204020201" charset="-122"/>
                        <a:ea typeface="微软雅黑" panose="020B0703020204020201" charset="-122"/>
                        <a:cs typeface="Arial" panose="020B0704020202090204"/>
                      </a:endParaRPr>
                    </a:p>
                    <a:p>
                      <a:pPr marL="93345" algn="l" rtl="0" eaLnBrk="0">
                        <a:lnSpc>
                          <a:spcPct val="88000"/>
                        </a:lnSpc>
                        <a:spcBef>
                          <a:spcPts val="0"/>
                        </a:spcBef>
                      </a:pPr>
                      <a:r>
                        <a:rPr sz="11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安徽金星钛白公司</a:t>
                      </a:r>
                      <a:r>
                        <a:rPr sz="1100" kern="0" spc="0" dirty="0">
                          <a:solidFill>
                            <a:srgbClr val="000000">
                              <a:alpha val="100000"/>
                            </a:srgbClr>
                          </a:solidFill>
                          <a:latin typeface="微软雅黑" panose="020B0703020204020201" charset="-122"/>
                          <a:ea typeface="微软雅黑" panose="020B0703020204020201" charset="-122"/>
                          <a:cs typeface="Times New Roman" panose="02020603050405020304"/>
                        </a:rPr>
                        <a:t>3·10</a:t>
                      </a:r>
                      <a:r>
                        <a:rPr sz="11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硫化氢中</a:t>
                      </a:r>
                      <a:r>
                        <a:rPr sz="11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毒事故</a:t>
                      </a:r>
                      <a:endParaRPr sz="11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09000"/>
                        </a:lnSpc>
                      </a:pPr>
                      <a:endParaRPr sz="500" dirty="0">
                        <a:latin typeface="微软雅黑" panose="020B0703020204020201" charset="-122"/>
                        <a:ea typeface="微软雅黑" panose="020B0703020204020201" charset="-122"/>
                        <a:cs typeface="Arial" panose="020B0704020202090204"/>
                      </a:endParaRPr>
                    </a:p>
                    <a:p>
                      <a:pPr marL="205740" algn="l" rtl="0" eaLnBrk="0">
                        <a:lnSpc>
                          <a:spcPct val="70000"/>
                        </a:lnSpc>
                        <a:spcBef>
                          <a:spcPts val="5"/>
                        </a:spcBef>
                      </a:pPr>
                      <a:r>
                        <a:rPr sz="1100" kern="0" spc="-10" dirty="0">
                          <a:solidFill>
                            <a:srgbClr val="000000">
                              <a:alpha val="100000"/>
                            </a:srgbClr>
                          </a:solidFill>
                          <a:latin typeface="微软雅黑" panose="020B0703020204020201" charset="-122"/>
                          <a:ea typeface="微软雅黑" panose="020B0703020204020201" charset="-122"/>
                          <a:cs typeface="Times New Roman" panose="02020603050405020304"/>
                        </a:rPr>
                        <a:t>5</a:t>
                      </a:r>
                      <a:endParaRPr sz="1100" dirty="0">
                        <a:latin typeface="微软雅黑" panose="020B0703020204020201" charset="-122"/>
                        <a:ea typeface="微软雅黑" panose="020B0703020204020201" charset="-122"/>
                        <a:cs typeface="Times New Roman" panose="020206030504050203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00000"/>
                        </a:lnSpc>
                      </a:pPr>
                      <a:endParaRPr sz="1000" dirty="0">
                        <a:latin typeface="Arial" panose="020B0704020202090204"/>
                        <a:ea typeface="微软雅黑" panose="020B0703020204020201" charset="-122"/>
                        <a:cs typeface="Arial" panose="020B07040202020902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r>
              <a:tr h="260350">
                <a:tc>
                  <a:txBody>
                    <a:bodyPr/>
                    <a:lstStyle/>
                    <a:p>
                      <a:pPr algn="l" rtl="0" eaLnBrk="0">
                        <a:lnSpc>
                          <a:spcPct val="106000"/>
                        </a:lnSpc>
                      </a:pPr>
                      <a:endParaRPr sz="500" dirty="0">
                        <a:latin typeface="微软雅黑" panose="020B0703020204020201" charset="-122"/>
                        <a:ea typeface="微软雅黑" panose="020B0703020204020201" charset="-122"/>
                        <a:cs typeface="Arial" panose="020B0704020202090204"/>
                      </a:endParaRPr>
                    </a:p>
                    <a:p>
                      <a:pPr marL="228600" algn="l" rtl="0" eaLnBrk="0">
                        <a:lnSpc>
                          <a:spcPct val="72000"/>
                        </a:lnSpc>
                        <a:spcBef>
                          <a:spcPts val="0"/>
                        </a:spcBef>
                      </a:pPr>
                      <a:r>
                        <a:rPr sz="1100" kern="0" spc="-10" dirty="0">
                          <a:solidFill>
                            <a:srgbClr val="000000">
                              <a:alpha val="100000"/>
                            </a:srgbClr>
                          </a:solidFill>
                          <a:latin typeface="微软雅黑" panose="020B0703020204020201" charset="-122"/>
                          <a:ea typeface="微软雅黑" panose="020B0703020204020201" charset="-122"/>
                          <a:cs typeface="Times New Roman" panose="02020603050405020304"/>
                        </a:rPr>
                        <a:t>6</a:t>
                      </a:r>
                      <a:endParaRPr sz="1100" dirty="0">
                        <a:latin typeface="微软雅黑" panose="020B0703020204020201" charset="-122"/>
                        <a:ea typeface="微软雅黑" panose="020B0703020204020201" charset="-122"/>
                        <a:cs typeface="Times New Roman" panose="020206030504050203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eaLnBrk="0">
                        <a:lnSpc>
                          <a:spcPct val="103000"/>
                        </a:lnSpc>
                      </a:pPr>
                      <a:endParaRPr sz="400" dirty="0">
                        <a:latin typeface="微软雅黑" panose="020B0703020204020201" charset="-122"/>
                        <a:ea typeface="微软雅黑" panose="020B0703020204020201" charset="-122"/>
                        <a:cs typeface="Arial" panose="020B0704020202090204"/>
                      </a:endParaRPr>
                    </a:p>
                    <a:p>
                      <a:pPr marL="93345" algn="l" rtl="0" eaLnBrk="0">
                        <a:lnSpc>
                          <a:spcPct val="88000"/>
                        </a:lnSpc>
                        <a:spcBef>
                          <a:spcPts val="0"/>
                        </a:spcBef>
                      </a:pPr>
                      <a:r>
                        <a:rPr sz="11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九江金久再生资源公司</a:t>
                      </a:r>
                      <a:r>
                        <a:rPr sz="1100" kern="0" spc="0" dirty="0">
                          <a:solidFill>
                            <a:srgbClr val="000000">
                              <a:alpha val="100000"/>
                            </a:srgbClr>
                          </a:solidFill>
                          <a:latin typeface="微软雅黑" panose="020B0703020204020201" charset="-122"/>
                          <a:ea typeface="微软雅黑" panose="020B0703020204020201" charset="-122"/>
                          <a:cs typeface="Times New Roman" panose="02020603050405020304"/>
                        </a:rPr>
                        <a:t>5·23</a:t>
                      </a:r>
                      <a:r>
                        <a:rPr sz="11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中</a:t>
                      </a:r>
                      <a:r>
                        <a:rPr sz="11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毒事故</a:t>
                      </a:r>
                      <a:endParaRPr sz="11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eaLnBrk="0">
                        <a:lnSpc>
                          <a:spcPct val="106000"/>
                        </a:lnSpc>
                      </a:pPr>
                      <a:endParaRPr sz="500" dirty="0">
                        <a:latin typeface="微软雅黑" panose="020B0703020204020201" charset="-122"/>
                        <a:ea typeface="微软雅黑" panose="020B0703020204020201" charset="-122"/>
                        <a:cs typeface="Arial" panose="020B0704020202090204"/>
                      </a:endParaRPr>
                    </a:p>
                    <a:p>
                      <a:pPr marL="205105" algn="l" rtl="0" eaLnBrk="0">
                        <a:lnSpc>
                          <a:spcPct val="72000"/>
                        </a:lnSpc>
                        <a:spcBef>
                          <a:spcPts val="0"/>
                        </a:spcBef>
                      </a:pPr>
                      <a:r>
                        <a:rPr sz="1100" kern="0" spc="-10" dirty="0">
                          <a:solidFill>
                            <a:srgbClr val="000000">
                              <a:alpha val="100000"/>
                            </a:srgbClr>
                          </a:solidFill>
                          <a:latin typeface="微软雅黑" panose="020B0703020204020201" charset="-122"/>
                          <a:ea typeface="微软雅黑" panose="020B0703020204020201" charset="-122"/>
                          <a:cs typeface="Times New Roman" panose="02020603050405020304"/>
                        </a:rPr>
                        <a:t>3</a:t>
                      </a:r>
                      <a:endParaRPr sz="1100" dirty="0">
                        <a:latin typeface="微软雅黑" panose="020B0703020204020201" charset="-122"/>
                        <a:ea typeface="微软雅黑" panose="020B0703020204020201" charset="-122"/>
                        <a:cs typeface="Times New Roman" panose="020206030504050203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eaLnBrk="0">
                        <a:lnSpc>
                          <a:spcPct val="100000"/>
                        </a:lnSpc>
                      </a:pPr>
                      <a:endParaRPr sz="1000" dirty="0">
                        <a:latin typeface="Arial" panose="020B0704020202090204"/>
                        <a:ea typeface="微软雅黑" panose="020B0703020204020201" charset="-122"/>
                        <a:cs typeface="Arial" panose="020B07040202020902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59714">
                <a:tc>
                  <a:txBody>
                    <a:bodyPr/>
                    <a:lstStyle/>
                    <a:p>
                      <a:pPr algn="l" rtl="0" eaLnBrk="0">
                        <a:lnSpc>
                          <a:spcPct val="107000"/>
                        </a:lnSpc>
                      </a:pPr>
                      <a:endParaRPr sz="500" dirty="0">
                        <a:latin typeface="微软雅黑" panose="020B0703020204020201" charset="-122"/>
                        <a:ea typeface="微软雅黑" panose="020B0703020204020201" charset="-122"/>
                        <a:cs typeface="Arial" panose="020B0704020202090204"/>
                      </a:endParaRPr>
                    </a:p>
                    <a:p>
                      <a:pPr marL="227965" algn="l" rtl="0" eaLnBrk="0">
                        <a:lnSpc>
                          <a:spcPct val="71000"/>
                        </a:lnSpc>
                        <a:spcBef>
                          <a:spcPts val="5"/>
                        </a:spcBef>
                      </a:pPr>
                      <a:r>
                        <a:rPr sz="1100" kern="0" spc="-10" dirty="0">
                          <a:solidFill>
                            <a:srgbClr val="000000">
                              <a:alpha val="100000"/>
                            </a:srgbClr>
                          </a:solidFill>
                          <a:latin typeface="微软雅黑" panose="020B0703020204020201" charset="-122"/>
                          <a:ea typeface="微软雅黑" panose="020B0703020204020201" charset="-122"/>
                          <a:cs typeface="Times New Roman" panose="02020603050405020304"/>
                        </a:rPr>
                        <a:t>7</a:t>
                      </a:r>
                      <a:endParaRPr sz="1100" dirty="0">
                        <a:latin typeface="微软雅黑" panose="020B0703020204020201" charset="-122"/>
                        <a:ea typeface="微软雅黑" panose="020B0703020204020201" charset="-122"/>
                        <a:cs typeface="Times New Roman" panose="020206030504050203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00000"/>
                        </a:lnSpc>
                      </a:pPr>
                      <a:endParaRPr sz="400" dirty="0">
                        <a:latin typeface="微软雅黑" panose="020B0703020204020201" charset="-122"/>
                        <a:ea typeface="微软雅黑" panose="020B0703020204020201" charset="-122"/>
                        <a:cs typeface="Arial" panose="020B0704020202090204"/>
                      </a:endParaRPr>
                    </a:p>
                    <a:p>
                      <a:pPr marL="93345" algn="l" rtl="0" eaLnBrk="0">
                        <a:lnSpc>
                          <a:spcPct val="89000"/>
                        </a:lnSpc>
                        <a:spcBef>
                          <a:spcPts val="5"/>
                        </a:spcBef>
                      </a:pPr>
                      <a:r>
                        <a:rPr sz="11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什邡市锐城化工公司</a:t>
                      </a:r>
                      <a:r>
                        <a:rPr sz="1100" kern="0" spc="0" dirty="0">
                          <a:solidFill>
                            <a:srgbClr val="000000">
                              <a:alpha val="100000"/>
                            </a:srgbClr>
                          </a:solidFill>
                          <a:latin typeface="微软雅黑" panose="020B0703020204020201" charset="-122"/>
                          <a:ea typeface="微软雅黑" panose="020B0703020204020201" charset="-122"/>
                          <a:cs typeface="Times New Roman" panose="02020603050405020304"/>
                        </a:rPr>
                        <a:t>7·23</a:t>
                      </a:r>
                      <a:r>
                        <a:rPr sz="11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物体打</a:t>
                      </a:r>
                      <a:r>
                        <a:rPr sz="11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击事故</a:t>
                      </a:r>
                      <a:endParaRPr sz="11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06000"/>
                        </a:lnSpc>
                      </a:pPr>
                      <a:endParaRPr sz="500" dirty="0">
                        <a:latin typeface="微软雅黑" panose="020B0703020204020201" charset="-122"/>
                        <a:ea typeface="微软雅黑" panose="020B0703020204020201" charset="-122"/>
                        <a:cs typeface="Arial" panose="020B0704020202090204"/>
                      </a:endParaRPr>
                    </a:p>
                    <a:p>
                      <a:pPr marL="205105" algn="l" rtl="0" eaLnBrk="0">
                        <a:lnSpc>
                          <a:spcPct val="72000"/>
                        </a:lnSpc>
                        <a:spcBef>
                          <a:spcPts val="0"/>
                        </a:spcBef>
                      </a:pPr>
                      <a:r>
                        <a:rPr sz="1100" kern="0" spc="-10" dirty="0">
                          <a:solidFill>
                            <a:srgbClr val="000000">
                              <a:alpha val="100000"/>
                            </a:srgbClr>
                          </a:solidFill>
                          <a:latin typeface="微软雅黑" panose="020B0703020204020201" charset="-122"/>
                          <a:ea typeface="微软雅黑" panose="020B0703020204020201" charset="-122"/>
                          <a:cs typeface="Times New Roman" panose="02020603050405020304"/>
                        </a:rPr>
                        <a:t>3</a:t>
                      </a:r>
                      <a:endParaRPr sz="1100" dirty="0">
                        <a:latin typeface="微软雅黑" panose="020B0703020204020201" charset="-122"/>
                        <a:ea typeface="微软雅黑" panose="020B0703020204020201" charset="-122"/>
                        <a:cs typeface="Times New Roman" panose="020206030504050203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00000"/>
                        </a:lnSpc>
                      </a:pPr>
                      <a:endParaRPr sz="1000" dirty="0">
                        <a:latin typeface="Arial" panose="020B0704020202090204"/>
                        <a:ea typeface="微软雅黑" panose="020B0703020204020201" charset="-122"/>
                        <a:cs typeface="Arial" panose="020B07040202020902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r>
              <a:tr h="260350">
                <a:tc>
                  <a:txBody>
                    <a:bodyPr/>
                    <a:lstStyle/>
                    <a:p>
                      <a:pPr algn="l" rtl="0" eaLnBrk="0">
                        <a:lnSpc>
                          <a:spcPct val="106000"/>
                        </a:lnSpc>
                      </a:pPr>
                      <a:endParaRPr sz="500" dirty="0">
                        <a:latin typeface="微软雅黑" panose="020B0703020204020201" charset="-122"/>
                        <a:ea typeface="微软雅黑" panose="020B0703020204020201" charset="-122"/>
                        <a:cs typeface="Arial" panose="020B0704020202090204"/>
                      </a:endParaRPr>
                    </a:p>
                    <a:p>
                      <a:pPr marL="231140" algn="l" rtl="0" eaLnBrk="0">
                        <a:lnSpc>
                          <a:spcPct val="72000"/>
                        </a:lnSpc>
                        <a:spcBef>
                          <a:spcPts val="0"/>
                        </a:spcBef>
                      </a:pPr>
                      <a:r>
                        <a:rPr sz="1100" kern="0" spc="-10" dirty="0">
                          <a:solidFill>
                            <a:srgbClr val="000000">
                              <a:alpha val="100000"/>
                            </a:srgbClr>
                          </a:solidFill>
                          <a:latin typeface="微软雅黑" panose="020B0703020204020201" charset="-122"/>
                          <a:ea typeface="微软雅黑" panose="020B0703020204020201" charset="-122"/>
                          <a:cs typeface="Times New Roman" panose="02020603050405020304"/>
                        </a:rPr>
                        <a:t>8</a:t>
                      </a:r>
                      <a:endParaRPr sz="1100" dirty="0">
                        <a:latin typeface="微软雅黑" panose="020B0703020204020201" charset="-122"/>
                        <a:ea typeface="微软雅黑" panose="020B0703020204020201" charset="-122"/>
                        <a:cs typeface="Times New Roman" panose="020206030504050203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l" rtl="0" eaLnBrk="0">
                        <a:lnSpc>
                          <a:spcPct val="101000"/>
                        </a:lnSpc>
                      </a:pPr>
                      <a:endParaRPr sz="400" dirty="0">
                        <a:latin typeface="微软雅黑" panose="020B0703020204020201" charset="-122"/>
                        <a:ea typeface="微软雅黑" panose="020B0703020204020201" charset="-122"/>
                        <a:cs typeface="Arial" panose="020B0704020202090204"/>
                      </a:endParaRPr>
                    </a:p>
                    <a:p>
                      <a:pPr marL="92710" algn="l" rtl="0" eaLnBrk="0">
                        <a:lnSpc>
                          <a:spcPct val="89000"/>
                        </a:lnSpc>
                        <a:spcBef>
                          <a:spcPts val="0"/>
                        </a:spcBef>
                      </a:pPr>
                      <a:r>
                        <a:rPr sz="11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浙江中蓝新能源材料公司</a:t>
                      </a:r>
                      <a:r>
                        <a:rPr sz="1100" kern="0" spc="0" dirty="0">
                          <a:solidFill>
                            <a:srgbClr val="000000">
                              <a:alpha val="100000"/>
                            </a:srgbClr>
                          </a:solidFill>
                          <a:latin typeface="微软雅黑" panose="020B0703020204020201" charset="-122"/>
                          <a:ea typeface="微软雅黑" panose="020B0703020204020201" charset="-122"/>
                          <a:cs typeface="Times New Roman" panose="02020603050405020304"/>
                        </a:rPr>
                        <a:t>8·15</a:t>
                      </a:r>
                      <a:r>
                        <a:rPr sz="11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爆炸</a:t>
                      </a:r>
                      <a:r>
                        <a:rPr sz="11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事故</a:t>
                      </a:r>
                      <a:endParaRPr sz="11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l" rtl="0" eaLnBrk="0">
                        <a:lnSpc>
                          <a:spcPct val="106000"/>
                        </a:lnSpc>
                      </a:pPr>
                      <a:endParaRPr sz="500" dirty="0">
                        <a:latin typeface="微软雅黑" panose="020B0703020204020201" charset="-122"/>
                        <a:ea typeface="微软雅黑" panose="020B0703020204020201" charset="-122"/>
                        <a:cs typeface="Arial" panose="020B0704020202090204"/>
                      </a:endParaRPr>
                    </a:p>
                    <a:p>
                      <a:pPr marL="205105" algn="l" rtl="0" eaLnBrk="0">
                        <a:lnSpc>
                          <a:spcPct val="72000"/>
                        </a:lnSpc>
                        <a:spcBef>
                          <a:spcPts val="0"/>
                        </a:spcBef>
                      </a:pPr>
                      <a:r>
                        <a:rPr sz="1100" kern="0" spc="-10" dirty="0">
                          <a:solidFill>
                            <a:srgbClr val="000000">
                              <a:alpha val="100000"/>
                            </a:srgbClr>
                          </a:solidFill>
                          <a:latin typeface="微软雅黑" panose="020B0703020204020201" charset="-122"/>
                          <a:ea typeface="微软雅黑" panose="020B0703020204020201" charset="-122"/>
                          <a:cs typeface="Times New Roman" panose="02020603050405020304"/>
                        </a:rPr>
                        <a:t>3</a:t>
                      </a:r>
                      <a:endParaRPr sz="1100" dirty="0">
                        <a:latin typeface="微软雅黑" panose="020B0703020204020201" charset="-122"/>
                        <a:ea typeface="微软雅黑" panose="020B0703020204020201" charset="-122"/>
                        <a:cs typeface="Times New Roman" panose="020206030504050203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l" rtl="0" eaLnBrk="0">
                        <a:lnSpc>
                          <a:spcPct val="114000"/>
                        </a:lnSpc>
                      </a:pPr>
                      <a:endParaRPr sz="400" dirty="0">
                        <a:latin typeface="微软雅黑" panose="020B0703020204020201" charset="-122"/>
                        <a:ea typeface="微软雅黑" panose="020B0703020204020201" charset="-122"/>
                        <a:cs typeface="Arial" panose="020B0704020202090204"/>
                      </a:endParaRPr>
                    </a:p>
                    <a:p>
                      <a:pPr marL="381635" algn="l" rtl="0" eaLnBrk="0">
                        <a:lnSpc>
                          <a:spcPct val="83000"/>
                        </a:lnSpc>
                        <a:spcBef>
                          <a:spcPts val="5"/>
                        </a:spcBef>
                      </a:pPr>
                      <a:r>
                        <a:rPr sz="11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是</a:t>
                      </a:r>
                      <a:endParaRPr sz="11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r>
              <a:tr h="259715">
                <a:tc>
                  <a:txBody>
                    <a:bodyPr/>
                    <a:lstStyle/>
                    <a:p>
                      <a:pPr algn="l" rtl="0" eaLnBrk="0">
                        <a:lnSpc>
                          <a:spcPct val="106000"/>
                        </a:lnSpc>
                      </a:pPr>
                      <a:endParaRPr sz="500" dirty="0">
                        <a:latin typeface="微软雅黑" panose="020B0703020204020201" charset="-122"/>
                        <a:ea typeface="微软雅黑" panose="020B0703020204020201" charset="-122"/>
                        <a:cs typeface="Arial" panose="020B0704020202090204"/>
                      </a:endParaRPr>
                    </a:p>
                    <a:p>
                      <a:pPr marL="227965" algn="l" rtl="0" eaLnBrk="0">
                        <a:lnSpc>
                          <a:spcPct val="71000"/>
                        </a:lnSpc>
                        <a:spcBef>
                          <a:spcPts val="5"/>
                        </a:spcBef>
                      </a:pPr>
                      <a:r>
                        <a:rPr sz="1100" kern="0" spc="-10" dirty="0">
                          <a:solidFill>
                            <a:srgbClr val="000000">
                              <a:alpha val="100000"/>
                            </a:srgbClr>
                          </a:solidFill>
                          <a:latin typeface="微软雅黑" panose="020B0703020204020201" charset="-122"/>
                          <a:ea typeface="微软雅黑" panose="020B0703020204020201" charset="-122"/>
                          <a:cs typeface="Times New Roman" panose="02020603050405020304"/>
                        </a:rPr>
                        <a:t>9</a:t>
                      </a:r>
                      <a:endParaRPr sz="1100" dirty="0">
                        <a:latin typeface="微软雅黑" panose="020B0703020204020201" charset="-122"/>
                        <a:ea typeface="微软雅黑" panose="020B0703020204020201" charset="-122"/>
                        <a:cs typeface="Times New Roman" panose="020206030504050203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01000"/>
                        </a:lnSpc>
                      </a:pPr>
                      <a:endParaRPr sz="400" dirty="0">
                        <a:latin typeface="微软雅黑" panose="020B0703020204020201" charset="-122"/>
                        <a:ea typeface="微软雅黑" panose="020B0703020204020201" charset="-122"/>
                        <a:cs typeface="Arial" panose="020B0704020202090204"/>
                      </a:endParaRPr>
                    </a:p>
                    <a:p>
                      <a:pPr marL="94615" algn="l" rtl="0" eaLnBrk="0">
                        <a:lnSpc>
                          <a:spcPct val="89000"/>
                        </a:lnSpc>
                        <a:spcBef>
                          <a:spcPts val="0"/>
                        </a:spcBef>
                      </a:pPr>
                      <a:r>
                        <a:rPr sz="11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宁夏畅亿清洁能源公司</a:t>
                      </a:r>
                      <a:r>
                        <a:rPr sz="1100" kern="0" spc="0" dirty="0">
                          <a:solidFill>
                            <a:srgbClr val="000000">
                              <a:alpha val="100000"/>
                            </a:srgbClr>
                          </a:solidFill>
                          <a:latin typeface="微软雅黑" panose="020B0703020204020201" charset="-122"/>
                          <a:ea typeface="微软雅黑" panose="020B0703020204020201" charset="-122"/>
                          <a:cs typeface="Times New Roman" panose="02020603050405020304"/>
                        </a:rPr>
                        <a:t>10·24</a:t>
                      </a:r>
                      <a:r>
                        <a:rPr sz="11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爆燃事故</a:t>
                      </a:r>
                      <a:endParaRPr sz="11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06000"/>
                        </a:lnSpc>
                      </a:pPr>
                      <a:endParaRPr sz="500" dirty="0">
                        <a:latin typeface="微软雅黑" panose="020B0703020204020201" charset="-122"/>
                        <a:ea typeface="微软雅黑" panose="020B0703020204020201" charset="-122"/>
                        <a:cs typeface="Arial" panose="020B0704020202090204"/>
                      </a:endParaRPr>
                    </a:p>
                    <a:p>
                      <a:pPr marL="201295" algn="l" rtl="0" eaLnBrk="0">
                        <a:lnSpc>
                          <a:spcPct val="72000"/>
                        </a:lnSpc>
                        <a:spcBef>
                          <a:spcPts val="0"/>
                        </a:spcBef>
                      </a:pPr>
                      <a:r>
                        <a:rPr sz="1100" kern="0" spc="-10" dirty="0">
                          <a:solidFill>
                            <a:srgbClr val="000000">
                              <a:alpha val="100000"/>
                            </a:srgbClr>
                          </a:solidFill>
                          <a:latin typeface="微软雅黑" panose="020B0703020204020201" charset="-122"/>
                          <a:ea typeface="微软雅黑" panose="020B0703020204020201" charset="-122"/>
                          <a:cs typeface="Times New Roman" panose="02020603050405020304"/>
                        </a:rPr>
                        <a:t>4</a:t>
                      </a:r>
                      <a:endParaRPr sz="1100" dirty="0">
                        <a:latin typeface="微软雅黑" panose="020B0703020204020201" charset="-122"/>
                        <a:ea typeface="微软雅黑" panose="020B0703020204020201" charset="-122"/>
                        <a:cs typeface="Times New Roman" panose="020206030504050203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00000"/>
                        </a:lnSpc>
                      </a:pPr>
                      <a:endParaRPr sz="1000" dirty="0">
                        <a:latin typeface="Arial" panose="020B0704020202090204"/>
                        <a:ea typeface="微软雅黑" panose="020B0703020204020201" charset="-122"/>
                        <a:cs typeface="Arial" panose="020B07040202020902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r>
              <a:tr h="260350">
                <a:tc>
                  <a:txBody>
                    <a:bodyPr/>
                    <a:lstStyle/>
                    <a:p>
                      <a:pPr algn="l" rtl="0" eaLnBrk="0">
                        <a:lnSpc>
                          <a:spcPct val="105000"/>
                        </a:lnSpc>
                      </a:pPr>
                      <a:endParaRPr sz="500" dirty="0">
                        <a:latin typeface="微软雅黑" panose="020B0703020204020201" charset="-122"/>
                        <a:ea typeface="微软雅黑" panose="020B0703020204020201" charset="-122"/>
                        <a:cs typeface="Arial" panose="020B0704020202090204"/>
                      </a:endParaRPr>
                    </a:p>
                    <a:p>
                      <a:pPr marL="203835" algn="l" rtl="0" eaLnBrk="0">
                        <a:lnSpc>
                          <a:spcPct val="72000"/>
                        </a:lnSpc>
                        <a:spcBef>
                          <a:spcPts val="5"/>
                        </a:spcBef>
                      </a:pPr>
                      <a:r>
                        <a:rPr sz="1000" kern="0" spc="-20" dirty="0">
                          <a:solidFill>
                            <a:srgbClr val="000000">
                              <a:alpha val="100000"/>
                            </a:srgbClr>
                          </a:solidFill>
                          <a:latin typeface="微软雅黑" panose="020B0703020204020201" charset="-122"/>
                          <a:ea typeface="微软雅黑" panose="020B0703020204020201" charset="-122"/>
                          <a:cs typeface="Times New Roman" panose="02020603050405020304"/>
                        </a:rPr>
                        <a:t>10</a:t>
                      </a:r>
                      <a:endParaRPr sz="1000" dirty="0">
                        <a:latin typeface="微软雅黑" panose="020B0703020204020201" charset="-122"/>
                        <a:ea typeface="微软雅黑" panose="020B0703020204020201" charset="-122"/>
                        <a:cs typeface="Times New Roman" panose="020206030504050203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c>
                  <a:txBody>
                    <a:bodyPr/>
                    <a:lstStyle/>
                    <a:p>
                      <a:pPr algn="l" rtl="0" eaLnBrk="0">
                        <a:lnSpc>
                          <a:spcPct val="102000"/>
                        </a:lnSpc>
                      </a:pPr>
                      <a:endParaRPr sz="400" dirty="0">
                        <a:latin typeface="微软雅黑" panose="020B0703020204020201" charset="-122"/>
                        <a:ea typeface="微软雅黑" panose="020B0703020204020201" charset="-122"/>
                        <a:cs typeface="Arial" panose="020B0704020202090204"/>
                      </a:endParaRPr>
                    </a:p>
                    <a:p>
                      <a:pPr marL="105410" algn="l" rtl="0" eaLnBrk="0">
                        <a:lnSpc>
                          <a:spcPct val="88000"/>
                        </a:lnSpc>
                        <a:spcBef>
                          <a:spcPts val="0"/>
                        </a:spcBef>
                      </a:pPr>
                      <a:r>
                        <a:rPr sz="11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山东莱州福利泡花碱有</a:t>
                      </a:r>
                      <a:r>
                        <a:rPr sz="11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限公司</a:t>
                      </a:r>
                      <a:r>
                        <a:rPr sz="1100" kern="0" spc="-10" dirty="0">
                          <a:solidFill>
                            <a:srgbClr val="000000">
                              <a:alpha val="100000"/>
                            </a:srgbClr>
                          </a:solidFill>
                          <a:latin typeface="微软雅黑" panose="020B0703020204020201" charset="-122"/>
                          <a:ea typeface="微软雅黑" panose="020B0703020204020201" charset="-122"/>
                          <a:cs typeface="Times New Roman" panose="02020603050405020304"/>
                        </a:rPr>
                        <a:t>11·15</a:t>
                      </a:r>
                      <a:r>
                        <a:rPr sz="11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坍塌事故</a:t>
                      </a:r>
                      <a:endParaRPr sz="11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c>
                  <a:txBody>
                    <a:bodyPr/>
                    <a:lstStyle/>
                    <a:p>
                      <a:pPr algn="l" rtl="0" eaLnBrk="0">
                        <a:lnSpc>
                          <a:spcPct val="106000"/>
                        </a:lnSpc>
                      </a:pPr>
                      <a:endParaRPr sz="500" dirty="0">
                        <a:latin typeface="微软雅黑" panose="020B0703020204020201" charset="-122"/>
                        <a:ea typeface="微软雅黑" panose="020B0703020204020201" charset="-122"/>
                        <a:cs typeface="Arial" panose="020B0704020202090204"/>
                      </a:endParaRPr>
                    </a:p>
                    <a:p>
                      <a:pPr marL="201295" algn="l" rtl="0" eaLnBrk="0">
                        <a:lnSpc>
                          <a:spcPct val="72000"/>
                        </a:lnSpc>
                        <a:spcBef>
                          <a:spcPts val="0"/>
                        </a:spcBef>
                      </a:pPr>
                      <a:r>
                        <a:rPr sz="1100" kern="0" spc="-10" dirty="0">
                          <a:solidFill>
                            <a:srgbClr val="000000">
                              <a:alpha val="100000"/>
                            </a:srgbClr>
                          </a:solidFill>
                          <a:latin typeface="微软雅黑" panose="020B0703020204020201" charset="-122"/>
                          <a:ea typeface="微软雅黑" panose="020B0703020204020201" charset="-122"/>
                          <a:cs typeface="Times New Roman" panose="02020603050405020304"/>
                        </a:rPr>
                        <a:t>4</a:t>
                      </a:r>
                      <a:endParaRPr sz="1100" dirty="0">
                        <a:latin typeface="微软雅黑" panose="020B0703020204020201" charset="-122"/>
                        <a:ea typeface="微软雅黑" panose="020B0703020204020201" charset="-122"/>
                        <a:cs typeface="Times New Roman" panose="020206030504050203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c>
                  <a:txBody>
                    <a:bodyPr/>
                    <a:lstStyle/>
                    <a:p>
                      <a:pPr algn="l" rtl="0" eaLnBrk="0">
                        <a:lnSpc>
                          <a:spcPct val="100000"/>
                        </a:lnSpc>
                      </a:pPr>
                      <a:endParaRPr sz="1000" dirty="0">
                        <a:latin typeface="Arial" panose="020B0704020202090204"/>
                        <a:ea typeface="微软雅黑" panose="020B0703020204020201" charset="-122"/>
                        <a:cs typeface="Arial" panose="020B07040202020902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r>
              <a:tr h="266064">
                <a:tc>
                  <a:txBody>
                    <a:bodyPr/>
                    <a:lstStyle/>
                    <a:p>
                      <a:pPr algn="l" rtl="0" eaLnBrk="0">
                        <a:lnSpc>
                          <a:spcPct val="105000"/>
                        </a:lnSpc>
                      </a:pPr>
                      <a:endParaRPr sz="500" dirty="0">
                        <a:latin typeface="微软雅黑" panose="020B0703020204020201" charset="-122"/>
                        <a:ea typeface="微软雅黑" panose="020B0703020204020201" charset="-122"/>
                        <a:cs typeface="Arial" panose="020B0704020202090204"/>
                      </a:endParaRPr>
                    </a:p>
                    <a:p>
                      <a:pPr marL="203835" algn="l" rtl="0" eaLnBrk="0">
                        <a:lnSpc>
                          <a:spcPct val="72000"/>
                        </a:lnSpc>
                        <a:spcBef>
                          <a:spcPts val="5"/>
                        </a:spcBef>
                      </a:pPr>
                      <a:r>
                        <a:rPr sz="1000" kern="0" spc="-20" dirty="0">
                          <a:solidFill>
                            <a:srgbClr val="000000">
                              <a:alpha val="100000"/>
                            </a:srgbClr>
                          </a:solidFill>
                          <a:latin typeface="微软雅黑" panose="020B0703020204020201" charset="-122"/>
                          <a:ea typeface="微软雅黑" panose="020B0703020204020201" charset="-122"/>
                          <a:cs typeface="Times New Roman" panose="02020603050405020304"/>
                        </a:rPr>
                        <a:t>11</a:t>
                      </a:r>
                      <a:endParaRPr sz="1000" dirty="0">
                        <a:latin typeface="微软雅黑" panose="020B0703020204020201" charset="-122"/>
                        <a:ea typeface="微软雅黑" panose="020B0703020204020201" charset="-122"/>
                        <a:cs typeface="Times New Roman" panose="020206030504050203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l" rtl="0" eaLnBrk="0">
                        <a:lnSpc>
                          <a:spcPct val="101000"/>
                        </a:lnSpc>
                      </a:pPr>
                      <a:endParaRPr sz="400" dirty="0">
                        <a:latin typeface="微软雅黑" panose="020B0703020204020201" charset="-122"/>
                        <a:ea typeface="微软雅黑" panose="020B0703020204020201" charset="-122"/>
                        <a:cs typeface="Arial" panose="020B0704020202090204"/>
                      </a:endParaRPr>
                    </a:p>
                    <a:p>
                      <a:pPr marL="93345" algn="l" rtl="0" eaLnBrk="0">
                        <a:lnSpc>
                          <a:spcPct val="89000"/>
                        </a:lnSpc>
                        <a:spcBef>
                          <a:spcPts val="0"/>
                        </a:spcBef>
                      </a:pPr>
                      <a:r>
                        <a:rPr sz="11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新疆庆华能源集团有限公司</a:t>
                      </a:r>
                      <a:r>
                        <a:rPr sz="1100" kern="0" spc="0" dirty="0">
                          <a:solidFill>
                            <a:srgbClr val="000000">
                              <a:alpha val="100000"/>
                            </a:srgbClr>
                          </a:solidFill>
                          <a:latin typeface="微软雅黑" panose="020B0703020204020201" charset="-122"/>
                          <a:ea typeface="微软雅黑" panose="020B0703020204020201" charset="-122"/>
                          <a:cs typeface="Times New Roman" panose="02020603050405020304"/>
                        </a:rPr>
                        <a:t>12·9</a:t>
                      </a:r>
                      <a:r>
                        <a:rPr sz="11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闪</a:t>
                      </a:r>
                      <a:r>
                        <a:rPr sz="11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爆事故</a:t>
                      </a:r>
                      <a:endParaRPr sz="11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l" rtl="0" eaLnBrk="0">
                        <a:lnSpc>
                          <a:spcPct val="106000"/>
                        </a:lnSpc>
                      </a:pPr>
                      <a:endParaRPr sz="500" dirty="0">
                        <a:latin typeface="微软雅黑" panose="020B0703020204020201" charset="-122"/>
                        <a:ea typeface="微软雅黑" panose="020B0703020204020201" charset="-122"/>
                        <a:cs typeface="Arial" panose="020B0704020202090204"/>
                      </a:endParaRPr>
                    </a:p>
                    <a:p>
                      <a:pPr marL="205105" algn="l" rtl="0" eaLnBrk="0">
                        <a:lnSpc>
                          <a:spcPct val="72000"/>
                        </a:lnSpc>
                        <a:spcBef>
                          <a:spcPts val="0"/>
                        </a:spcBef>
                      </a:pPr>
                      <a:r>
                        <a:rPr sz="1100" kern="0" spc="-10" dirty="0">
                          <a:solidFill>
                            <a:srgbClr val="000000">
                              <a:alpha val="100000"/>
                            </a:srgbClr>
                          </a:solidFill>
                          <a:latin typeface="微软雅黑" panose="020B0703020204020201" charset="-122"/>
                          <a:ea typeface="微软雅黑" panose="020B0703020204020201" charset="-122"/>
                          <a:cs typeface="Times New Roman" panose="02020603050405020304"/>
                        </a:rPr>
                        <a:t>3</a:t>
                      </a:r>
                      <a:endParaRPr sz="1100" dirty="0">
                        <a:latin typeface="微软雅黑" panose="020B0703020204020201" charset="-122"/>
                        <a:ea typeface="微软雅黑" panose="020B0703020204020201" charset="-122"/>
                        <a:cs typeface="Times New Roman" panose="020206030504050203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l" rtl="0" eaLnBrk="0">
                        <a:lnSpc>
                          <a:spcPct val="114000"/>
                        </a:lnSpc>
                      </a:pPr>
                      <a:endParaRPr sz="400" dirty="0">
                        <a:latin typeface="微软雅黑" panose="020B0703020204020201" charset="-122"/>
                        <a:ea typeface="微软雅黑" panose="020B0703020204020201" charset="-122"/>
                        <a:cs typeface="Arial" panose="020B0704020202090204"/>
                      </a:endParaRPr>
                    </a:p>
                    <a:p>
                      <a:pPr marL="381635" algn="l" rtl="0" eaLnBrk="0">
                        <a:lnSpc>
                          <a:spcPct val="83000"/>
                        </a:lnSpc>
                        <a:spcBef>
                          <a:spcPts val="5"/>
                        </a:spcBef>
                      </a:pPr>
                      <a:r>
                        <a:rPr sz="11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是</a:t>
                      </a:r>
                      <a:endParaRPr sz="11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r>
            </a:tbl>
          </a:graphicData>
        </a:graphic>
      </p:graphicFrame>
      <p:sp>
        <p:nvSpPr>
          <p:cNvPr id="962" name="textbox 962"/>
          <p:cNvSpPr/>
          <p:nvPr/>
        </p:nvSpPr>
        <p:spPr>
          <a:xfrm>
            <a:off x="473580" y="819303"/>
            <a:ext cx="3382009" cy="317881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69215"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5.7 操</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作安全</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18000"/>
              </a:lnSpc>
            </a:pPr>
            <a:endParaRPr sz="1000" dirty="0">
              <a:latin typeface="微软雅黑" panose="020B0703020204020201" charset="-122"/>
              <a:ea typeface="微软雅黑" panose="020B0703020204020201" charset="-122"/>
              <a:cs typeface="Arial" panose="020B0704020202090204"/>
            </a:endParaRPr>
          </a:p>
          <a:p>
            <a:pPr marL="12700" algn="l" rtl="0" eaLnBrk="0">
              <a:lnSpc>
                <a:spcPts val="2105"/>
              </a:lnSpc>
              <a:spcBef>
                <a:spcPts val="455"/>
              </a:spcBef>
            </a:pP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5.7.5</a:t>
            </a:r>
            <a:r>
              <a:rPr sz="15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异常工况处置（新增）</a:t>
            </a:r>
            <a:endParaRPr sz="1500" dirty="0">
              <a:latin typeface="微软雅黑" panose="020B0703020204020201" charset="-122"/>
              <a:ea typeface="微软雅黑" panose="020B0703020204020201" charset="-122"/>
              <a:cs typeface="微软雅黑" panose="020B0703020204020201" charset="-122"/>
            </a:endParaRPr>
          </a:p>
          <a:p>
            <a:pPr algn="l" rtl="0" eaLnBrk="0">
              <a:lnSpc>
                <a:spcPct val="140000"/>
              </a:lnSpc>
            </a:pPr>
            <a:endParaRPr sz="1000" dirty="0">
              <a:latin typeface="微软雅黑" panose="020B0703020204020201" charset="-122"/>
              <a:ea typeface="微软雅黑" panose="020B0703020204020201" charset="-122"/>
              <a:cs typeface="Arial" panose="020B0704020202090204"/>
            </a:endParaRPr>
          </a:p>
          <a:p>
            <a:pPr algn="l" rtl="0" eaLnBrk="0">
              <a:lnSpc>
                <a:spcPct val="140000"/>
              </a:lnSpc>
            </a:pPr>
            <a:endParaRPr sz="1000" dirty="0">
              <a:latin typeface="微软雅黑" panose="020B0703020204020201" charset="-122"/>
              <a:ea typeface="微软雅黑" panose="020B0703020204020201" charset="-122"/>
              <a:cs typeface="Arial" panose="020B0704020202090204"/>
            </a:endParaRPr>
          </a:p>
          <a:p>
            <a:pPr marL="427990" algn="l" rtl="0" eaLnBrk="0">
              <a:lnSpc>
                <a:spcPts val="1855"/>
              </a:lnSpc>
              <a:spcBef>
                <a:spcPts val="430"/>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2023年全国化工行业事故分析</a:t>
            </a:r>
            <a:endParaRPr sz="1400" dirty="0">
              <a:latin typeface="微软雅黑" panose="020B0703020204020201" charset="-122"/>
              <a:ea typeface="微软雅黑" panose="020B0703020204020201" charset="-122"/>
              <a:cs typeface="微软雅黑" panose="020B0703020204020201" charset="-122"/>
            </a:endParaRPr>
          </a:p>
          <a:p>
            <a:pPr marL="14605" indent="-635" algn="l" rtl="0" eaLnBrk="0">
              <a:lnSpc>
                <a:spcPct val="149000"/>
              </a:lnSpc>
              <a:spcBef>
                <a:spcPts val="55"/>
              </a:spcBef>
            </a:pPr>
            <a:r>
              <a:rPr sz="14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结果显示</a:t>
            </a:r>
            <a:r>
              <a:rPr sz="1400" b="1"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400" b="1" kern="0" spc="-2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因</a:t>
            </a:r>
            <a:r>
              <a:rPr sz="14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异常工况处置</a:t>
            </a:r>
            <a:r>
              <a:rPr sz="14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不当</a:t>
            </a:r>
            <a:r>
              <a:rPr sz="14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所</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导致的事故数量和严重程度</a:t>
            </a:r>
            <a:r>
              <a:rPr sz="14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异常突</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出</a:t>
            </a:r>
            <a:r>
              <a:rPr sz="1400" b="1" kern="0" spc="-2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400" b="1" kern="0" spc="-2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11起重大和较大事故中有</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5起均</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与异常工况处置相关</a:t>
            </a:r>
            <a:r>
              <a:rPr sz="1400" b="1" kern="0" spc="-2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，其中</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3起重大</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事故</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均发生在异常工况处置</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期间。</a:t>
            </a:r>
            <a:endParaRPr sz="1400" dirty="0">
              <a:latin typeface="微软雅黑" panose="020B0703020204020201" charset="-122"/>
              <a:ea typeface="微软雅黑" panose="020B0703020204020201" charset="-122"/>
              <a:cs typeface="微软雅黑" panose="020B0703020204020201" charset="-122"/>
            </a:endParaRPr>
          </a:p>
        </p:txBody>
      </p:sp>
      <p:sp>
        <p:nvSpPr>
          <p:cNvPr id="966" name="textbox 966"/>
          <p:cNvSpPr/>
          <p:nvPr/>
        </p:nvSpPr>
        <p:spPr>
          <a:xfrm>
            <a:off x="5014595" y="937260"/>
            <a:ext cx="2866390" cy="21336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ct val="88000"/>
              </a:lnSpc>
            </a:pPr>
            <a:r>
              <a:rPr sz="1400" b="1" kern="0" spc="0" dirty="0">
                <a:solidFill>
                  <a:srgbClr val="000000">
                    <a:alpha val="100000"/>
                  </a:srgbClr>
                </a:solidFill>
                <a:latin typeface="微软雅黑" panose="020B0703020204020201" charset="-122"/>
                <a:ea typeface="微软雅黑" panose="020B0703020204020201" charset="-122"/>
                <a:cs typeface="Times New Roman" panose="02020603050405020304"/>
              </a:rPr>
              <a:t>2023</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年全国化工行业较大</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以上事故</a:t>
            </a:r>
            <a:endParaRPr sz="14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114"/>
          <p:cNvPicPr>
            <a:picLocks noChangeAspect="1"/>
          </p:cNvPicPr>
          <p:nvPr/>
        </p:nvPicPr>
        <p:blipFill>
          <a:blip r:embed="rId1"/>
          <a:stretch>
            <a:fillRect/>
          </a:stretch>
        </p:blipFill>
        <p:spPr>
          <a:xfrm rot="21600000">
            <a:off x="410527" y="1701482"/>
            <a:ext cx="8289290" cy="1841500"/>
          </a:xfrm>
          <a:prstGeom prst="rect">
            <a:avLst/>
          </a:prstGeom>
        </p:spPr>
      </p:pic>
      <p:sp>
        <p:nvSpPr>
          <p:cNvPr id="116" name="textbox 116"/>
          <p:cNvSpPr/>
          <p:nvPr/>
        </p:nvSpPr>
        <p:spPr>
          <a:xfrm>
            <a:off x="485061" y="1195541"/>
            <a:ext cx="7921625" cy="209105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2645"/>
              </a:lnSpc>
            </a:pPr>
            <a:r>
              <a:rPr sz="2000" b="1" kern="0" spc="-10" dirty="0">
                <a:solidFill>
                  <a:srgbClr val="005DA2">
                    <a:alpha val="100000"/>
                  </a:srgbClr>
                </a:solidFill>
                <a:latin typeface="微软雅黑" panose="020B0703020204020201" charset="-122"/>
                <a:ea typeface="微软雅黑" panose="020B0703020204020201" charset="-122"/>
                <a:cs typeface="微软雅黑" panose="020B0703020204020201" charset="-122"/>
              </a:rPr>
              <a:t>3.进一步提升工作实效性规范性</a:t>
            </a:r>
            <a:r>
              <a:rPr sz="2000" b="1" kern="0" spc="-20" dirty="0">
                <a:solidFill>
                  <a:srgbClr val="005DA2">
                    <a:alpha val="100000"/>
                  </a:srgbClr>
                </a:solidFill>
                <a:latin typeface="微软雅黑" panose="020B0703020204020201" charset="-122"/>
                <a:ea typeface="微软雅黑" panose="020B0703020204020201" charset="-122"/>
                <a:cs typeface="微软雅黑" panose="020B0703020204020201" charset="-122"/>
              </a:rPr>
              <a:t>。</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13000"/>
              </a:lnSpc>
            </a:pPr>
            <a:endParaRPr sz="1000" dirty="0">
              <a:latin typeface="微软雅黑" panose="020B0703020204020201" charset="-122"/>
              <a:ea typeface="微软雅黑" panose="020B0703020204020201" charset="-122"/>
              <a:cs typeface="Arial" panose="020B0704020202090204"/>
            </a:endParaRPr>
          </a:p>
          <a:p>
            <a:pPr algn="l" rtl="0" eaLnBrk="0">
              <a:lnSpc>
                <a:spcPct val="114000"/>
              </a:lnSpc>
            </a:pPr>
            <a:endParaRPr sz="1000" dirty="0">
              <a:latin typeface="微软雅黑" panose="020B0703020204020201" charset="-122"/>
              <a:ea typeface="微软雅黑" panose="020B0703020204020201" charset="-122"/>
              <a:cs typeface="Arial" panose="020B0704020202090204"/>
            </a:endParaRPr>
          </a:p>
          <a:p>
            <a:pPr marL="393065" indent="-271145" algn="l" rtl="0" eaLnBrk="0">
              <a:lnSpc>
                <a:spcPct val="130000"/>
              </a:lnSpc>
              <a:spcBef>
                <a:spcPts val="455"/>
              </a:spcBef>
              <a:tabLst>
                <a:tab pos="285115" algn="l"/>
              </a:tabLst>
            </a:pPr>
            <a:r>
              <a:rPr sz="15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4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在实践中发现</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重复填报资料、</a:t>
            </a:r>
            <a:r>
              <a:rPr sz="1500" b="1" kern="0" spc="-3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建设多套安全管理体系、</a:t>
            </a:r>
            <a:r>
              <a:rPr sz="1500" b="1" kern="0" spc="-3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条款要求不</a:t>
            </a:r>
            <a:r>
              <a:rPr sz="15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够明确、</a:t>
            </a:r>
            <a:r>
              <a:rPr sz="1500" b="1" kern="0" spc="-30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工作走过</a:t>
            </a:r>
            <a:r>
              <a:rPr sz="15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场</a:t>
            </a:r>
            <a:r>
              <a:rPr sz="15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等突出问题</a:t>
            </a:r>
            <a:r>
              <a:rPr sz="1500" b="1" kern="0" spc="-1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，增加企业负担；</a:t>
            </a:r>
            <a:endParaRPr sz="1500" dirty="0">
              <a:latin typeface="微软雅黑" panose="020B0703020204020201" charset="-122"/>
              <a:ea typeface="微软雅黑" panose="020B0703020204020201" charset="-122"/>
              <a:cs typeface="微软雅黑" panose="020B0703020204020201" charset="-122"/>
            </a:endParaRPr>
          </a:p>
          <a:p>
            <a:pPr algn="l" rtl="0" eaLnBrk="0">
              <a:lnSpc>
                <a:spcPct val="100000"/>
              </a:lnSpc>
            </a:pPr>
            <a:endParaRPr sz="900" dirty="0">
              <a:latin typeface="微软雅黑" panose="020B0703020204020201" charset="-122"/>
              <a:ea typeface="微软雅黑" panose="020B0703020204020201" charset="-122"/>
              <a:cs typeface="Arial" panose="020B0704020202090204"/>
            </a:endParaRPr>
          </a:p>
          <a:p>
            <a:pPr marL="391160" indent="-269240" algn="l" rtl="0" eaLnBrk="0">
              <a:lnSpc>
                <a:spcPct val="130000"/>
              </a:lnSpc>
              <a:tabLst>
                <a:tab pos="285115" algn="l"/>
              </a:tabLst>
            </a:pPr>
            <a:r>
              <a:rPr sz="15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4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需要</a:t>
            </a:r>
            <a:r>
              <a:rPr sz="15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细化调整要素设置及条款内容</a:t>
            </a:r>
            <a:r>
              <a:rPr sz="1500" b="1" kern="0" spc="-2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a:t>
            </a:r>
            <a:r>
              <a:rPr sz="1500" b="1" kern="0" spc="-35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80" dirty="0">
                <a:solidFill>
                  <a:srgbClr val="FF0000">
                    <a:alpha val="100000"/>
                  </a:srgbClr>
                </a:solidFill>
                <a:latin typeface="微软雅黑" panose="020B0703020204020201" charset="-122"/>
                <a:ea typeface="微软雅黑" panose="020B0703020204020201" charset="-122"/>
                <a:cs typeface="微软雅黑" panose="020B0703020204020201" charset="-122"/>
              </a:rPr>
              <a:t>弱化</a:t>
            </a:r>
            <a:r>
              <a:rPr sz="15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纸面化、</a:t>
            </a:r>
            <a:r>
              <a:rPr sz="1500" b="1" kern="0" spc="-3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形式化检查</a:t>
            </a:r>
            <a:r>
              <a:rPr sz="1500" b="1" kern="0" spc="-2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，提高建设质量</a:t>
            </a:r>
            <a:r>
              <a:rPr sz="15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，更加</a:t>
            </a:r>
            <a:r>
              <a:rPr sz="15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精准引导企业补短板强弱</a:t>
            </a:r>
            <a:r>
              <a:rPr sz="15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项</a:t>
            </a:r>
            <a:r>
              <a:rPr sz="15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，提升本质安全水平</a:t>
            </a:r>
            <a:r>
              <a:rPr sz="15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，增强安全生产保障能力。</a:t>
            </a:r>
            <a:endParaRPr sz="1500" dirty="0">
              <a:latin typeface="微软雅黑" panose="020B0703020204020201" charset="-122"/>
              <a:ea typeface="微软雅黑" panose="020B0703020204020201" charset="-122"/>
              <a:cs typeface="微软雅黑" panose="020B0703020204020201" charset="-122"/>
            </a:endParaRPr>
          </a:p>
        </p:txBody>
      </p:sp>
      <p:pic>
        <p:nvPicPr>
          <p:cNvPr id="118" name="picture 118"/>
          <p:cNvPicPr>
            <a:picLocks noChangeAspect="1"/>
          </p:cNvPicPr>
          <p:nvPr/>
        </p:nvPicPr>
        <p:blipFill>
          <a:blip r:embed="rId2"/>
          <a:stretch>
            <a:fillRect/>
          </a:stretch>
        </p:blipFill>
        <p:spPr>
          <a:xfrm rot="21600000">
            <a:off x="607171" y="2678454"/>
            <a:ext cx="163469" cy="224442"/>
          </a:xfrm>
          <a:prstGeom prst="rect">
            <a:avLst/>
          </a:prstGeom>
        </p:spPr>
      </p:pic>
      <p:pic>
        <p:nvPicPr>
          <p:cNvPr id="120" name="picture 120"/>
          <p:cNvPicPr>
            <a:picLocks noChangeAspect="1"/>
          </p:cNvPicPr>
          <p:nvPr/>
        </p:nvPicPr>
        <p:blipFill>
          <a:blip r:embed="rId3"/>
          <a:stretch>
            <a:fillRect/>
          </a:stretch>
        </p:blipFill>
        <p:spPr>
          <a:xfrm rot="21600000">
            <a:off x="607171" y="1946934"/>
            <a:ext cx="163469" cy="224442"/>
          </a:xfrm>
          <a:prstGeom prst="rect">
            <a:avLst/>
          </a:prstGeo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 name="textbox 968"/>
          <p:cNvSpPr/>
          <p:nvPr/>
        </p:nvSpPr>
        <p:spPr>
          <a:xfrm>
            <a:off x="432393" y="857403"/>
            <a:ext cx="8308340" cy="278892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1049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5.7 操</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作安全</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18000"/>
              </a:lnSpc>
            </a:pPr>
            <a:endParaRPr sz="1000" dirty="0">
              <a:latin typeface="微软雅黑" panose="020B0703020204020201" charset="-122"/>
              <a:ea typeface="微软雅黑" panose="020B0703020204020201" charset="-122"/>
              <a:cs typeface="Arial" panose="020B0704020202090204"/>
            </a:endParaRPr>
          </a:p>
          <a:p>
            <a:pPr marL="53340" algn="l" rtl="0" eaLnBrk="0">
              <a:lnSpc>
                <a:spcPts val="2105"/>
              </a:lnSpc>
              <a:spcBef>
                <a:spcPts val="455"/>
              </a:spcBef>
            </a:pP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5.7.5</a:t>
            </a:r>
            <a:r>
              <a:rPr sz="15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异常工况处置（新增）</a:t>
            </a:r>
            <a:endParaRPr sz="1500" dirty="0">
              <a:latin typeface="微软雅黑" panose="020B0703020204020201" charset="-122"/>
              <a:ea typeface="微软雅黑" panose="020B0703020204020201" charset="-122"/>
              <a:cs typeface="微软雅黑" panose="020B0703020204020201" charset="-122"/>
            </a:endParaRPr>
          </a:p>
          <a:p>
            <a:pPr marL="13335" indent="37465" algn="l" rtl="0" eaLnBrk="0">
              <a:lnSpc>
                <a:spcPct val="129000"/>
              </a:lnSpc>
              <a:spcBef>
                <a:spcPts val="690"/>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5.7.5.1 企业应辨识</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各类异常工况情形</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和处置过程中的</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安全风险</a:t>
            </a:r>
            <a:r>
              <a:rPr sz="1400" b="1" kern="0" spc="-16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，规范明晰异常工况</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处置程序</a:t>
            </a:r>
            <a:r>
              <a:rPr sz="1400" b="1" kern="0" spc="-2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，确保安全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稳妥处置异常工况。</a:t>
            </a:r>
            <a:endParaRPr sz="1400" dirty="0">
              <a:latin typeface="微软雅黑" panose="020B0703020204020201" charset="-122"/>
              <a:ea typeface="微软雅黑" panose="020B0703020204020201" charset="-122"/>
              <a:cs typeface="微软雅黑" panose="020B0703020204020201" charset="-122"/>
            </a:endParaRPr>
          </a:p>
          <a:p>
            <a:pPr marL="51435" algn="l" rtl="0" eaLnBrk="0">
              <a:lnSpc>
                <a:spcPts val="1855"/>
              </a:lnSpc>
              <a:spcBef>
                <a:spcPts val="700"/>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5.7.5.2 企业应对</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异常工况下的应急处置进行</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授权</a:t>
            </a:r>
            <a:r>
              <a:rPr sz="14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，接到异常信息的人员及时有序处置。</a:t>
            </a:r>
            <a:endParaRPr sz="1400" dirty="0">
              <a:latin typeface="微软雅黑" panose="020B0703020204020201" charset="-122"/>
              <a:ea typeface="微软雅黑" panose="020B0703020204020201" charset="-122"/>
              <a:cs typeface="微软雅黑" panose="020B0703020204020201" charset="-122"/>
            </a:endParaRPr>
          </a:p>
          <a:p>
            <a:pPr marL="12700" indent="38735" algn="l" rtl="0" eaLnBrk="0">
              <a:lnSpc>
                <a:spcPct val="129000"/>
              </a:lnSpc>
              <a:spcBef>
                <a:spcPts val="675"/>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5.7.5.3 在异常工况处置过程中</a:t>
            </a:r>
            <a:r>
              <a:rPr sz="1400" b="1" kern="0" spc="-2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，企业应采用视频监</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控、电子围栏、基于人员定位系统的人员聚集风险监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测预警等</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信息化智能化</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技术</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，严格管控现场人员</a:t>
            </a:r>
            <a:r>
              <a:rPr sz="1400" b="1" kern="0" spc="-2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，防止与处置无关的人员进入作业区域。</a:t>
            </a:r>
            <a:endParaRPr sz="1400" dirty="0">
              <a:latin typeface="微软雅黑" panose="020B0703020204020201" charset="-122"/>
              <a:ea typeface="微软雅黑" panose="020B0703020204020201" charset="-122"/>
              <a:cs typeface="微软雅黑" panose="020B0703020204020201" charset="-122"/>
            </a:endParaRPr>
          </a:p>
          <a:p>
            <a:pPr algn="l" rtl="0" eaLnBrk="0">
              <a:lnSpc>
                <a:spcPct val="116000"/>
              </a:lnSpc>
            </a:pPr>
            <a:endParaRPr sz="500" dirty="0">
              <a:latin typeface="微软雅黑" panose="020B0703020204020201" charset="-122"/>
              <a:ea typeface="微软雅黑" panose="020B0703020204020201" charset="-122"/>
              <a:cs typeface="Arial" panose="020B0704020202090204"/>
            </a:endParaRPr>
          </a:p>
          <a:p>
            <a:pPr algn="r" rtl="0" eaLnBrk="0">
              <a:lnSpc>
                <a:spcPts val="1855"/>
              </a:lnSpc>
              <a:spcBef>
                <a:spcPts val="0"/>
              </a:spcBef>
            </a:pP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5.7.5.4 在异</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常工况处置结束后</a:t>
            </a:r>
            <a:r>
              <a:rPr sz="1400" b="1" kern="0" spc="-2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，企业应进行溯源分析</a:t>
            </a:r>
            <a:r>
              <a:rPr sz="1400" b="1" kern="0" spc="-2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，完善工艺指标、操作规程、应急预案等相关内容。</a:t>
            </a:r>
            <a:endParaRPr sz="1400" dirty="0">
              <a:latin typeface="微软雅黑" panose="020B0703020204020201" charset="-122"/>
              <a:ea typeface="微软雅黑" panose="020B0703020204020201" charset="-122"/>
              <a:cs typeface="微软雅黑" panose="020B0703020204020201" charset="-122"/>
            </a:endParaRPr>
          </a:p>
        </p:txBody>
      </p:sp>
      <p:grpSp>
        <p:nvGrpSpPr>
          <p:cNvPr id="50" name="group 50"/>
          <p:cNvGrpSpPr/>
          <p:nvPr/>
        </p:nvGrpSpPr>
        <p:grpSpPr>
          <a:xfrm rot="21600000">
            <a:off x="261620" y="3637279"/>
            <a:ext cx="8579484" cy="916304"/>
            <a:chOff x="0" y="0"/>
            <a:chExt cx="8579484" cy="916304"/>
          </a:xfrm>
        </p:grpSpPr>
        <p:pic>
          <p:nvPicPr>
            <p:cNvPr id="972" name="picture 972"/>
            <p:cNvPicPr>
              <a:picLocks noChangeAspect="1"/>
            </p:cNvPicPr>
            <p:nvPr/>
          </p:nvPicPr>
          <p:blipFill>
            <a:blip r:embed="rId1"/>
            <a:stretch>
              <a:fillRect/>
            </a:stretch>
          </p:blipFill>
          <p:spPr>
            <a:xfrm rot="21600000">
              <a:off x="0" y="0"/>
              <a:ext cx="8579484" cy="916304"/>
            </a:xfrm>
            <a:prstGeom prst="rect">
              <a:avLst/>
            </a:prstGeom>
          </p:spPr>
        </p:pic>
        <p:sp>
          <p:nvSpPr>
            <p:cNvPr id="974" name="textbox 974"/>
            <p:cNvSpPr/>
            <p:nvPr/>
          </p:nvSpPr>
          <p:spPr>
            <a:xfrm>
              <a:off x="-12700" y="-12700"/>
              <a:ext cx="8604884" cy="956944"/>
            </a:xfrm>
            <a:prstGeom prst="rect">
              <a:avLst/>
            </a:prstGeom>
            <a:noFill/>
            <a:ln w="0" cap="flat">
              <a:noFill/>
              <a:prstDash val="solid"/>
              <a:miter lim="0"/>
            </a:ln>
          </p:spPr>
          <p:txBody>
            <a:bodyPr vert="horz" wrap="square" lIns="0" tIns="0" rIns="0" bIns="0"/>
            <a:lstStyle/>
            <a:p>
              <a:pPr algn="l" rtl="0" eaLnBrk="0">
                <a:lnSpc>
                  <a:spcPct val="187000"/>
                </a:lnSpc>
              </a:pPr>
              <a:endParaRPr sz="100" dirty="0">
                <a:latin typeface="微软雅黑" panose="020B0703020204020201" charset="-122"/>
                <a:ea typeface="微软雅黑" panose="020B0703020204020201" charset="-122"/>
                <a:cs typeface="Arial" panose="020B0704020202090204"/>
              </a:endParaRPr>
            </a:p>
            <a:p>
              <a:pPr marL="194310" indent="28575" algn="l" rtl="0" eaLnBrk="0">
                <a:lnSpc>
                  <a:spcPct val="146000"/>
                </a:lnSpc>
                <a:spcBef>
                  <a:spcPts val="0"/>
                </a:spcBef>
              </a:pP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条文说明</a:t>
              </a:r>
              <a:r>
                <a:rPr sz="1200" b="1" kern="0" spc="-10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AQ</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/T</a:t>
              </a:r>
              <a:r>
                <a:rPr sz="12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3034</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《化工过程安全管理导则》</a:t>
              </a:r>
              <a:r>
                <a:rPr sz="1200" b="1" kern="0" spc="-2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“4.9.4</a:t>
              </a:r>
              <a:r>
                <a:rPr sz="1200" b="1" kern="0" spc="17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异常工况处置</a:t>
              </a:r>
              <a:r>
                <a:rPr sz="1200" b="1" kern="0" spc="-2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”对异常工况管理要求制定。</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《化工企业</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生产过程异常工况安全处置准则(试行)》</a:t>
              </a:r>
              <a:r>
                <a:rPr sz="1200" b="1" kern="0" spc="-2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（应急厅〔2024〕</a:t>
              </a:r>
              <a:r>
                <a:rPr sz="1200" b="1" kern="0" spc="-10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17号）</a:t>
              </a:r>
              <a:r>
                <a:rPr sz="1200" b="1" kern="0" spc="-19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要求建立健全异常工况处置制度</a:t>
              </a:r>
              <a:r>
                <a:rPr sz="12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规范异常工况</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处置程序</a:t>
              </a:r>
              <a:r>
                <a:rPr sz="1200" b="1" kern="0" spc="-9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，提高生产过程异常工况安全处置能力。</a:t>
              </a:r>
              <a:endParaRPr sz="1200" dirty="0">
                <a:latin typeface="微软雅黑" panose="020B0703020204020201" charset="-122"/>
                <a:ea typeface="微软雅黑" panose="020B0703020204020201" charset="-122"/>
                <a:cs typeface="微软雅黑" panose="020B0703020204020201" charset="-122"/>
              </a:endParaRPr>
            </a:p>
          </p:txBody>
        </p:sp>
      </p:gr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6" name="picture 976"/>
          <p:cNvPicPr>
            <a:picLocks noChangeAspect="1"/>
          </p:cNvPicPr>
          <p:nvPr/>
        </p:nvPicPr>
        <p:blipFill>
          <a:blip r:embed="rId1"/>
          <a:stretch>
            <a:fillRect/>
          </a:stretch>
        </p:blipFill>
        <p:spPr>
          <a:xfrm rot="21600000">
            <a:off x="717892" y="1445767"/>
            <a:ext cx="472097" cy="663524"/>
          </a:xfrm>
          <a:prstGeom prst="rect">
            <a:avLst/>
          </a:prstGeom>
        </p:spPr>
      </p:pic>
      <p:pic>
        <p:nvPicPr>
          <p:cNvPr id="978" name="picture 978"/>
          <p:cNvPicPr>
            <a:picLocks noChangeAspect="1"/>
          </p:cNvPicPr>
          <p:nvPr/>
        </p:nvPicPr>
        <p:blipFill>
          <a:blip r:embed="rId2"/>
          <a:stretch>
            <a:fillRect/>
          </a:stretch>
        </p:blipFill>
        <p:spPr>
          <a:xfrm rot="21600000">
            <a:off x="717892" y="1956396"/>
            <a:ext cx="472097" cy="663524"/>
          </a:xfrm>
          <a:prstGeom prst="rect">
            <a:avLst/>
          </a:prstGeom>
        </p:spPr>
      </p:pic>
      <p:pic>
        <p:nvPicPr>
          <p:cNvPr id="980" name="picture 980"/>
          <p:cNvPicPr>
            <a:picLocks noChangeAspect="1"/>
          </p:cNvPicPr>
          <p:nvPr/>
        </p:nvPicPr>
        <p:blipFill>
          <a:blip r:embed="rId3"/>
          <a:stretch>
            <a:fillRect/>
          </a:stretch>
        </p:blipFill>
        <p:spPr>
          <a:xfrm rot="21600000">
            <a:off x="717892" y="2467025"/>
            <a:ext cx="3756570" cy="663524"/>
          </a:xfrm>
          <a:prstGeom prst="rect">
            <a:avLst/>
          </a:prstGeom>
        </p:spPr>
      </p:pic>
      <p:pic>
        <p:nvPicPr>
          <p:cNvPr id="982" name="picture 982"/>
          <p:cNvPicPr>
            <a:picLocks noChangeAspect="1"/>
          </p:cNvPicPr>
          <p:nvPr/>
        </p:nvPicPr>
        <p:blipFill>
          <a:blip r:embed="rId4"/>
          <a:stretch>
            <a:fillRect/>
          </a:stretch>
        </p:blipFill>
        <p:spPr>
          <a:xfrm rot="21600000">
            <a:off x="717892" y="2977654"/>
            <a:ext cx="472097" cy="663524"/>
          </a:xfrm>
          <a:prstGeom prst="rect">
            <a:avLst/>
          </a:prstGeom>
        </p:spPr>
      </p:pic>
      <p:pic>
        <p:nvPicPr>
          <p:cNvPr id="984" name="picture 984"/>
          <p:cNvPicPr>
            <a:picLocks noChangeAspect="1"/>
          </p:cNvPicPr>
          <p:nvPr/>
        </p:nvPicPr>
        <p:blipFill>
          <a:blip r:embed="rId5"/>
          <a:stretch>
            <a:fillRect/>
          </a:stretch>
        </p:blipFill>
        <p:spPr>
          <a:xfrm rot="21600000">
            <a:off x="1178051" y="3500882"/>
            <a:ext cx="3296411" cy="414870"/>
          </a:xfrm>
          <a:prstGeom prst="rect">
            <a:avLst/>
          </a:prstGeom>
        </p:spPr>
      </p:pic>
      <p:sp>
        <p:nvSpPr>
          <p:cNvPr id="986" name="textbox 986"/>
          <p:cNvSpPr/>
          <p:nvPr/>
        </p:nvSpPr>
        <p:spPr>
          <a:xfrm>
            <a:off x="904958" y="1434642"/>
            <a:ext cx="7604759" cy="2740660"/>
          </a:xfrm>
          <a:prstGeom prst="rect">
            <a:avLst/>
          </a:prstGeom>
          <a:noFill/>
          <a:ln w="0" cap="flat">
            <a:noFill/>
            <a:prstDash val="solid"/>
            <a:miter lim="0"/>
          </a:ln>
        </p:spPr>
        <p:txBody>
          <a:bodyPr vert="horz" wrap="square" lIns="0" tIns="0" rIns="0" bIns="0"/>
          <a:lstStyle/>
          <a:p>
            <a:pPr algn="l" rtl="0" eaLnBrk="0">
              <a:lnSpc>
                <a:spcPct val="79000"/>
              </a:lnSpc>
            </a:pPr>
            <a:endParaRPr sz="100" dirty="0">
              <a:latin typeface="微软雅黑" panose="020B0703020204020201" charset="-122"/>
              <a:ea typeface="微软雅黑" panose="020B0703020204020201" charset="-122"/>
              <a:cs typeface="Arial" panose="020B0704020202090204"/>
            </a:endParaRPr>
          </a:p>
          <a:p>
            <a:pPr marL="3806825" algn="l" rtl="0" eaLnBrk="0">
              <a:lnSpc>
                <a:spcPct val="83000"/>
              </a:lnSpc>
            </a:pPr>
            <a:r>
              <a:rPr sz="12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于达到了退守条件或未预料到的异常情形应该</a:t>
            </a:r>
            <a:r>
              <a:rPr sz="12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首先</a:t>
            </a:r>
            <a:r>
              <a:rPr sz="1200"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退守</a:t>
            </a:r>
            <a:endParaRPr sz="1200" dirty="0">
              <a:latin typeface="微软雅黑" panose="020B0703020204020201" charset="-122"/>
              <a:ea typeface="微软雅黑" panose="020B0703020204020201" charset="-122"/>
              <a:cs typeface="微软雅黑" panose="020B0703020204020201" charset="-122"/>
            </a:endParaRPr>
          </a:p>
          <a:p>
            <a:pPr marL="24765" algn="l" rtl="0" eaLnBrk="0">
              <a:lnSpc>
                <a:spcPct val="92000"/>
              </a:lnSpc>
              <a:spcBef>
                <a:spcPts val="675"/>
              </a:spcBef>
              <a:tabLst>
                <a:tab pos="7546975" algn="l"/>
              </a:tabLst>
            </a:pPr>
            <a:r>
              <a:rPr sz="900" kern="0" spc="-40" dirty="0">
                <a:solidFill>
                  <a:srgbClr val="FFFFFF">
                    <a:alpha val="100000"/>
                  </a:srgbClr>
                </a:solidFill>
                <a:latin typeface="微软雅黑" panose="020B0703020204020201" charset="-122"/>
                <a:ea typeface="微软雅黑" panose="020B0703020204020201" charset="-122"/>
                <a:cs typeface="微软雅黑" panose="020B0703020204020201" charset="-122"/>
              </a:rPr>
              <a:t>1      </a:t>
            </a:r>
            <a:r>
              <a:rPr sz="1200" u="sng"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u="sng"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u="sng" kern="0" spc="-40" dirty="0">
                <a:solidFill>
                  <a:srgbClr val="FF0000">
                    <a:alpha val="100000"/>
                  </a:srgbClr>
                </a:solidFill>
                <a:latin typeface="微软雅黑" panose="020B0703020204020201" charset="-122"/>
                <a:ea typeface="微软雅黑" panose="020B0703020204020201" charset="-122"/>
                <a:cs typeface="微软雅黑" panose="020B0703020204020201" charset="-122"/>
              </a:rPr>
              <a:t>到安全状态</a:t>
            </a:r>
            <a:r>
              <a:rPr sz="1200" u="sng" kern="0" spc="-17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u="sng" kern="0" spc="-40" dirty="0">
                <a:solidFill>
                  <a:srgbClr val="000000">
                    <a:alpha val="100000"/>
                  </a:srgbClr>
                </a:solidFill>
                <a:uFill>
                  <a:solidFill>
                    <a:srgbClr val="FF0000"/>
                  </a:solidFill>
                </a:uFill>
                <a:latin typeface="微软雅黑" panose="020B0703020204020201" charset="-122"/>
                <a:ea typeface="微软雅黑" panose="020B0703020204020201" charset="-122"/>
                <a:cs typeface="微软雅黑" panose="020B0703020204020201" charset="-122"/>
              </a:rPr>
              <a:t>，以便于后</a:t>
            </a:r>
            <a:r>
              <a:rPr sz="1200" u="sng" kern="0" spc="-50" dirty="0">
                <a:solidFill>
                  <a:srgbClr val="000000">
                    <a:alpha val="100000"/>
                  </a:srgbClr>
                </a:solidFill>
                <a:uFill>
                  <a:solidFill>
                    <a:srgbClr val="FF0000"/>
                  </a:solidFill>
                </a:uFill>
                <a:latin typeface="微软雅黑" panose="020B0703020204020201" charset="-122"/>
                <a:ea typeface="微软雅黑" panose="020B0703020204020201" charset="-122"/>
                <a:cs typeface="微软雅黑" panose="020B0703020204020201" charset="-122"/>
              </a:rPr>
              <a:t>续的安全处置。</a:t>
            </a:r>
            <a:r>
              <a:rPr sz="1200" u="sng" kern="0" spc="0" dirty="0">
                <a:solidFill>
                  <a:srgbClr val="000000">
                    <a:alpha val="100000"/>
                  </a:srgbClr>
                </a:solidFill>
                <a:uFill>
                  <a:solidFill>
                    <a:srgbClr val="FF0000"/>
                  </a:solidFill>
                </a:uFill>
                <a:latin typeface="微软雅黑" panose="020B0703020204020201" charset="-122"/>
                <a:ea typeface="微软雅黑" panose="020B0703020204020201" charset="-122"/>
                <a:cs typeface="微软雅黑" panose="020B0703020204020201" charset="-122"/>
              </a:rPr>
              <a:t>	</a:t>
            </a:r>
            <a:endParaRPr sz="1200" dirty="0">
              <a:latin typeface="微软雅黑" panose="020B0703020204020201" charset="-122"/>
              <a:ea typeface="微软雅黑" panose="020B0703020204020201" charset="-122"/>
              <a:cs typeface="微软雅黑" panose="020B0703020204020201" charset="-122"/>
            </a:endParaRPr>
          </a:p>
          <a:p>
            <a:pPr algn="l" rtl="0" eaLnBrk="0">
              <a:lnSpc>
                <a:spcPct val="198000"/>
              </a:lnSpc>
            </a:pPr>
            <a:endParaRPr sz="1000" dirty="0">
              <a:latin typeface="微软雅黑" panose="020B0703020204020201" charset="-122"/>
              <a:ea typeface="微软雅黑" panose="020B0703020204020201" charset="-122"/>
              <a:cs typeface="Arial" panose="020B0704020202090204"/>
            </a:endParaRPr>
          </a:p>
          <a:p>
            <a:pPr marL="3783965" indent="-3765550" algn="l" rtl="0" eaLnBrk="0">
              <a:lnSpc>
                <a:spcPct val="104000"/>
              </a:lnSpc>
              <a:spcBef>
                <a:spcPts val="360"/>
              </a:spcBef>
            </a:pPr>
            <a:r>
              <a:rPr sz="1500" kern="0" spc="0" baseline="7000" dirty="0">
                <a:solidFill>
                  <a:srgbClr val="FFFFFF">
                    <a:alpha val="100000"/>
                  </a:srgbClr>
                </a:solidFill>
                <a:latin typeface="微软雅黑" panose="020B0703020204020201" charset="-122"/>
                <a:ea typeface="微软雅黑" panose="020B0703020204020201" charset="-122"/>
                <a:cs typeface="微软雅黑" panose="020B0703020204020201" charset="-122"/>
              </a:rPr>
              <a:t>2</a:t>
            </a:r>
            <a:r>
              <a:rPr sz="900" kern="0" spc="0" dirty="0">
                <a:solidFill>
                  <a:srgbClr val="FFFFFF">
                    <a:alpha val="100000"/>
                  </a:srgbClr>
                </a:solidFill>
                <a:latin typeface="微软雅黑" panose="020B0703020204020201" charset="-122"/>
                <a:ea typeface="微软雅黑" panose="020B0703020204020201" charset="-122"/>
                <a:cs typeface="微软雅黑" panose="020B0703020204020201" charset="-122"/>
              </a:rPr>
              <a:t>                                                                                                              </a:t>
            </a:r>
            <a:r>
              <a:rPr sz="12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针对需要通过现场作业消除异常</a:t>
            </a:r>
            <a:r>
              <a:rPr sz="12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工况产生原因时应遵循相  关原则。当异常工况出现后</a:t>
            </a:r>
            <a:r>
              <a:rPr sz="1200"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，操作团队如果第一时间将装</a:t>
            </a:r>
            <a:endParaRPr sz="1200" dirty="0">
              <a:latin typeface="微软雅黑" panose="020B0703020204020201" charset="-122"/>
              <a:ea typeface="微软雅黑" panose="020B0703020204020201" charset="-122"/>
              <a:cs typeface="微软雅黑" panose="020B0703020204020201" charset="-122"/>
            </a:endParaRPr>
          </a:p>
          <a:p>
            <a:pPr marL="3791585" indent="-3771265" algn="l" rtl="0" eaLnBrk="0">
              <a:lnSpc>
                <a:spcPct val="109000"/>
              </a:lnSpc>
              <a:spcBef>
                <a:spcPts val="20"/>
              </a:spcBef>
            </a:pPr>
            <a:r>
              <a:rPr sz="1500" kern="0" spc="-80" baseline="-38000" dirty="0">
                <a:solidFill>
                  <a:srgbClr val="FFFFFF">
                    <a:alpha val="100000"/>
                  </a:srgbClr>
                </a:solidFill>
                <a:latin typeface="微软雅黑" panose="020B0703020204020201" charset="-122"/>
                <a:ea typeface="微软雅黑" panose="020B0703020204020201" charset="-122"/>
                <a:cs typeface="微软雅黑" panose="020B0703020204020201" charset="-122"/>
              </a:rPr>
              <a:t>3</a:t>
            </a:r>
            <a:r>
              <a:rPr sz="900" kern="0" spc="0" dirty="0">
                <a:solidFill>
                  <a:srgbClr val="FFFFFF">
                    <a:alpha val="100000"/>
                  </a:srgbClr>
                </a:solidFill>
                <a:latin typeface="微软雅黑" panose="020B0703020204020201" charset="-122"/>
                <a:ea typeface="微软雅黑" panose="020B0703020204020201" charset="-122"/>
                <a:cs typeface="微软雅黑" panose="020B0703020204020201" charset="-122"/>
              </a:rPr>
              <a:t>         </a:t>
            </a:r>
            <a:r>
              <a:rPr sz="2400" kern="0" spc="30" baseline="700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500" kern="0" spc="27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2400" b="1" kern="0" spc="30" baseline="7000" dirty="0">
                <a:solidFill>
                  <a:srgbClr val="000000">
                    <a:alpha val="100000"/>
                  </a:srgbClr>
                </a:solidFill>
                <a:latin typeface="微软雅黑" panose="020B0703020204020201" charset="-122"/>
                <a:ea typeface="微软雅黑" panose="020B0703020204020201" charset="-122"/>
                <a:cs typeface="微软雅黑" panose="020B0703020204020201" charset="-122"/>
              </a:rPr>
              <a:t>全面辨识分析风险稳妥处置</a:t>
            </a:r>
            <a:r>
              <a:rPr sz="15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800" kern="0" spc="20" baseline="-6000" dirty="0">
                <a:solidFill>
                  <a:srgbClr val="000000">
                    <a:alpha val="100000"/>
                  </a:srgbClr>
                </a:solidFill>
                <a:latin typeface="微软雅黑" panose="020B0703020204020201" charset="-122"/>
                <a:ea typeface="微软雅黑" panose="020B0703020204020201" charset="-122"/>
                <a:cs typeface="微软雅黑" panose="020B0703020204020201" charset="-122"/>
              </a:rPr>
              <a:t>置退守到安全状态</a:t>
            </a:r>
            <a:r>
              <a:rPr sz="1100" kern="0" spc="-1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800" kern="0" spc="20" baseline="-6000" dirty="0">
                <a:solidFill>
                  <a:srgbClr val="000000">
                    <a:alpha val="100000"/>
                  </a:srgbClr>
                </a:solidFill>
                <a:latin typeface="微软雅黑" panose="020B0703020204020201" charset="-122"/>
                <a:ea typeface="微软雅黑" panose="020B0703020204020201" charset="-122"/>
                <a:cs typeface="微软雅黑" panose="020B0703020204020201" charset="-122"/>
              </a:rPr>
              <a:t>，就会给后续的作业活动预留足够的时</a:t>
            </a:r>
            <a:r>
              <a:rPr sz="1100"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间去分析风险、策划作业方案、实施能量隔离等</a:t>
            </a:r>
            <a:r>
              <a:rPr sz="1200" kern="0" spc="-1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，要</a:t>
            </a:r>
            <a:r>
              <a:rPr sz="1200"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保持</a:t>
            </a:r>
            <a:endParaRPr sz="1200" dirty="0">
              <a:latin typeface="微软雅黑" panose="020B0703020204020201" charset="-122"/>
              <a:ea typeface="微软雅黑" panose="020B0703020204020201" charset="-122"/>
              <a:cs typeface="微软雅黑" panose="020B0703020204020201" charset="-122"/>
            </a:endParaRPr>
          </a:p>
          <a:p>
            <a:pPr marL="12700" algn="l" rtl="0" eaLnBrk="0">
              <a:lnSpc>
                <a:spcPct val="139000"/>
              </a:lnSpc>
              <a:spcBef>
                <a:spcPts val="1415"/>
              </a:spcBef>
              <a:tabLst>
                <a:tab pos="7540625" algn="l"/>
              </a:tabLst>
            </a:pPr>
            <a:r>
              <a:rPr sz="900" kern="0" spc="30" dirty="0">
                <a:solidFill>
                  <a:srgbClr val="FFFFFF">
                    <a:alpha val="100000"/>
                  </a:srgbClr>
                </a:solidFill>
                <a:latin typeface="微软雅黑" panose="020B0703020204020201" charset="-122"/>
                <a:ea typeface="微软雅黑" panose="020B0703020204020201" charset="-122"/>
                <a:cs typeface="微软雅黑" panose="020B0703020204020201" charset="-122"/>
              </a:rPr>
              <a:t>4</a:t>
            </a:r>
            <a:r>
              <a:rPr sz="900" kern="0" spc="0" dirty="0">
                <a:solidFill>
                  <a:srgbClr val="FFFFFF">
                    <a:alpha val="100000"/>
                  </a:srgbClr>
                </a:solidFill>
                <a:latin typeface="微软雅黑" panose="020B0703020204020201" charset="-122"/>
                <a:ea typeface="微软雅黑" panose="020B0703020204020201" charset="-122"/>
                <a:cs typeface="微软雅黑" panose="020B0703020204020201" charset="-122"/>
              </a:rPr>
              <a:t>      </a:t>
            </a:r>
            <a:r>
              <a:rPr sz="900" u="sng" kern="0" spc="0" dirty="0">
                <a:solidFill>
                  <a:srgbClr val="FFFFFF">
                    <a:alpha val="100000"/>
                  </a:srgbClr>
                </a:solidFill>
                <a:uFill>
                  <a:solidFill>
                    <a:srgbClr val="FF0000"/>
                  </a:solidFill>
                </a:uFill>
                <a:latin typeface="微软雅黑" panose="020B0703020204020201" charset="-122"/>
                <a:ea typeface="微软雅黑" panose="020B0703020204020201" charset="-122"/>
                <a:cs typeface="微软雅黑" panose="020B0703020204020201" charset="-122"/>
              </a:rPr>
              <a:t>	</a:t>
            </a:r>
            <a:endParaRPr sz="900" dirty="0">
              <a:latin typeface="微软雅黑" panose="020B0703020204020201" charset="-122"/>
              <a:ea typeface="微软雅黑" panose="020B0703020204020201" charset="-122"/>
              <a:cs typeface="微软雅黑" panose="020B0703020204020201" charset="-122"/>
            </a:endParaRPr>
          </a:p>
          <a:p>
            <a:pPr marL="395605" algn="l" rtl="0" eaLnBrk="0">
              <a:lnSpc>
                <a:spcPct val="98000"/>
              </a:lnSpc>
              <a:spcBef>
                <a:spcPts val="1185"/>
              </a:spcBef>
            </a:pPr>
            <a:r>
              <a:rPr sz="2400" kern="0" spc="20" baseline="-1500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500" kern="0" spc="2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2400" b="1" kern="0" spc="20" baseline="-15000" dirty="0">
                <a:solidFill>
                  <a:srgbClr val="000000">
                    <a:alpha val="100000"/>
                  </a:srgbClr>
                </a:solidFill>
                <a:latin typeface="微软雅黑" panose="020B0703020204020201" charset="-122"/>
                <a:ea typeface="微软雅黑" panose="020B0703020204020201" charset="-122"/>
                <a:cs typeface="微软雅黑" panose="020B0703020204020201" charset="-122"/>
              </a:rPr>
              <a:t>全局考虑统一指挥</a:t>
            </a:r>
            <a:r>
              <a:rPr sz="15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800" kern="0" spc="10" baseline="12000" dirty="0">
                <a:solidFill>
                  <a:srgbClr val="000000">
                    <a:alpha val="100000"/>
                  </a:srgbClr>
                </a:solidFill>
                <a:latin typeface="微软雅黑" panose="020B0703020204020201" charset="-122"/>
                <a:ea typeface="微软雅黑" panose="020B0703020204020201" charset="-122"/>
                <a:cs typeface="微软雅黑" panose="020B0703020204020201" charset="-122"/>
              </a:rPr>
              <a:t>强调化工装置是个系统工程</a:t>
            </a:r>
            <a:r>
              <a:rPr sz="1100"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800" kern="0" spc="10" baseline="12000" dirty="0">
                <a:solidFill>
                  <a:srgbClr val="000000">
                    <a:alpha val="100000"/>
                  </a:srgbClr>
                </a:solidFill>
                <a:latin typeface="微软雅黑" panose="020B0703020204020201" charset="-122"/>
                <a:ea typeface="微软雅黑" panose="020B0703020204020201" charset="-122"/>
                <a:cs typeface="微软雅黑" panose="020B0703020204020201" charset="-122"/>
              </a:rPr>
              <a:t>，单套装置异常工况处置时应</a:t>
            </a:r>
            <a:endParaRPr sz="1800" baseline="12000" dirty="0">
              <a:latin typeface="微软雅黑" panose="020B0703020204020201" charset="-122"/>
              <a:ea typeface="微软雅黑" panose="020B0703020204020201" charset="-122"/>
              <a:cs typeface="微软雅黑" panose="020B0703020204020201" charset="-122"/>
            </a:endParaRPr>
          </a:p>
          <a:p>
            <a:pPr algn="l" rtl="0" eaLnBrk="0">
              <a:lnSpc>
                <a:spcPct val="105000"/>
              </a:lnSpc>
            </a:pPr>
            <a:endParaRPr sz="1000" dirty="0">
              <a:latin typeface="微软雅黑" panose="020B0703020204020201" charset="-122"/>
              <a:ea typeface="微软雅黑" panose="020B0703020204020201" charset="-122"/>
              <a:cs typeface="Arial" panose="020B0704020202090204"/>
            </a:endParaRPr>
          </a:p>
          <a:p>
            <a:pPr algn="l" rtl="0" eaLnBrk="0">
              <a:lnSpc>
                <a:spcPct val="101000"/>
              </a:lnSpc>
            </a:pPr>
            <a:endParaRPr sz="300" dirty="0">
              <a:latin typeface="微软雅黑" panose="020B0703020204020201" charset="-122"/>
              <a:ea typeface="微软雅黑" panose="020B0703020204020201" charset="-122"/>
              <a:cs typeface="Arial" panose="020B0704020202090204"/>
            </a:endParaRPr>
          </a:p>
          <a:p>
            <a:pPr marL="3759200" algn="l" rtl="0" eaLnBrk="0">
              <a:lnSpc>
                <a:spcPct val="88000"/>
              </a:lnSpc>
            </a:pPr>
            <a:r>
              <a:rPr sz="12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序处置。</a:t>
            </a:r>
            <a:endParaRPr sz="1200" dirty="0">
              <a:latin typeface="微软雅黑" panose="020B0703020204020201" charset="-122"/>
              <a:ea typeface="微软雅黑" panose="020B0703020204020201" charset="-122"/>
              <a:cs typeface="微软雅黑" panose="020B0703020204020201" charset="-122"/>
            </a:endParaRPr>
          </a:p>
        </p:txBody>
      </p:sp>
      <p:sp>
        <p:nvSpPr>
          <p:cNvPr id="990" name="textbox 990"/>
          <p:cNvSpPr/>
          <p:nvPr/>
        </p:nvSpPr>
        <p:spPr>
          <a:xfrm>
            <a:off x="530659" y="800253"/>
            <a:ext cx="7849234" cy="58293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5.7 操</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作安全</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32000"/>
              </a:lnSpc>
            </a:pPr>
            <a:endParaRPr sz="300" dirty="0">
              <a:latin typeface="微软雅黑" panose="020B0703020204020201" charset="-122"/>
              <a:ea typeface="微软雅黑" panose="020B0703020204020201" charset="-122"/>
              <a:cs typeface="Arial" panose="020B0704020202090204"/>
            </a:endParaRPr>
          </a:p>
          <a:p>
            <a:pPr algn="r" rtl="0" eaLnBrk="0">
              <a:lnSpc>
                <a:spcPct val="88000"/>
              </a:lnSpc>
              <a:spcBef>
                <a:spcPts val="0"/>
              </a:spcBef>
            </a:pPr>
            <a:r>
              <a:rPr sz="12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异常工况出现后操作团队第一时间应该考虑的原则</a:t>
            </a:r>
            <a:r>
              <a:rPr sz="1200" kern="0" spc="-1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，对</a:t>
            </a:r>
            <a:endParaRPr sz="1200" dirty="0">
              <a:latin typeface="微软雅黑" panose="020B0703020204020201" charset="-122"/>
              <a:ea typeface="微软雅黑" panose="020B0703020204020201" charset="-122"/>
              <a:cs typeface="微软雅黑" panose="020B0703020204020201" charset="-122"/>
            </a:endParaRPr>
          </a:p>
        </p:txBody>
      </p:sp>
      <p:sp>
        <p:nvSpPr>
          <p:cNvPr id="992" name="textbox 992"/>
          <p:cNvSpPr/>
          <p:nvPr/>
        </p:nvSpPr>
        <p:spPr>
          <a:xfrm>
            <a:off x="478369" y="4289870"/>
            <a:ext cx="8077200" cy="28130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algn="r" rtl="0" eaLnBrk="0">
              <a:lnSpc>
                <a:spcPts val="2015"/>
              </a:lnSpc>
            </a:pPr>
            <a:r>
              <a:rPr sz="15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异常工况处置原则</a:t>
            </a:r>
            <a:r>
              <a:rPr sz="1500" b="1" kern="0" spc="0" dirty="0">
                <a:solidFill>
                  <a:srgbClr val="FF0000">
                    <a:alpha val="100000"/>
                  </a:srgbClr>
                </a:solidFill>
                <a:latin typeface="微软雅黑" panose="020B0703020204020201" charset="-122"/>
                <a:ea typeface="微软雅黑" panose="020B0703020204020201" charset="-122"/>
                <a:cs typeface="Arial" panose="020B0704020202090204"/>
              </a:rPr>
              <a:t>------</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《化工企业生产过程异常工况安全处置准则</a:t>
            </a:r>
            <a:r>
              <a:rPr sz="1400" b="1" kern="0" spc="0" dirty="0">
                <a:solidFill>
                  <a:srgbClr val="FF0000">
                    <a:alpha val="100000"/>
                  </a:srgbClr>
                </a:solidFill>
                <a:latin typeface="微软雅黑" panose="020B0703020204020201" charset="-122"/>
                <a:ea typeface="微软雅黑" panose="020B0703020204020201" charset="-122"/>
                <a:cs typeface="Arial" panose="020B0704020202090204"/>
              </a:rPr>
              <a:t>(</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试行</a:t>
            </a:r>
            <a:r>
              <a:rPr sz="1400" b="1" kern="0" spc="0" dirty="0">
                <a:solidFill>
                  <a:srgbClr val="FF0000">
                    <a:alpha val="100000"/>
                  </a:srgbClr>
                </a:solidFill>
                <a:latin typeface="微软雅黑" panose="020B0703020204020201" charset="-122"/>
                <a:ea typeface="微软雅黑" panose="020B0703020204020201" charset="-122"/>
                <a:cs typeface="Arial" panose="020B0704020202090204"/>
              </a:rPr>
              <a:t>)</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》（应急厅〔</a:t>
            </a:r>
            <a:r>
              <a:rPr sz="1400" b="1" kern="0" spc="0" dirty="0">
                <a:solidFill>
                  <a:srgbClr val="FF0000">
                    <a:alpha val="100000"/>
                  </a:srgbClr>
                </a:solidFill>
                <a:latin typeface="微软雅黑" panose="020B0703020204020201" charset="-122"/>
                <a:ea typeface="微软雅黑" panose="020B0703020204020201" charset="-122"/>
                <a:cs typeface="Arial" panose="020B0704020202090204"/>
              </a:rPr>
              <a:t>2024</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a:t>
            </a:r>
            <a:r>
              <a:rPr sz="1400" b="1" kern="0" spc="-31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FF0000">
                    <a:alpha val="100000"/>
                  </a:srgbClr>
                </a:solidFill>
                <a:latin typeface="微软雅黑" panose="020B0703020204020201" charset="-122"/>
                <a:ea typeface="微软雅黑" panose="020B0703020204020201" charset="-122"/>
                <a:cs typeface="Arial" panose="020B0704020202090204"/>
              </a:rPr>
              <a:t>17</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号）</a:t>
            </a:r>
            <a:endParaRPr sz="1400" dirty="0">
              <a:latin typeface="微软雅黑" panose="020B0703020204020201" charset="-122"/>
              <a:ea typeface="微软雅黑" panose="020B0703020204020201" charset="-122"/>
              <a:cs typeface="微软雅黑" panose="020B0703020204020201" charset="-122"/>
            </a:endParaRPr>
          </a:p>
        </p:txBody>
      </p:sp>
      <p:pic>
        <p:nvPicPr>
          <p:cNvPr id="994" name="picture 994"/>
          <p:cNvPicPr>
            <a:picLocks noChangeAspect="1"/>
          </p:cNvPicPr>
          <p:nvPr/>
        </p:nvPicPr>
        <p:blipFill>
          <a:blip r:embed="rId6"/>
          <a:stretch>
            <a:fillRect/>
          </a:stretch>
        </p:blipFill>
        <p:spPr>
          <a:xfrm rot="21600000">
            <a:off x="717892" y="3488283"/>
            <a:ext cx="472097" cy="663524"/>
          </a:xfrm>
          <a:prstGeom prst="rect">
            <a:avLst/>
          </a:prstGeom>
        </p:spPr>
      </p:pic>
      <p:sp>
        <p:nvSpPr>
          <p:cNvPr id="996" name="textbox 996"/>
          <p:cNvSpPr/>
          <p:nvPr/>
        </p:nvSpPr>
        <p:spPr>
          <a:xfrm>
            <a:off x="914688" y="3719116"/>
            <a:ext cx="7571740" cy="22732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1590"/>
              </a:lnSpc>
            </a:pPr>
            <a:r>
              <a:rPr sz="1500" kern="0" spc="0" baseline="26000" dirty="0">
                <a:solidFill>
                  <a:srgbClr val="FFFFFF">
                    <a:alpha val="100000"/>
                  </a:srgbClr>
                </a:solidFill>
                <a:latin typeface="微软雅黑" panose="020B0703020204020201" charset="-122"/>
                <a:ea typeface="微软雅黑" panose="020B0703020204020201" charset="-122"/>
                <a:cs typeface="微软雅黑" panose="020B0703020204020201" charset="-122"/>
              </a:rPr>
              <a:t>5</a:t>
            </a:r>
            <a:r>
              <a:rPr sz="900" kern="0" spc="0" dirty="0">
                <a:solidFill>
                  <a:srgbClr val="FFFFFF">
                    <a:alpha val="100000"/>
                  </a:srgbClr>
                </a:solidFill>
                <a:latin typeface="微软雅黑" panose="020B0703020204020201" charset="-122"/>
                <a:ea typeface="微软雅黑" panose="020B0703020204020201" charset="-122"/>
                <a:cs typeface="微软雅黑" panose="020B0703020204020201" charset="-122"/>
              </a:rPr>
              <a:t>                                                                                       </a:t>
            </a:r>
            <a:r>
              <a:rPr sz="900" kern="0" spc="-10" dirty="0">
                <a:solidFill>
                  <a:srgbClr val="FFFFFF">
                    <a:alpha val="100000"/>
                  </a:srgbClr>
                </a:solidFill>
                <a:latin typeface="微软雅黑" panose="020B0703020204020201" charset="-122"/>
                <a:ea typeface="微软雅黑" panose="020B0703020204020201" charset="-122"/>
                <a:cs typeface="微软雅黑" panose="020B0703020204020201" charset="-122"/>
              </a:rPr>
              <a:t>                       </a:t>
            </a:r>
            <a:r>
              <a:rPr sz="12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统筹考虑上下游及公用工程运行稳定</a:t>
            </a:r>
            <a:r>
              <a:rPr sz="1200" kern="0" spc="-1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，避免多头指挥、无</a:t>
            </a:r>
            <a:endParaRPr sz="1200" dirty="0">
              <a:latin typeface="微软雅黑" panose="020B0703020204020201" charset="-122"/>
              <a:ea typeface="微软雅黑" panose="020B0703020204020201" charset="-122"/>
              <a:cs typeface="微软雅黑" panose="020B0703020204020201" charset="-122"/>
            </a:endParaRPr>
          </a:p>
        </p:txBody>
      </p:sp>
      <p:pic>
        <p:nvPicPr>
          <p:cNvPr id="998" name="picture 998"/>
          <p:cNvPicPr>
            <a:picLocks noChangeAspect="1"/>
          </p:cNvPicPr>
          <p:nvPr/>
        </p:nvPicPr>
        <p:blipFill>
          <a:blip r:embed="rId7"/>
          <a:stretch>
            <a:fillRect/>
          </a:stretch>
        </p:blipFill>
        <p:spPr>
          <a:xfrm rot="21600000">
            <a:off x="1178051" y="1458442"/>
            <a:ext cx="3296411" cy="414807"/>
          </a:xfrm>
          <a:prstGeom prst="rect">
            <a:avLst/>
          </a:prstGeom>
        </p:spPr>
      </p:pic>
      <p:pic>
        <p:nvPicPr>
          <p:cNvPr id="1000" name="picture 1000"/>
          <p:cNvPicPr>
            <a:picLocks noChangeAspect="1"/>
          </p:cNvPicPr>
          <p:nvPr/>
        </p:nvPicPr>
        <p:blipFill>
          <a:blip r:embed="rId8"/>
          <a:stretch>
            <a:fillRect/>
          </a:stretch>
        </p:blipFill>
        <p:spPr>
          <a:xfrm rot="21600000">
            <a:off x="1178051" y="1969071"/>
            <a:ext cx="3296411" cy="414794"/>
          </a:xfrm>
          <a:prstGeom prst="rect">
            <a:avLst/>
          </a:prstGeom>
        </p:spPr>
      </p:pic>
      <p:sp>
        <p:nvSpPr>
          <p:cNvPr id="1002" name="textbox 1002"/>
          <p:cNvSpPr/>
          <p:nvPr/>
        </p:nvSpPr>
        <p:spPr>
          <a:xfrm>
            <a:off x="1287880" y="1539983"/>
            <a:ext cx="2008504" cy="735965"/>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ct val="88000"/>
              </a:lnSpc>
            </a:pPr>
            <a:r>
              <a:rPr sz="1500"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500" kern="0" spc="2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及时退守到安全状态</a:t>
            </a:r>
            <a:endParaRPr sz="1500" dirty="0">
              <a:latin typeface="微软雅黑" panose="020B0703020204020201" charset="-122"/>
              <a:ea typeface="微软雅黑" panose="020B0703020204020201" charset="-122"/>
              <a:cs typeface="微软雅黑" panose="020B0703020204020201" charset="-122"/>
            </a:endParaRPr>
          </a:p>
          <a:p>
            <a:pPr algn="l" rtl="0" eaLnBrk="0">
              <a:lnSpc>
                <a:spcPct val="166000"/>
              </a:lnSpc>
            </a:pPr>
            <a:endParaRPr sz="1000" dirty="0">
              <a:latin typeface="微软雅黑" panose="020B0703020204020201" charset="-122"/>
              <a:ea typeface="微软雅黑" panose="020B0703020204020201" charset="-122"/>
              <a:cs typeface="Arial" panose="020B0704020202090204"/>
            </a:endParaRPr>
          </a:p>
          <a:p>
            <a:pPr algn="l" rtl="0" eaLnBrk="0">
              <a:lnSpc>
                <a:spcPct val="125000"/>
              </a:lnSpc>
            </a:pPr>
            <a:endParaRPr sz="300" dirty="0">
              <a:latin typeface="微软雅黑" panose="020B0703020204020201" charset="-122"/>
              <a:ea typeface="微软雅黑" panose="020B0703020204020201" charset="-122"/>
              <a:cs typeface="Arial" panose="020B0704020202090204"/>
            </a:endParaRPr>
          </a:p>
          <a:p>
            <a:pPr marL="12700" algn="l" rtl="0" eaLnBrk="0">
              <a:lnSpc>
                <a:spcPct val="87000"/>
              </a:lnSpc>
            </a:pPr>
            <a:r>
              <a:rPr sz="1500"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500" kern="0" spc="2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现场处置人员最少化</a:t>
            </a:r>
            <a:endParaRPr sz="1500" dirty="0">
              <a:latin typeface="微软雅黑" panose="020B0703020204020201" charset="-122"/>
              <a:ea typeface="微软雅黑" panose="020B0703020204020201" charset="-122"/>
              <a:cs typeface="微软雅黑" panose="020B0703020204020201" charset="-122"/>
            </a:endParaRPr>
          </a:p>
        </p:txBody>
      </p:sp>
      <p:pic>
        <p:nvPicPr>
          <p:cNvPr id="1004" name="picture 1004"/>
          <p:cNvPicPr>
            <a:picLocks noChangeAspect="1"/>
          </p:cNvPicPr>
          <p:nvPr/>
        </p:nvPicPr>
        <p:blipFill>
          <a:blip r:embed="rId9"/>
          <a:stretch>
            <a:fillRect/>
          </a:stretch>
        </p:blipFill>
        <p:spPr>
          <a:xfrm rot="21600000">
            <a:off x="1178051" y="2990329"/>
            <a:ext cx="3296411" cy="414794"/>
          </a:xfrm>
          <a:prstGeom prst="rect">
            <a:avLst/>
          </a:prstGeom>
        </p:spPr>
      </p:pic>
      <p:sp>
        <p:nvSpPr>
          <p:cNvPr id="1006" name="textbox 1006"/>
          <p:cNvSpPr/>
          <p:nvPr/>
        </p:nvSpPr>
        <p:spPr>
          <a:xfrm>
            <a:off x="1287880" y="3071869"/>
            <a:ext cx="4599304" cy="226059"/>
          </a:xfrm>
          <a:prstGeom prst="rect">
            <a:avLst/>
          </a:prstGeom>
          <a:noFill/>
          <a:ln w="0" cap="flat">
            <a:noFill/>
            <a:prstDash val="solid"/>
            <a:miter lim="0"/>
          </a:ln>
        </p:spPr>
        <p:txBody>
          <a:bodyPr vert="horz" wrap="square" lIns="0" tIns="0" rIns="0" bIns="0"/>
          <a:lstStyle/>
          <a:p>
            <a:pPr algn="l" rtl="0" eaLnBrk="0">
              <a:lnSpc>
                <a:spcPct val="86000"/>
              </a:lnSpc>
            </a:pPr>
            <a:endParaRPr sz="100" dirty="0">
              <a:latin typeface="微软雅黑" panose="020B0703020204020201" charset="-122"/>
              <a:ea typeface="微软雅黑" panose="020B0703020204020201" charset="-122"/>
              <a:cs typeface="Arial" panose="020B0704020202090204"/>
            </a:endParaRPr>
          </a:p>
          <a:p>
            <a:pPr algn="r" rtl="0" eaLnBrk="0">
              <a:lnSpc>
                <a:spcPct val="84000"/>
              </a:lnSpc>
            </a:pPr>
            <a:r>
              <a:rPr sz="2400" kern="0" spc="-10" baseline="-200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500" kern="0" spc="2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2400" b="1" kern="0" spc="-10" baseline="-2000" dirty="0">
                <a:solidFill>
                  <a:srgbClr val="000000">
                    <a:alpha val="100000"/>
                  </a:srgbClr>
                </a:solidFill>
                <a:latin typeface="微软雅黑" panose="020B0703020204020201" charset="-122"/>
                <a:ea typeface="微软雅黑" panose="020B0703020204020201" charset="-122"/>
                <a:cs typeface="微软雅黑" panose="020B0703020204020201" charset="-122"/>
              </a:rPr>
              <a:t>有效防止能量意外释放</a:t>
            </a:r>
            <a:r>
              <a:rPr sz="15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800" kern="0" spc="-10" baseline="9000" dirty="0">
                <a:solidFill>
                  <a:srgbClr val="000000">
                    <a:alpha val="100000"/>
                  </a:srgbClr>
                </a:solidFill>
                <a:latin typeface="微软雅黑" panose="020B0703020204020201" charset="-122"/>
                <a:ea typeface="微软雅黑" panose="020B0703020204020201" charset="-122"/>
                <a:cs typeface="微软雅黑" panose="020B0703020204020201" charset="-122"/>
              </a:rPr>
              <a:t>现场人员最少</a:t>
            </a:r>
            <a:r>
              <a:rPr sz="1800" kern="0" spc="-20" baseline="9000" dirty="0">
                <a:solidFill>
                  <a:srgbClr val="000000">
                    <a:alpha val="100000"/>
                  </a:srgbClr>
                </a:solidFill>
                <a:latin typeface="微软雅黑" panose="020B0703020204020201" charset="-122"/>
                <a:ea typeface="微软雅黑" panose="020B0703020204020201" charset="-122"/>
                <a:cs typeface="微软雅黑" panose="020B0703020204020201" charset="-122"/>
              </a:rPr>
              <a:t>化。</a:t>
            </a:r>
            <a:endParaRPr sz="1800" baseline="90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 name="textbox 1008"/>
          <p:cNvSpPr/>
          <p:nvPr/>
        </p:nvSpPr>
        <p:spPr>
          <a:xfrm>
            <a:off x="336930" y="927253"/>
            <a:ext cx="8474709" cy="3573779"/>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11125"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5.7 操</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作安全</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18000"/>
              </a:lnSpc>
            </a:pPr>
            <a:endParaRPr sz="1000" dirty="0">
              <a:latin typeface="微软雅黑" panose="020B0703020204020201" charset="-122"/>
              <a:ea typeface="微软雅黑" panose="020B0703020204020201" charset="-122"/>
              <a:cs typeface="Arial" panose="020B0704020202090204"/>
            </a:endParaRPr>
          </a:p>
          <a:p>
            <a:pPr marL="53975" algn="l" rtl="0" eaLnBrk="0">
              <a:lnSpc>
                <a:spcPts val="2105"/>
              </a:lnSpc>
              <a:spcBef>
                <a:spcPts val="455"/>
              </a:spcBef>
            </a:pP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5.7.6</a:t>
            </a:r>
            <a:r>
              <a:rPr sz="1500" b="1" kern="0" spc="10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现场规范化管理</a:t>
            </a:r>
            <a:endParaRPr sz="1500" dirty="0">
              <a:latin typeface="微软雅黑" panose="020B0703020204020201" charset="-122"/>
              <a:ea typeface="微软雅黑" panose="020B0703020204020201" charset="-122"/>
              <a:cs typeface="微软雅黑" panose="020B0703020204020201" charset="-122"/>
            </a:endParaRPr>
          </a:p>
          <a:p>
            <a:pPr marL="52070" algn="l" rtl="0" eaLnBrk="0">
              <a:lnSpc>
                <a:spcPts val="1855"/>
              </a:lnSpc>
              <a:spcBef>
                <a:spcPts val="680"/>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5.7.6.1 企业应对现场安全</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标识</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、工器具、消防器材及检维修作</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业现场等实施</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定置</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规范管理。</a:t>
            </a:r>
            <a:endParaRPr sz="1400" dirty="0">
              <a:latin typeface="微软雅黑" panose="020B0703020204020201" charset="-122"/>
              <a:ea typeface="微软雅黑" panose="020B0703020204020201" charset="-122"/>
              <a:cs typeface="微软雅黑" panose="020B0703020204020201" charset="-122"/>
            </a:endParaRPr>
          </a:p>
          <a:p>
            <a:pPr marL="52070" algn="l" rtl="0" eaLnBrk="0">
              <a:lnSpc>
                <a:spcPts val="1855"/>
              </a:lnSpc>
              <a:spcBef>
                <a:spcPts val="66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5.7.6.2 企业应在生产现场设</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置</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安全标识</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、工艺</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设备标识</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a:p>
            <a:pPr marL="52070" algn="l" rtl="0" eaLnBrk="0">
              <a:lnSpc>
                <a:spcPts val="1855"/>
              </a:lnSpc>
              <a:spcBef>
                <a:spcPts val="665"/>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5.7.6.3 企业应保持</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应急通道</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畅通</a:t>
            </a:r>
            <a:r>
              <a:rPr sz="1400" b="1" kern="0" spc="-1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，保证人员紧急撤离和消防车辆通行。</a:t>
            </a:r>
            <a:endParaRPr sz="1400" dirty="0">
              <a:latin typeface="微软雅黑" panose="020B0703020204020201" charset="-122"/>
              <a:ea typeface="微软雅黑" panose="020B0703020204020201" charset="-122"/>
              <a:cs typeface="微软雅黑" panose="020B0703020204020201" charset="-122"/>
            </a:endParaRPr>
          </a:p>
          <a:p>
            <a:pPr marL="12700" indent="27305" algn="l" rtl="0" eaLnBrk="0">
              <a:lnSpc>
                <a:spcPct val="148000"/>
              </a:lnSpc>
              <a:spcBef>
                <a:spcPts val="45"/>
              </a:spcBef>
            </a:pP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条文说明：</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《中华人民共和国安全生产法》</a:t>
            </a:r>
            <a:r>
              <a:rPr sz="1200" b="1" kern="0" spc="-16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“第四十二条</a:t>
            </a:r>
            <a:r>
              <a:rPr sz="1200" b="1" kern="0" spc="16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第二款</a:t>
            </a:r>
            <a:r>
              <a:rPr sz="1200" b="1" kern="0" spc="17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生产经营场所和员工宿舍应当设有符合紧急疏散要</a:t>
            </a:r>
            <a:r>
              <a:rPr sz="1200" b="1" kern="0" spc="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求、标志明显、保持畅通的出口、疏散通道。禁止占用、锁闭</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、封堵生产经营场所或者员工宿舍的出口、疏散通道。</a:t>
            </a:r>
            <a:r>
              <a:rPr sz="1200" b="1" kern="0" spc="-22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endParaRPr sz="1200" dirty="0">
              <a:latin typeface="微软雅黑" panose="020B0703020204020201" charset="-122"/>
              <a:ea typeface="微软雅黑" panose="020B0703020204020201" charset="-122"/>
              <a:cs typeface="微软雅黑" panose="020B0703020204020201" charset="-122"/>
            </a:endParaRPr>
          </a:p>
          <a:p>
            <a:pPr algn="l" rtl="0" eaLnBrk="0">
              <a:lnSpc>
                <a:spcPct val="112000"/>
              </a:lnSpc>
            </a:pPr>
            <a:endParaRPr sz="1000" dirty="0">
              <a:latin typeface="微软雅黑" panose="020B0703020204020201" charset="-122"/>
              <a:ea typeface="微软雅黑" panose="020B0703020204020201" charset="-122"/>
              <a:cs typeface="Arial" panose="020B0704020202090204"/>
            </a:endParaRPr>
          </a:p>
          <a:p>
            <a:pPr marL="61595" algn="l" rtl="0" eaLnBrk="0">
              <a:lnSpc>
                <a:spcPts val="2105"/>
              </a:lnSpc>
              <a:spcBef>
                <a:spcPts val="455"/>
              </a:spcBef>
            </a:pPr>
            <a:r>
              <a:rPr sz="1500" b="1" kern="0" spc="40" dirty="0">
                <a:solidFill>
                  <a:srgbClr val="FF0000">
                    <a:alpha val="100000"/>
                  </a:srgbClr>
                </a:solidFill>
                <a:latin typeface="微软雅黑" panose="020B0703020204020201" charset="-122"/>
                <a:ea typeface="微软雅黑" panose="020B0703020204020201" charset="-122"/>
                <a:cs typeface="微软雅黑" panose="020B0703020204020201" charset="-122"/>
              </a:rPr>
              <a:t>5.7.7</a:t>
            </a:r>
            <a:r>
              <a:rPr sz="1500" b="1" kern="0" spc="1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40" dirty="0">
                <a:solidFill>
                  <a:srgbClr val="FF0000">
                    <a:alpha val="100000"/>
                  </a:srgbClr>
                </a:solidFill>
                <a:latin typeface="微软雅黑" panose="020B0703020204020201" charset="-122"/>
                <a:ea typeface="微软雅黑" panose="020B0703020204020201" charset="-122"/>
                <a:cs typeface="微软雅黑" panose="020B0703020204020201" charset="-122"/>
              </a:rPr>
              <a:t>证实方法</a:t>
            </a:r>
            <a:endParaRPr sz="1500" dirty="0">
              <a:latin typeface="微软雅黑" panose="020B0703020204020201" charset="-122"/>
              <a:ea typeface="微软雅黑" panose="020B0703020204020201" charset="-122"/>
              <a:cs typeface="微软雅黑" panose="020B0703020204020201" charset="-122"/>
            </a:endParaRPr>
          </a:p>
          <a:p>
            <a:pPr marL="22860" indent="340360" algn="l" rtl="0" eaLnBrk="0">
              <a:lnSpc>
                <a:spcPct val="156000"/>
              </a:lnSpc>
              <a:spcBef>
                <a:spcPts val="295"/>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通过查验的方式</a:t>
            </a:r>
            <a:r>
              <a:rPr sz="1400" b="1" kern="0" spc="-2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，确定操作规程和工艺卡片、操作记录、开停车管理、报警管理、异常工况处置等</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与5.7所有要求的符合性。</a:t>
            </a:r>
            <a:endParaRPr sz="14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2" name="picture 1012"/>
          <p:cNvPicPr>
            <a:picLocks noChangeAspect="1"/>
          </p:cNvPicPr>
          <p:nvPr/>
        </p:nvPicPr>
        <p:blipFill>
          <a:blip r:embed="rId1"/>
          <a:stretch>
            <a:fillRect/>
          </a:stretch>
        </p:blipFill>
        <p:spPr>
          <a:xfrm rot="21600000">
            <a:off x="396240" y="1440180"/>
            <a:ext cx="5529071" cy="3147059"/>
          </a:xfrm>
          <a:prstGeom prst="rect">
            <a:avLst/>
          </a:prstGeom>
        </p:spPr>
      </p:pic>
      <p:sp>
        <p:nvSpPr>
          <p:cNvPr id="1016" name="textbox 1016"/>
          <p:cNvSpPr/>
          <p:nvPr/>
        </p:nvSpPr>
        <p:spPr>
          <a:xfrm>
            <a:off x="6440347" y="1859788"/>
            <a:ext cx="2402839" cy="2352039"/>
          </a:xfrm>
          <a:prstGeom prst="rect">
            <a:avLst/>
          </a:prstGeom>
          <a:noFill/>
          <a:ln w="0" cap="flat">
            <a:noFill/>
            <a:prstDash val="solid"/>
            <a:miter lim="0"/>
          </a:ln>
        </p:spPr>
        <p:txBody>
          <a:bodyPr vert="horz" wrap="square" lIns="0" tIns="0" rIns="0" bIns="0"/>
          <a:lstStyle/>
          <a:p>
            <a:pPr algn="l" rtl="0" eaLnBrk="0">
              <a:lnSpc>
                <a:spcPct val="94000"/>
              </a:lnSpc>
            </a:pPr>
            <a:endParaRPr sz="100" dirty="0">
              <a:latin typeface="微软雅黑" panose="020B0703020204020201" charset="-122"/>
              <a:ea typeface="微软雅黑" panose="020B0703020204020201" charset="-122"/>
              <a:cs typeface="Arial" panose="020B0704020202090204"/>
            </a:endParaRPr>
          </a:p>
          <a:p>
            <a:pPr marL="174625" indent="-161925" algn="l" rtl="0" eaLnBrk="0">
              <a:lnSpc>
                <a:spcPct val="124000"/>
              </a:lnSpc>
              <a:tabLst>
                <a:tab pos="121285" algn="l"/>
              </a:tabLst>
            </a:pPr>
            <a:r>
              <a:rPr sz="1200" b="1" kern="0" spc="0" dirty="0">
                <a:solidFill>
                  <a:srgbClr val="404040">
                    <a:alpha val="100000"/>
                  </a:srgbClr>
                </a:solidFill>
                <a:latin typeface="微软雅黑" panose="020B0703020204020201" charset="-122"/>
                <a:ea typeface="微软雅黑" panose="020B0703020204020201" charset="-122"/>
                <a:cs typeface="微软雅黑" panose="020B0703020204020201" charset="-122"/>
              </a:rPr>
              <a:t>	</a:t>
            </a:r>
            <a:r>
              <a:rPr sz="1200" b="1" kern="0" spc="120" dirty="0">
                <a:solidFill>
                  <a:srgbClr val="40404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404040">
                    <a:alpha val="100000"/>
                  </a:srgbClr>
                </a:solidFill>
                <a:latin typeface="微软雅黑" panose="020B0703020204020201" charset="-122"/>
                <a:ea typeface="微软雅黑" panose="020B0703020204020201" charset="-122"/>
                <a:cs typeface="微软雅黑" panose="020B0703020204020201" charset="-122"/>
              </a:rPr>
              <a:t>化学品生产单位特殊作业安全规</a:t>
            </a:r>
            <a:r>
              <a:rPr sz="1200" b="1" kern="0" spc="0" dirty="0">
                <a:solidFill>
                  <a:srgbClr val="404040">
                    <a:alpha val="100000"/>
                  </a:srgbClr>
                </a:solidFill>
                <a:latin typeface="微软雅黑" panose="020B0703020204020201" charset="-122"/>
                <a:ea typeface="微软雅黑" panose="020B0703020204020201" charset="-122"/>
                <a:cs typeface="微软雅黑" panose="020B0703020204020201" charset="-122"/>
              </a:rPr>
              <a:t>  范（</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GB 30871-2</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014</a:t>
            </a:r>
            <a:r>
              <a:rPr sz="1200" b="1" kern="0" spc="-10" dirty="0">
                <a:solidFill>
                  <a:srgbClr val="404040">
                    <a:alpha val="100000"/>
                  </a:srgbClr>
                </a:solidFill>
                <a:latin typeface="微软雅黑" panose="020B0703020204020201" charset="-122"/>
                <a:ea typeface="微软雅黑" panose="020B0703020204020201" charset="-122"/>
                <a:cs typeface="微软雅黑" panose="020B0703020204020201" charset="-122"/>
              </a:rPr>
              <a:t>）</a:t>
            </a:r>
            <a:endParaRPr sz="1200" dirty="0">
              <a:latin typeface="微软雅黑" panose="020B0703020204020201" charset="-122"/>
              <a:ea typeface="微软雅黑" panose="020B0703020204020201" charset="-122"/>
              <a:cs typeface="微软雅黑" panose="020B0703020204020201" charset="-122"/>
            </a:endParaRPr>
          </a:p>
          <a:p>
            <a:pPr marL="175260" indent="-162560" algn="l" rtl="0" eaLnBrk="0">
              <a:lnSpc>
                <a:spcPct val="137000"/>
              </a:lnSpc>
              <a:spcBef>
                <a:spcPts val="750"/>
              </a:spcBef>
              <a:tabLst>
                <a:tab pos="121285" algn="l"/>
              </a:tabLst>
            </a:pPr>
            <a:r>
              <a:rPr sz="1200" b="1" kern="0" spc="0" dirty="0">
                <a:solidFill>
                  <a:srgbClr val="404040">
                    <a:alpha val="100000"/>
                  </a:srgbClr>
                </a:solidFill>
                <a:latin typeface="微软雅黑" panose="020B0703020204020201" charset="-122"/>
                <a:ea typeface="微软雅黑" panose="020B0703020204020201" charset="-122"/>
                <a:cs typeface="微软雅黑" panose="020B0703020204020201" charset="-122"/>
              </a:rPr>
              <a:t>	</a:t>
            </a:r>
            <a:r>
              <a:rPr sz="1200" b="1" kern="0" spc="120" dirty="0">
                <a:solidFill>
                  <a:srgbClr val="40404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404040">
                    <a:alpha val="100000"/>
                  </a:srgbClr>
                </a:solidFill>
                <a:latin typeface="微软雅黑" panose="020B0703020204020201" charset="-122"/>
                <a:ea typeface="微软雅黑" panose="020B0703020204020201" charset="-122"/>
                <a:cs typeface="微软雅黑" panose="020B0703020204020201" charset="-122"/>
              </a:rPr>
              <a:t>国家安全监管总局办公厅关于开</a:t>
            </a:r>
            <a:r>
              <a:rPr sz="1200" b="1" kern="0" spc="0" dirty="0">
                <a:solidFill>
                  <a:srgbClr val="40404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404040">
                    <a:alpha val="100000"/>
                  </a:srgbClr>
                </a:solidFill>
                <a:latin typeface="微软雅黑" panose="020B0703020204020201" charset="-122"/>
                <a:ea typeface="微软雅黑" panose="020B0703020204020201" charset="-122"/>
                <a:cs typeface="微软雅黑" panose="020B0703020204020201" charset="-122"/>
              </a:rPr>
              <a:t>展化工和危险化学品及医药企业</a:t>
            </a:r>
            <a:r>
              <a:rPr sz="1200" b="1" kern="0" spc="30" dirty="0">
                <a:solidFill>
                  <a:srgbClr val="404040">
                    <a:alpha val="100000"/>
                  </a:srgbClr>
                </a:solidFill>
                <a:latin typeface="微软雅黑" panose="020B0703020204020201" charset="-122"/>
                <a:ea typeface="微软雅黑" panose="020B0703020204020201" charset="-122"/>
                <a:cs typeface="微软雅黑" panose="020B0703020204020201" charset="-122"/>
              </a:rPr>
              <a:t>  </a:t>
            </a:r>
            <a:r>
              <a:rPr sz="1200" b="1" kern="0" spc="110" dirty="0">
                <a:solidFill>
                  <a:srgbClr val="FF0000">
                    <a:alpha val="100000"/>
                  </a:srgbClr>
                </a:solidFill>
                <a:latin typeface="微软雅黑" panose="020B0703020204020201" charset="-122"/>
                <a:ea typeface="微软雅黑" panose="020B0703020204020201" charset="-122"/>
                <a:cs typeface="微软雅黑" panose="020B0703020204020201" charset="-122"/>
              </a:rPr>
              <a:t>特殊作业安全专项治理</a:t>
            </a:r>
            <a:r>
              <a:rPr sz="1200" b="1" kern="0" spc="100" dirty="0">
                <a:solidFill>
                  <a:srgbClr val="404040">
                    <a:alpha val="100000"/>
                  </a:srgbClr>
                </a:solidFill>
                <a:latin typeface="微软雅黑" panose="020B0703020204020201" charset="-122"/>
                <a:ea typeface="微软雅黑" panose="020B0703020204020201" charset="-122"/>
                <a:cs typeface="微软雅黑" panose="020B0703020204020201" charset="-122"/>
              </a:rPr>
              <a:t>的通知</a:t>
            </a:r>
            <a:r>
              <a:rPr sz="1200" b="1" kern="0" spc="0" dirty="0">
                <a:solidFill>
                  <a:srgbClr val="404040">
                    <a:alpha val="100000"/>
                  </a:srgbClr>
                </a:solidFill>
                <a:latin typeface="微软雅黑" panose="020B0703020204020201" charset="-122"/>
                <a:ea typeface="微软雅黑" panose="020B0703020204020201" charset="-122"/>
                <a:cs typeface="微软雅黑" panose="020B0703020204020201" charset="-122"/>
              </a:rPr>
              <a:t>  </a:t>
            </a:r>
            <a:r>
              <a:rPr sz="1200" b="1" kern="0" spc="-40" dirty="0">
                <a:solidFill>
                  <a:srgbClr val="404040">
                    <a:alpha val="100000"/>
                  </a:srgbClr>
                </a:solidFill>
                <a:latin typeface="微软雅黑" panose="020B0703020204020201" charset="-122"/>
                <a:ea typeface="微软雅黑" panose="020B0703020204020201" charset="-122"/>
                <a:cs typeface="微软雅黑" panose="020B0703020204020201" charset="-122"/>
              </a:rPr>
              <a:t>（安监总厅管三〔2015〕69号）</a:t>
            </a:r>
            <a:endParaRPr sz="1200" dirty="0">
              <a:latin typeface="微软雅黑" panose="020B0703020204020201" charset="-122"/>
              <a:ea typeface="微软雅黑" panose="020B0703020204020201" charset="-122"/>
              <a:cs typeface="微软雅黑" panose="020B0703020204020201" charset="-122"/>
            </a:endParaRPr>
          </a:p>
          <a:p>
            <a:pPr marL="174625" indent="-161925" algn="l" rtl="0" eaLnBrk="0">
              <a:lnSpc>
                <a:spcPct val="124000"/>
              </a:lnSpc>
              <a:spcBef>
                <a:spcPts val="750"/>
              </a:spcBef>
              <a:tabLst>
                <a:tab pos="121285" algn="l"/>
              </a:tabLst>
            </a:pPr>
            <a:r>
              <a:rPr sz="1200" b="1" kern="0" spc="0" dirty="0">
                <a:solidFill>
                  <a:srgbClr val="404040">
                    <a:alpha val="100000"/>
                  </a:srgbClr>
                </a:solidFill>
                <a:latin typeface="微软雅黑" panose="020B0703020204020201" charset="-122"/>
                <a:ea typeface="微软雅黑" panose="020B0703020204020201" charset="-122"/>
                <a:cs typeface="微软雅黑" panose="020B0703020204020201" charset="-122"/>
              </a:rPr>
              <a:t>	</a:t>
            </a:r>
            <a:r>
              <a:rPr sz="1200" b="1" kern="0" spc="120" dirty="0">
                <a:solidFill>
                  <a:srgbClr val="40404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404040">
                    <a:alpha val="100000"/>
                  </a:srgbClr>
                </a:solidFill>
                <a:latin typeface="微软雅黑" panose="020B0703020204020201" charset="-122"/>
                <a:ea typeface="微软雅黑" panose="020B0703020204020201" charset="-122"/>
                <a:cs typeface="微软雅黑" panose="020B0703020204020201" charset="-122"/>
              </a:rPr>
              <a:t>危险化学品企业特殊作业安全规</a:t>
            </a:r>
            <a:r>
              <a:rPr sz="1200" b="1" kern="0" spc="0" dirty="0">
                <a:solidFill>
                  <a:srgbClr val="404040">
                    <a:alpha val="100000"/>
                  </a:srgbClr>
                </a:solidFill>
                <a:latin typeface="微软雅黑" panose="020B0703020204020201" charset="-122"/>
                <a:ea typeface="微软雅黑" panose="020B0703020204020201" charset="-122"/>
                <a:cs typeface="微软雅黑" panose="020B0703020204020201" charset="-122"/>
              </a:rPr>
              <a:t>  范（</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GB30871-20</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22</a:t>
            </a:r>
            <a:r>
              <a:rPr sz="1200" b="1" kern="0" spc="-10" dirty="0">
                <a:solidFill>
                  <a:srgbClr val="404040">
                    <a:alpha val="100000"/>
                  </a:srgbClr>
                </a:solidFill>
                <a:latin typeface="微软雅黑" panose="020B0703020204020201" charset="-122"/>
                <a:ea typeface="微软雅黑" panose="020B0703020204020201" charset="-122"/>
                <a:cs typeface="微软雅黑" panose="020B0703020204020201" charset="-122"/>
              </a:rPr>
              <a:t>）</a:t>
            </a:r>
            <a:endParaRPr sz="1200" dirty="0">
              <a:latin typeface="微软雅黑" panose="020B0703020204020201" charset="-122"/>
              <a:ea typeface="微软雅黑" panose="020B0703020204020201" charset="-122"/>
              <a:cs typeface="微软雅黑" panose="020B0703020204020201" charset="-122"/>
            </a:endParaRPr>
          </a:p>
          <a:p>
            <a:pPr algn="l" rtl="0" eaLnBrk="0">
              <a:lnSpc>
                <a:spcPct val="114000"/>
              </a:lnSpc>
            </a:pPr>
            <a:endParaRPr sz="600" dirty="0">
              <a:latin typeface="微软雅黑" panose="020B0703020204020201" charset="-122"/>
              <a:ea typeface="微软雅黑" panose="020B0703020204020201" charset="-122"/>
              <a:cs typeface="Arial" panose="020B0704020202090204"/>
            </a:endParaRPr>
          </a:p>
          <a:p>
            <a:pPr marL="12700" algn="l" rtl="0" eaLnBrk="0">
              <a:lnSpc>
                <a:spcPct val="66000"/>
              </a:lnSpc>
              <a:spcBef>
                <a:spcPts val="5"/>
              </a:spcBef>
              <a:tabLst>
                <a:tab pos="121285" algn="l"/>
              </a:tabLst>
            </a:pPr>
            <a:r>
              <a:rPr sz="1200" b="1" kern="0" spc="0" dirty="0">
                <a:solidFill>
                  <a:srgbClr val="404040">
                    <a:alpha val="100000"/>
                  </a:srgbClr>
                </a:solidFill>
                <a:latin typeface="微软雅黑" panose="020B0703020204020201" charset="-122"/>
                <a:ea typeface="微软雅黑" panose="020B0703020204020201" charset="-122"/>
                <a:cs typeface="微软雅黑" panose="020B0703020204020201" charset="-122"/>
              </a:rPr>
              <a:t>	</a:t>
            </a:r>
            <a:r>
              <a:rPr sz="1200" b="1" kern="0" spc="130" dirty="0">
                <a:solidFill>
                  <a:srgbClr val="40404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404040">
                    <a:alpha val="100000"/>
                  </a:srgbClr>
                </a:solidFill>
                <a:latin typeface="微软雅黑" panose="020B0703020204020201" charset="-122"/>
                <a:ea typeface="微软雅黑" panose="020B0703020204020201" charset="-122"/>
                <a:cs typeface="微软雅黑" panose="020B0703020204020201" charset="-122"/>
              </a:rPr>
              <a:t>……</a:t>
            </a:r>
            <a:endParaRPr sz="1200" dirty="0">
              <a:latin typeface="微软雅黑" panose="020B0703020204020201" charset="-122"/>
              <a:ea typeface="微软雅黑" panose="020B0703020204020201" charset="-122"/>
              <a:cs typeface="微软雅黑" panose="020B0703020204020201" charset="-122"/>
            </a:endParaRPr>
          </a:p>
        </p:txBody>
      </p:sp>
      <p:pic>
        <p:nvPicPr>
          <p:cNvPr id="1018" name="picture 1018"/>
          <p:cNvPicPr>
            <a:picLocks noChangeAspect="1"/>
          </p:cNvPicPr>
          <p:nvPr/>
        </p:nvPicPr>
        <p:blipFill>
          <a:blip r:embed="rId2"/>
          <a:stretch>
            <a:fillRect/>
          </a:stretch>
        </p:blipFill>
        <p:spPr>
          <a:xfrm rot="21600000">
            <a:off x="6453047" y="4078935"/>
            <a:ext cx="108660" cy="99669"/>
          </a:xfrm>
          <a:prstGeom prst="rect">
            <a:avLst/>
          </a:prstGeom>
        </p:spPr>
      </p:pic>
      <p:pic>
        <p:nvPicPr>
          <p:cNvPr id="1020" name="picture 1020"/>
          <p:cNvPicPr>
            <a:picLocks noChangeAspect="1"/>
          </p:cNvPicPr>
          <p:nvPr/>
        </p:nvPicPr>
        <p:blipFill>
          <a:blip r:embed="rId3"/>
          <a:stretch>
            <a:fillRect/>
          </a:stretch>
        </p:blipFill>
        <p:spPr>
          <a:xfrm rot="21600000">
            <a:off x="6453047" y="3530294"/>
            <a:ext cx="108660" cy="99669"/>
          </a:xfrm>
          <a:prstGeom prst="rect">
            <a:avLst/>
          </a:prstGeom>
        </p:spPr>
      </p:pic>
      <p:pic>
        <p:nvPicPr>
          <p:cNvPr id="1022" name="picture 1022"/>
          <p:cNvPicPr>
            <a:picLocks noChangeAspect="1"/>
          </p:cNvPicPr>
          <p:nvPr/>
        </p:nvPicPr>
        <p:blipFill>
          <a:blip r:embed="rId2"/>
          <a:stretch>
            <a:fillRect/>
          </a:stretch>
        </p:blipFill>
        <p:spPr>
          <a:xfrm rot="21600000">
            <a:off x="6453047" y="2433015"/>
            <a:ext cx="108660" cy="99669"/>
          </a:xfrm>
          <a:prstGeom prst="rect">
            <a:avLst/>
          </a:prstGeom>
        </p:spPr>
      </p:pic>
      <p:pic>
        <p:nvPicPr>
          <p:cNvPr id="1024" name="picture 1024"/>
          <p:cNvPicPr>
            <a:picLocks noChangeAspect="1"/>
          </p:cNvPicPr>
          <p:nvPr/>
        </p:nvPicPr>
        <p:blipFill>
          <a:blip r:embed="rId3"/>
          <a:stretch>
            <a:fillRect/>
          </a:stretch>
        </p:blipFill>
        <p:spPr>
          <a:xfrm rot="21600000">
            <a:off x="6453047" y="1884375"/>
            <a:ext cx="108660" cy="99669"/>
          </a:xfrm>
          <a:prstGeom prst="rect">
            <a:avLst/>
          </a:prstGeom>
        </p:spPr>
      </p:pic>
      <p:sp>
        <p:nvSpPr>
          <p:cNvPr id="1026" name="textbox 1026"/>
          <p:cNvSpPr/>
          <p:nvPr/>
        </p:nvSpPr>
        <p:spPr>
          <a:xfrm>
            <a:off x="530659" y="946303"/>
            <a:ext cx="3324859" cy="3613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5.8 作</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业安全</a:t>
            </a:r>
            <a:endParaRPr sz="2000" dirty="0">
              <a:latin typeface="微软雅黑" panose="020B0703020204020201" charset="-122"/>
              <a:ea typeface="微软雅黑" panose="020B0703020204020201" charset="-122"/>
              <a:cs typeface="微软雅黑" panose="020B0703020204020201" charset="-122"/>
            </a:endParaRPr>
          </a:p>
        </p:txBody>
      </p:sp>
      <p:sp>
        <p:nvSpPr>
          <p:cNvPr id="1028" name="path 1028"/>
          <p:cNvSpPr/>
          <p:nvPr/>
        </p:nvSpPr>
        <p:spPr>
          <a:xfrm>
            <a:off x="5961888" y="3025140"/>
            <a:ext cx="352044" cy="216408"/>
          </a:xfrm>
          <a:custGeom>
            <a:avLst/>
            <a:gdLst/>
            <a:ahLst/>
            <a:cxnLst/>
            <a:rect l="0" t="0" r="0" b="0"/>
            <a:pathLst>
              <a:path w="554" h="340">
                <a:moveTo>
                  <a:pt x="0" y="86"/>
                </a:moveTo>
                <a:lnTo>
                  <a:pt x="384" y="86"/>
                </a:lnTo>
                <a:lnTo>
                  <a:pt x="384" y="0"/>
                </a:lnTo>
                <a:lnTo>
                  <a:pt x="554" y="170"/>
                </a:lnTo>
                <a:lnTo>
                  <a:pt x="384" y="340"/>
                </a:lnTo>
                <a:lnTo>
                  <a:pt x="384" y="256"/>
                </a:lnTo>
                <a:lnTo>
                  <a:pt x="0" y="256"/>
                </a:lnTo>
                <a:lnTo>
                  <a:pt x="0" y="86"/>
                </a:lnTo>
              </a:path>
            </a:pathLst>
          </a:custGeom>
          <a:solidFill>
            <a:srgbClr val="FF0000">
              <a:alpha val="100000"/>
            </a:srgbClr>
          </a:solidFill>
          <a:ln w="0" cap="flat">
            <a:noFill/>
            <a:prstDash val="solid"/>
            <a:miter lim="0"/>
          </a:ln>
        </p:spPr>
        <p:txBody>
          <a:bodyPr rtlCol="0"/>
          <a:lstStyle/>
          <a:p>
            <a:pPr algn="ctr"/>
            <a:endParaRPr lang="zh-CN" alt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0" name="table 1030"/>
          <p:cNvGraphicFramePr>
            <a:graphicFrameLocks noGrp="1"/>
          </p:cNvGraphicFramePr>
          <p:nvPr/>
        </p:nvGraphicFramePr>
        <p:xfrm>
          <a:off x="2045335" y="1483867"/>
          <a:ext cx="6793229" cy="3059430"/>
        </p:xfrm>
        <a:graphic>
          <a:graphicData uri="http://schemas.openxmlformats.org/drawingml/2006/table">
            <a:tbl>
              <a:tblPr/>
              <a:tblGrid>
                <a:gridCol w="567054"/>
                <a:gridCol w="793750"/>
                <a:gridCol w="453390"/>
                <a:gridCol w="4004309"/>
                <a:gridCol w="974725"/>
              </a:tblGrid>
              <a:tr h="240029">
                <a:tc>
                  <a:txBody>
                    <a:bodyPr/>
                    <a:lstStyle/>
                    <a:p>
                      <a:pPr algn="l" rtl="0" eaLnBrk="0">
                        <a:lnSpc>
                          <a:spcPct val="115000"/>
                        </a:lnSpc>
                      </a:pPr>
                      <a:endParaRPr sz="500" dirty="0">
                        <a:latin typeface="微软雅黑" panose="020B0703020204020201" charset="-122"/>
                        <a:ea typeface="微软雅黑" panose="020B0703020204020201" charset="-122"/>
                        <a:cs typeface="Arial" panose="020B0704020202090204"/>
                      </a:endParaRPr>
                    </a:p>
                    <a:p>
                      <a:pPr marL="133985" algn="l" rtl="0" eaLnBrk="0">
                        <a:lnSpc>
                          <a:spcPct val="88000"/>
                        </a:lnSpc>
                        <a:spcBef>
                          <a:spcPts val="5"/>
                        </a:spcBef>
                      </a:pPr>
                      <a:r>
                        <a:rPr sz="600" b="1" kern="0" spc="-10" dirty="0">
                          <a:solidFill>
                            <a:srgbClr val="FFFFFF">
                              <a:alpha val="100000"/>
                            </a:srgbClr>
                          </a:solidFill>
                          <a:latin typeface="微软雅黑" panose="020B0703020204020201" charset="-122"/>
                          <a:ea typeface="微软雅黑" panose="020B0703020204020201" charset="-122"/>
                          <a:cs typeface="微软雅黑" panose="020B0703020204020201" charset="-122"/>
                        </a:rPr>
                        <a:t>事故时间</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33DA2"/>
                    </a:solidFill>
                  </a:tcPr>
                </a:tc>
                <a:tc>
                  <a:txBody>
                    <a:bodyPr/>
                    <a:lstStyle/>
                    <a:p>
                      <a:pPr algn="l" rtl="0" eaLnBrk="0">
                        <a:lnSpc>
                          <a:spcPct val="115000"/>
                        </a:lnSpc>
                      </a:pPr>
                      <a:endParaRPr sz="500" dirty="0">
                        <a:latin typeface="微软雅黑" panose="020B0703020204020201" charset="-122"/>
                        <a:ea typeface="微软雅黑" panose="020B0703020204020201" charset="-122"/>
                        <a:cs typeface="Arial" panose="020B0704020202090204"/>
                      </a:endParaRPr>
                    </a:p>
                    <a:p>
                      <a:pPr marL="245745" algn="l" rtl="0" eaLnBrk="0">
                        <a:lnSpc>
                          <a:spcPct val="88000"/>
                        </a:lnSpc>
                        <a:spcBef>
                          <a:spcPts val="5"/>
                        </a:spcBef>
                      </a:pPr>
                      <a:r>
                        <a:rPr sz="600" b="1" kern="0" spc="-10" dirty="0">
                          <a:solidFill>
                            <a:srgbClr val="FFFFFF">
                              <a:alpha val="100000"/>
                            </a:srgbClr>
                          </a:solidFill>
                          <a:latin typeface="微软雅黑" panose="020B0703020204020201" charset="-122"/>
                          <a:ea typeface="微软雅黑" panose="020B0703020204020201" charset="-122"/>
                          <a:cs typeface="微软雅黑" panose="020B0703020204020201" charset="-122"/>
                        </a:rPr>
                        <a:t>事故单位</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33DA2"/>
                    </a:solidFill>
                  </a:tcPr>
                </a:tc>
                <a:tc>
                  <a:txBody>
                    <a:bodyPr/>
                    <a:lstStyle/>
                    <a:p>
                      <a:pPr algn="l" rtl="0" eaLnBrk="0">
                        <a:lnSpc>
                          <a:spcPct val="116000"/>
                        </a:lnSpc>
                      </a:pPr>
                      <a:endParaRPr sz="500" dirty="0">
                        <a:latin typeface="微软雅黑" panose="020B0703020204020201" charset="-122"/>
                        <a:ea typeface="微软雅黑" panose="020B0703020204020201" charset="-122"/>
                        <a:cs typeface="Arial" panose="020B0704020202090204"/>
                      </a:endParaRPr>
                    </a:p>
                    <a:p>
                      <a:pPr marL="74930" algn="l" rtl="0" eaLnBrk="0">
                        <a:lnSpc>
                          <a:spcPct val="88000"/>
                        </a:lnSpc>
                        <a:spcBef>
                          <a:spcPts val="0"/>
                        </a:spcBef>
                      </a:pPr>
                      <a:r>
                        <a:rPr sz="600" b="1" kern="0" spc="-10" dirty="0">
                          <a:solidFill>
                            <a:srgbClr val="FFFFFF">
                              <a:alpha val="100000"/>
                            </a:srgbClr>
                          </a:solidFill>
                          <a:latin typeface="微软雅黑" panose="020B0703020204020201" charset="-122"/>
                          <a:ea typeface="微软雅黑" panose="020B0703020204020201" charset="-122"/>
                          <a:cs typeface="微软雅黑" panose="020B0703020204020201" charset="-122"/>
                        </a:rPr>
                        <a:t>死亡人数</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33CA0"/>
                    </a:solidFill>
                  </a:tcPr>
                </a:tc>
                <a:tc>
                  <a:txBody>
                    <a:bodyPr/>
                    <a:lstStyle/>
                    <a:p>
                      <a:pPr algn="l" rtl="0" eaLnBrk="0">
                        <a:lnSpc>
                          <a:spcPct val="116000"/>
                        </a:lnSpc>
                      </a:pPr>
                      <a:endParaRPr sz="500" dirty="0">
                        <a:latin typeface="微软雅黑" panose="020B0703020204020201" charset="-122"/>
                        <a:ea typeface="微软雅黑" panose="020B0703020204020201" charset="-122"/>
                        <a:cs typeface="Arial" panose="020B0704020202090204"/>
                      </a:endParaRPr>
                    </a:p>
                    <a:p>
                      <a:pPr marL="1851025" algn="l" rtl="0" eaLnBrk="0">
                        <a:lnSpc>
                          <a:spcPct val="88000"/>
                        </a:lnSpc>
                        <a:spcBef>
                          <a:spcPts val="0"/>
                        </a:spcBef>
                      </a:pPr>
                      <a:r>
                        <a:rPr sz="600" b="1" kern="0" spc="-10" dirty="0">
                          <a:solidFill>
                            <a:srgbClr val="FFFFFF">
                              <a:alpha val="100000"/>
                            </a:srgbClr>
                          </a:solidFill>
                          <a:latin typeface="微软雅黑" panose="020B0703020204020201" charset="-122"/>
                          <a:ea typeface="微软雅黑" panose="020B0703020204020201" charset="-122"/>
                          <a:cs typeface="微软雅黑" panose="020B0703020204020201" charset="-122"/>
                        </a:rPr>
                        <a:t>事故概况</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33DA2"/>
                    </a:solidFill>
                  </a:tcPr>
                </a:tc>
                <a:tc>
                  <a:txBody>
                    <a:bodyPr/>
                    <a:lstStyle/>
                    <a:p>
                      <a:pPr algn="l" rtl="0" eaLnBrk="0">
                        <a:lnSpc>
                          <a:spcPct val="116000"/>
                        </a:lnSpc>
                      </a:pPr>
                      <a:endParaRPr sz="500" dirty="0">
                        <a:latin typeface="微软雅黑" panose="020B0703020204020201" charset="-122"/>
                        <a:ea typeface="微软雅黑" panose="020B0703020204020201" charset="-122"/>
                        <a:cs typeface="Arial" panose="020B0704020202090204"/>
                      </a:endParaRPr>
                    </a:p>
                    <a:p>
                      <a:pPr marL="409575" algn="l" rtl="0" eaLnBrk="0">
                        <a:lnSpc>
                          <a:spcPct val="87000"/>
                        </a:lnSpc>
                        <a:spcBef>
                          <a:spcPts val="5"/>
                        </a:spcBef>
                      </a:pPr>
                      <a:r>
                        <a:rPr sz="600" b="1" kern="0" spc="-10" dirty="0">
                          <a:solidFill>
                            <a:srgbClr val="FFFFFF">
                              <a:alpha val="100000"/>
                            </a:srgbClr>
                          </a:solidFill>
                          <a:latin typeface="微软雅黑" panose="020B0703020204020201" charset="-122"/>
                          <a:ea typeface="微软雅黑" panose="020B0703020204020201" charset="-122"/>
                          <a:cs typeface="微软雅黑" panose="020B0703020204020201" charset="-122"/>
                        </a:rPr>
                        <a:t>备注</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43DA2"/>
                    </a:solidFill>
                  </a:tcPr>
                </a:tc>
              </a:tr>
              <a:tr h="226059">
                <a:tc>
                  <a:txBody>
                    <a:bodyPr/>
                    <a:lstStyle/>
                    <a:p>
                      <a:pPr algn="l" rtl="0" eaLnBrk="0">
                        <a:lnSpc>
                          <a:spcPct val="107000"/>
                        </a:lnSpc>
                      </a:pPr>
                      <a:endParaRPr sz="400" dirty="0">
                        <a:latin typeface="微软雅黑" panose="020B0703020204020201" charset="-122"/>
                        <a:ea typeface="微软雅黑" panose="020B0703020204020201" charset="-122"/>
                        <a:cs typeface="Arial" panose="020B0704020202090204"/>
                      </a:endParaRPr>
                    </a:p>
                    <a:p>
                      <a:pPr marL="79375" algn="l" rtl="0" eaLnBrk="0">
                        <a:lnSpc>
                          <a:spcPts val="790"/>
                        </a:lnSpc>
                        <a:spcBef>
                          <a:spcPts val="5"/>
                        </a:spcBef>
                      </a:pPr>
                      <a:r>
                        <a:rPr sz="6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2024.01.11</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0000"/>
                        </a:lnSpc>
                      </a:pPr>
                      <a:endParaRPr sz="200" dirty="0">
                        <a:latin typeface="微软雅黑" panose="020B0703020204020201" charset="-122"/>
                        <a:ea typeface="微软雅黑" panose="020B0703020204020201" charset="-122"/>
                        <a:cs typeface="Arial" panose="020B0704020202090204"/>
                      </a:endParaRPr>
                    </a:p>
                    <a:p>
                      <a:pPr marL="10795" indent="-3175" algn="l" rtl="0" eaLnBrk="0">
                        <a:lnSpc>
                          <a:spcPct val="94000"/>
                        </a:lnSpc>
                      </a:pPr>
                      <a:r>
                        <a:rPr sz="6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厦门市金达威维生素有</a:t>
                      </a:r>
                      <a:r>
                        <a:rPr sz="6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6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限公司</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7000"/>
                        </a:lnSpc>
                      </a:pPr>
                      <a:endParaRPr sz="400" dirty="0">
                        <a:latin typeface="微软雅黑" panose="020B0703020204020201" charset="-122"/>
                        <a:ea typeface="微软雅黑" panose="020B0703020204020201" charset="-122"/>
                        <a:cs typeface="Arial" panose="020B0704020202090204"/>
                      </a:endParaRPr>
                    </a:p>
                    <a:p>
                      <a:pPr marL="203835" algn="l" rtl="0" eaLnBrk="0">
                        <a:lnSpc>
                          <a:spcPts val="790"/>
                        </a:lnSpc>
                        <a:spcBef>
                          <a:spcPts val="5"/>
                        </a:spcBef>
                      </a:pPr>
                      <a:r>
                        <a:rPr sz="6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4</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25000"/>
                        </a:lnSpc>
                      </a:pPr>
                      <a:endParaRPr sz="300" dirty="0">
                        <a:latin typeface="微软雅黑" panose="020B0703020204020201" charset="-122"/>
                        <a:ea typeface="微软雅黑" panose="020B0703020204020201" charset="-122"/>
                        <a:cs typeface="Arial" panose="020B0704020202090204"/>
                      </a:endParaRPr>
                    </a:p>
                    <a:p>
                      <a:pPr marL="8255" algn="l" rtl="0" eaLnBrk="0">
                        <a:lnSpc>
                          <a:spcPts val="915"/>
                        </a:lnSpc>
                        <a:spcBef>
                          <a:spcPts val="0"/>
                        </a:spcBef>
                      </a:pPr>
                      <a:r>
                        <a:rPr sz="6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在污水池顶上违规建设雨棚(计划放空桶),动火</a:t>
                      </a:r>
                      <a:r>
                        <a:rPr sz="6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审批走过场</a:t>
                      </a:r>
                      <a:r>
                        <a:rPr sz="6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6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6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6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电焊作业时发生闪爆。</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25000"/>
                        </a:lnSpc>
                      </a:pPr>
                      <a:endParaRPr sz="300" dirty="0">
                        <a:latin typeface="微软雅黑" panose="020B0703020204020201" charset="-122"/>
                        <a:ea typeface="微软雅黑" panose="020B0703020204020201" charset="-122"/>
                        <a:cs typeface="Arial" panose="020B0704020202090204"/>
                      </a:endParaRPr>
                    </a:p>
                    <a:p>
                      <a:pPr marL="109855" algn="l" rtl="0" eaLnBrk="0">
                        <a:lnSpc>
                          <a:spcPts val="915"/>
                        </a:lnSpc>
                        <a:spcBef>
                          <a:spcPts val="0"/>
                        </a:spcBef>
                      </a:pPr>
                      <a:r>
                        <a:rPr sz="600" b="1" kern="0" spc="90" dirty="0">
                          <a:solidFill>
                            <a:srgbClr val="F02010">
                              <a:alpha val="100000"/>
                            </a:srgbClr>
                          </a:solidFill>
                          <a:latin typeface="微软雅黑" panose="020B0703020204020201" charset="-122"/>
                          <a:ea typeface="微软雅黑" panose="020B0703020204020201" charset="-122"/>
                          <a:cs typeface="微软雅黑" panose="020B0703020204020201" charset="-122"/>
                        </a:rPr>
                        <a:t>动火作业/非法改造</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189">
                <a:tc>
                  <a:txBody>
                    <a:bodyPr/>
                    <a:lstStyle/>
                    <a:p>
                      <a:pPr algn="l" rtl="0" eaLnBrk="0">
                        <a:lnSpc>
                          <a:spcPct val="102000"/>
                        </a:lnSpc>
                      </a:pPr>
                      <a:endParaRPr sz="500" dirty="0">
                        <a:latin typeface="微软雅黑" panose="020B0703020204020201" charset="-122"/>
                        <a:ea typeface="微软雅黑" panose="020B0703020204020201" charset="-122"/>
                        <a:cs typeface="Arial" panose="020B0704020202090204"/>
                      </a:endParaRPr>
                    </a:p>
                    <a:p>
                      <a:pPr marL="79375" algn="l" rtl="0" eaLnBrk="0">
                        <a:lnSpc>
                          <a:spcPts val="790"/>
                        </a:lnSpc>
                        <a:spcBef>
                          <a:spcPts val="0"/>
                        </a:spcBef>
                      </a:pPr>
                      <a:r>
                        <a:rPr sz="6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2024.01.20</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97000"/>
                        </a:lnSpc>
                      </a:pPr>
                      <a:endParaRPr sz="100" dirty="0">
                        <a:latin typeface="微软雅黑" panose="020B0703020204020201" charset="-122"/>
                        <a:ea typeface="微软雅黑" panose="020B0703020204020201" charset="-122"/>
                        <a:cs typeface="Arial" panose="020B0704020202090204"/>
                      </a:endParaRPr>
                    </a:p>
                    <a:p>
                      <a:pPr marL="8255" algn="l" rtl="0" eaLnBrk="0">
                        <a:lnSpc>
                          <a:spcPct val="93000"/>
                        </a:lnSpc>
                      </a:pPr>
                      <a:r>
                        <a:rPr sz="6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菏泽市鄄城县大埝镇王</a:t>
                      </a:r>
                      <a:r>
                        <a:rPr sz="6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6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菜园村废弃厂房</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2000"/>
                        </a:lnSpc>
                      </a:pPr>
                      <a:endParaRPr sz="500" dirty="0">
                        <a:latin typeface="微软雅黑" panose="020B0703020204020201" charset="-122"/>
                        <a:ea typeface="微软雅黑" panose="020B0703020204020201" charset="-122"/>
                        <a:cs typeface="Arial" panose="020B0704020202090204"/>
                      </a:endParaRPr>
                    </a:p>
                    <a:p>
                      <a:pPr marL="206375" algn="l" rtl="0" eaLnBrk="0">
                        <a:lnSpc>
                          <a:spcPts val="790"/>
                        </a:lnSpc>
                        <a:spcBef>
                          <a:spcPts val="0"/>
                        </a:spcBef>
                      </a:pPr>
                      <a:r>
                        <a:rPr sz="6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7</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9000"/>
                        </a:lnSpc>
                      </a:pPr>
                      <a:endParaRPr sz="100" dirty="0">
                        <a:latin typeface="微软雅黑" panose="020B0703020204020201" charset="-122"/>
                        <a:ea typeface="微软雅黑" panose="020B0703020204020201" charset="-122"/>
                        <a:cs typeface="Arial" panose="020B0704020202090204"/>
                      </a:endParaRPr>
                    </a:p>
                    <a:p>
                      <a:pPr marL="7620" algn="l" rtl="0" eaLnBrk="0">
                        <a:lnSpc>
                          <a:spcPct val="126000"/>
                        </a:lnSpc>
                      </a:pPr>
                      <a:r>
                        <a:rPr sz="600" b="1" kern="0" spc="100" dirty="0">
                          <a:solidFill>
                            <a:srgbClr val="D04020">
                              <a:alpha val="100000"/>
                            </a:srgbClr>
                          </a:solidFill>
                          <a:latin typeface="微软雅黑" panose="020B0703020204020201" charset="-122"/>
                          <a:ea typeface="微软雅黑" panose="020B0703020204020201" charset="-122"/>
                          <a:cs typeface="微软雅黑" panose="020B0703020204020201" charset="-122"/>
                        </a:rPr>
                        <a:t>非法组织生产3-氯丙炔</a:t>
                      </a:r>
                      <a:r>
                        <a:rPr sz="600" b="1" kern="0" spc="-90" dirty="0">
                          <a:solidFill>
                            <a:srgbClr val="D04020">
                              <a:alpha val="100000"/>
                            </a:srgbClr>
                          </a:solidFill>
                          <a:latin typeface="微软雅黑" panose="020B0703020204020201" charset="-122"/>
                          <a:ea typeface="微软雅黑" panose="020B0703020204020201" charset="-122"/>
                          <a:cs typeface="微软雅黑" panose="020B0703020204020201" charset="-122"/>
                        </a:rPr>
                        <a:t> </a:t>
                      </a:r>
                      <a:r>
                        <a:rPr sz="600" b="1" kern="0" spc="90" dirty="0">
                          <a:solidFill>
                            <a:srgbClr val="D04020">
                              <a:alpha val="100000"/>
                            </a:srgbClr>
                          </a:solidFill>
                          <a:latin typeface="微软雅黑" panose="020B0703020204020201" charset="-122"/>
                          <a:ea typeface="微软雅黑" panose="020B0703020204020201" charset="-122"/>
                          <a:cs typeface="微软雅黑" panose="020B0703020204020201" charset="-122"/>
                        </a:rPr>
                        <a:t>，在拆除损坏的蒸馏釜冷凝器、</a:t>
                      </a:r>
                      <a:r>
                        <a:rPr sz="600" b="1" kern="0" spc="-70" dirty="0">
                          <a:solidFill>
                            <a:srgbClr val="D04020">
                              <a:alpha val="100000"/>
                            </a:srgbClr>
                          </a:solidFill>
                          <a:latin typeface="微软雅黑" panose="020B0703020204020201" charset="-122"/>
                          <a:ea typeface="微软雅黑" panose="020B0703020204020201" charset="-122"/>
                          <a:cs typeface="微软雅黑" panose="020B0703020204020201" charset="-122"/>
                        </a:rPr>
                        <a:t> </a:t>
                      </a:r>
                      <a:r>
                        <a:rPr sz="600" b="1" kern="0" spc="90" dirty="0">
                          <a:solidFill>
                            <a:srgbClr val="D04020">
                              <a:alpha val="100000"/>
                            </a:srgbClr>
                          </a:solidFill>
                          <a:latin typeface="微软雅黑" panose="020B0703020204020201" charset="-122"/>
                          <a:ea typeface="微软雅黑" panose="020B0703020204020201" charset="-122"/>
                          <a:cs typeface="微软雅黑" panose="020B0703020204020201" charset="-122"/>
                        </a:rPr>
                        <a:t>使用切割工具切割支撑冷凝器的角铁时产生火</a:t>
                      </a:r>
                      <a:r>
                        <a:rPr sz="600" b="1" kern="0" spc="0" dirty="0">
                          <a:solidFill>
                            <a:srgbClr val="D04020">
                              <a:alpha val="100000"/>
                            </a:srgbClr>
                          </a:solidFill>
                          <a:latin typeface="微软雅黑" panose="020B0703020204020201" charset="-122"/>
                          <a:ea typeface="微软雅黑" panose="020B0703020204020201" charset="-122"/>
                          <a:cs typeface="微软雅黑" panose="020B0703020204020201" charset="-122"/>
                        </a:rPr>
                        <a:t>     </a:t>
                      </a:r>
                      <a:r>
                        <a:rPr sz="600" b="1" kern="0" spc="70" dirty="0">
                          <a:solidFill>
                            <a:srgbClr val="D04020">
                              <a:alpha val="100000"/>
                            </a:srgbClr>
                          </a:solidFill>
                          <a:latin typeface="微软雅黑" panose="020B0703020204020201" charset="-122"/>
                          <a:ea typeface="微软雅黑" panose="020B0703020204020201" charset="-122"/>
                          <a:cs typeface="微软雅黑" panose="020B0703020204020201" charset="-122"/>
                        </a:rPr>
                        <a:t>花</a:t>
                      </a:r>
                      <a:r>
                        <a:rPr sz="600" b="1" kern="0" spc="-90" dirty="0">
                          <a:solidFill>
                            <a:srgbClr val="D04020">
                              <a:alpha val="100000"/>
                            </a:srgbClr>
                          </a:solidFill>
                          <a:latin typeface="微软雅黑" panose="020B0703020204020201" charset="-122"/>
                          <a:ea typeface="微软雅黑" panose="020B0703020204020201" charset="-122"/>
                          <a:cs typeface="微软雅黑" panose="020B0703020204020201" charset="-122"/>
                        </a:rPr>
                        <a:t> </a:t>
                      </a:r>
                      <a:r>
                        <a:rPr sz="600" b="1" kern="0" spc="70" dirty="0">
                          <a:solidFill>
                            <a:srgbClr val="D04020">
                              <a:alpha val="100000"/>
                            </a:srgbClr>
                          </a:solidFill>
                          <a:latin typeface="微软雅黑" panose="020B0703020204020201" charset="-122"/>
                          <a:ea typeface="微软雅黑" panose="020B0703020204020201" charset="-122"/>
                          <a:cs typeface="微软雅黑" panose="020B0703020204020201" charset="-122"/>
                        </a:rPr>
                        <a:t>，</a:t>
                      </a:r>
                      <a:r>
                        <a:rPr sz="600" b="1" kern="0" spc="-70" dirty="0">
                          <a:solidFill>
                            <a:srgbClr val="D04020">
                              <a:alpha val="100000"/>
                            </a:srgbClr>
                          </a:solidFill>
                          <a:latin typeface="微软雅黑" panose="020B0703020204020201" charset="-122"/>
                          <a:ea typeface="微软雅黑" panose="020B0703020204020201" charset="-122"/>
                          <a:cs typeface="微软雅黑" panose="020B0703020204020201" charset="-122"/>
                        </a:rPr>
                        <a:t> </a:t>
                      </a:r>
                      <a:r>
                        <a:rPr sz="600" b="1" kern="0" spc="70" dirty="0">
                          <a:solidFill>
                            <a:srgbClr val="D04020">
                              <a:alpha val="100000"/>
                            </a:srgbClr>
                          </a:solidFill>
                          <a:latin typeface="微软雅黑" panose="020B0703020204020201" charset="-122"/>
                          <a:ea typeface="微软雅黑" panose="020B0703020204020201" charset="-122"/>
                          <a:cs typeface="微软雅黑" panose="020B0703020204020201" charset="-122"/>
                        </a:rPr>
                        <a:t>引爆蒸馏釜内3-氯丙炔</a:t>
                      </a:r>
                      <a:r>
                        <a:rPr sz="600" b="1" kern="0" spc="60" dirty="0">
                          <a:solidFill>
                            <a:srgbClr val="D04020">
                              <a:alpha val="100000"/>
                            </a:srgbClr>
                          </a:solidFill>
                          <a:latin typeface="微软雅黑" panose="020B0703020204020201" charset="-122"/>
                          <a:ea typeface="微软雅黑" panose="020B0703020204020201" charset="-122"/>
                          <a:cs typeface="微软雅黑" panose="020B0703020204020201" charset="-122"/>
                        </a:rPr>
                        <a:t>。</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14000"/>
                        </a:lnSpc>
                      </a:pPr>
                      <a:endParaRPr sz="400" dirty="0">
                        <a:latin typeface="微软雅黑" panose="020B0703020204020201" charset="-122"/>
                        <a:ea typeface="微软雅黑" panose="020B0703020204020201" charset="-122"/>
                        <a:cs typeface="Arial" panose="020B0704020202090204"/>
                      </a:endParaRPr>
                    </a:p>
                    <a:p>
                      <a:pPr marL="109855" algn="l" rtl="0" eaLnBrk="0">
                        <a:lnSpc>
                          <a:spcPts val="915"/>
                        </a:lnSpc>
                      </a:pPr>
                      <a:r>
                        <a:rPr sz="600" b="1" kern="0" spc="90" dirty="0">
                          <a:solidFill>
                            <a:srgbClr val="F02010">
                              <a:alpha val="100000"/>
                            </a:srgbClr>
                          </a:solidFill>
                          <a:latin typeface="微软雅黑" panose="020B0703020204020201" charset="-122"/>
                          <a:ea typeface="微软雅黑" panose="020B0703020204020201" charset="-122"/>
                          <a:cs typeface="微软雅黑" panose="020B0703020204020201" charset="-122"/>
                        </a:rPr>
                        <a:t>动火作业/非法生产</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700">
                <a:tc>
                  <a:txBody>
                    <a:bodyPr/>
                    <a:lstStyle/>
                    <a:p>
                      <a:pPr algn="l" rtl="0" eaLnBrk="0">
                        <a:lnSpc>
                          <a:spcPct val="112000"/>
                        </a:lnSpc>
                      </a:pPr>
                      <a:endParaRPr sz="500" dirty="0">
                        <a:latin typeface="微软雅黑" panose="020B0703020204020201" charset="-122"/>
                        <a:ea typeface="微软雅黑" panose="020B0703020204020201" charset="-122"/>
                        <a:cs typeface="Arial" panose="020B0704020202090204"/>
                      </a:endParaRPr>
                    </a:p>
                    <a:p>
                      <a:pPr marL="79375" algn="l" rtl="0" eaLnBrk="0">
                        <a:lnSpc>
                          <a:spcPts val="790"/>
                        </a:lnSpc>
                        <a:spcBef>
                          <a:spcPts val="5"/>
                        </a:spcBef>
                      </a:pPr>
                      <a:r>
                        <a:rPr sz="6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2024.04.19</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11000"/>
                        </a:lnSpc>
                      </a:pPr>
                      <a:endParaRPr sz="300" dirty="0">
                        <a:latin typeface="微软雅黑" panose="020B0703020204020201" charset="-122"/>
                        <a:ea typeface="微软雅黑" panose="020B0703020204020201" charset="-122"/>
                        <a:cs typeface="Arial" panose="020B0704020202090204"/>
                      </a:endParaRPr>
                    </a:p>
                    <a:p>
                      <a:pPr marL="8255" indent="22860" algn="l" rtl="0" eaLnBrk="0">
                        <a:lnSpc>
                          <a:spcPct val="94000"/>
                        </a:lnSpc>
                      </a:pPr>
                      <a:r>
                        <a:rPr sz="6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乌兰泰安化肥有限责</a:t>
                      </a:r>
                      <a:r>
                        <a:rPr sz="6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6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任公司</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12000"/>
                        </a:lnSpc>
                      </a:pPr>
                      <a:endParaRPr sz="500" dirty="0">
                        <a:latin typeface="微软雅黑" panose="020B0703020204020201" charset="-122"/>
                        <a:ea typeface="微软雅黑" panose="020B0703020204020201" charset="-122"/>
                        <a:cs typeface="Arial" panose="020B0704020202090204"/>
                      </a:endParaRPr>
                    </a:p>
                    <a:p>
                      <a:pPr marL="203835" algn="l" rtl="0" eaLnBrk="0">
                        <a:lnSpc>
                          <a:spcPts val="790"/>
                        </a:lnSpc>
                        <a:spcBef>
                          <a:spcPts val="5"/>
                        </a:spcBef>
                      </a:pPr>
                      <a:r>
                        <a:rPr sz="6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4</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2000"/>
                        </a:lnSpc>
                      </a:pPr>
                      <a:endParaRPr sz="500" dirty="0">
                        <a:latin typeface="微软雅黑" panose="020B0703020204020201" charset="-122"/>
                        <a:ea typeface="微软雅黑" panose="020B0703020204020201" charset="-122"/>
                        <a:cs typeface="Arial" panose="020B0704020202090204"/>
                      </a:endParaRPr>
                    </a:p>
                    <a:p>
                      <a:pPr marL="15240" algn="l" rtl="0" eaLnBrk="0">
                        <a:lnSpc>
                          <a:spcPts val="915"/>
                        </a:lnSpc>
                      </a:pPr>
                      <a:r>
                        <a:rPr sz="6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1名工作人员在阀门井内关闭生产水阀门时中毒窒息</a:t>
                      </a:r>
                      <a:r>
                        <a:rPr sz="6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6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，其他4名工作人员在施救过程中也相继中毒。</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60000"/>
                        </a:lnSpc>
                      </a:pPr>
                      <a:endParaRPr sz="100" dirty="0">
                        <a:latin typeface="微软雅黑" panose="020B0703020204020201" charset="-122"/>
                        <a:ea typeface="微软雅黑" panose="020B0703020204020201" charset="-122"/>
                        <a:cs typeface="Arial" panose="020B0704020202090204"/>
                      </a:endParaRPr>
                    </a:p>
                    <a:p>
                      <a:pPr marL="110490" algn="l" rtl="0" eaLnBrk="0">
                        <a:lnSpc>
                          <a:spcPts val="915"/>
                        </a:lnSpc>
                      </a:pPr>
                      <a:r>
                        <a:rPr sz="600" b="1" kern="0" spc="80" dirty="0">
                          <a:solidFill>
                            <a:srgbClr val="F02010">
                              <a:alpha val="100000"/>
                            </a:srgbClr>
                          </a:solidFill>
                          <a:latin typeface="微软雅黑" panose="020B0703020204020201" charset="-122"/>
                          <a:ea typeface="微软雅黑" panose="020B0703020204020201" charset="-122"/>
                          <a:cs typeface="微软雅黑" panose="020B0703020204020201" charset="-122"/>
                        </a:rPr>
                        <a:t>受限空间作业/生产</a:t>
                      </a:r>
                      <a:endParaRPr sz="600" dirty="0">
                        <a:latin typeface="微软雅黑" panose="020B0703020204020201" charset="-122"/>
                        <a:ea typeface="微软雅黑" panose="020B0703020204020201" charset="-122"/>
                        <a:cs typeface="微软雅黑" panose="020B0703020204020201" charset="-122"/>
                      </a:endParaRPr>
                    </a:p>
                    <a:p>
                      <a:pPr marL="396875" algn="l" rtl="0" eaLnBrk="0">
                        <a:lnSpc>
                          <a:spcPct val="94000"/>
                        </a:lnSpc>
                        <a:spcBef>
                          <a:spcPts val="75"/>
                        </a:spcBef>
                      </a:pPr>
                      <a:r>
                        <a:rPr sz="600" b="1" kern="0" spc="80" dirty="0">
                          <a:solidFill>
                            <a:srgbClr val="F02010">
                              <a:alpha val="100000"/>
                            </a:srgbClr>
                          </a:solidFill>
                          <a:latin typeface="微软雅黑" panose="020B0703020204020201" charset="-122"/>
                          <a:ea typeface="微软雅黑" panose="020B0703020204020201" charset="-122"/>
                          <a:cs typeface="微软雅黑" panose="020B0703020204020201" charset="-122"/>
                        </a:rPr>
                        <a:t>环节</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9090">
                <a:tc>
                  <a:txBody>
                    <a:bodyPr/>
                    <a:lstStyle/>
                    <a:p>
                      <a:pPr algn="l" rtl="0" eaLnBrk="0">
                        <a:lnSpc>
                          <a:spcPct val="100000"/>
                        </a:lnSpc>
                      </a:pPr>
                      <a:endParaRPr sz="800" dirty="0">
                        <a:latin typeface="微软雅黑" panose="020B0703020204020201" charset="-122"/>
                        <a:ea typeface="微软雅黑" panose="020B0703020204020201" charset="-122"/>
                        <a:cs typeface="Arial" panose="020B0704020202090204"/>
                      </a:endParaRPr>
                    </a:p>
                    <a:p>
                      <a:pPr marL="79375" algn="l" rtl="0" eaLnBrk="0">
                        <a:lnSpc>
                          <a:spcPts val="790"/>
                        </a:lnSpc>
                        <a:spcBef>
                          <a:spcPts val="5"/>
                        </a:spcBef>
                      </a:pPr>
                      <a:r>
                        <a:rPr sz="6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2024.05.03</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10000"/>
                        </a:lnSpc>
                      </a:pPr>
                      <a:endParaRPr sz="500" dirty="0">
                        <a:latin typeface="微软雅黑" panose="020B0703020204020201" charset="-122"/>
                        <a:ea typeface="微软雅黑" panose="020B0703020204020201" charset="-122"/>
                        <a:cs typeface="Arial" panose="020B0704020202090204"/>
                      </a:endParaRPr>
                    </a:p>
                    <a:p>
                      <a:pPr marL="9525" indent="1905" algn="l" rtl="0" eaLnBrk="0">
                        <a:lnSpc>
                          <a:spcPct val="95000"/>
                        </a:lnSpc>
                        <a:spcBef>
                          <a:spcPts val="5"/>
                        </a:spcBef>
                      </a:pPr>
                      <a:r>
                        <a:rPr sz="6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四川西艾氟科技有限公</a:t>
                      </a:r>
                      <a:r>
                        <a:rPr sz="6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6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司</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0000"/>
                        </a:lnSpc>
                      </a:pPr>
                      <a:endParaRPr sz="800" dirty="0">
                        <a:latin typeface="微软雅黑" panose="020B0703020204020201" charset="-122"/>
                        <a:ea typeface="微软雅黑" panose="020B0703020204020201" charset="-122"/>
                        <a:cs typeface="Arial" panose="020B0704020202090204"/>
                      </a:endParaRPr>
                    </a:p>
                    <a:p>
                      <a:pPr marL="208915" algn="l" rtl="0" eaLnBrk="0">
                        <a:lnSpc>
                          <a:spcPts val="790"/>
                        </a:lnSpc>
                        <a:spcBef>
                          <a:spcPts val="5"/>
                        </a:spcBef>
                      </a:pPr>
                      <a:r>
                        <a:rPr sz="6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3</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31000"/>
                        </a:lnSpc>
                      </a:pPr>
                      <a:endParaRPr sz="100" dirty="0">
                        <a:latin typeface="微软雅黑" panose="020B0703020204020201" charset="-122"/>
                        <a:ea typeface="微软雅黑" panose="020B0703020204020201" charset="-122"/>
                        <a:cs typeface="Arial" panose="020B0704020202090204"/>
                      </a:endParaRPr>
                    </a:p>
                    <a:p>
                      <a:pPr marL="8255" algn="l" rtl="0" eaLnBrk="0">
                        <a:lnSpc>
                          <a:spcPct val="114000"/>
                        </a:lnSpc>
                        <a:spcBef>
                          <a:spcPts val="0"/>
                        </a:spcBef>
                      </a:pPr>
                      <a:r>
                        <a:rPr sz="6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搅拌机封丙三醇漏入反</a:t>
                      </a:r>
                      <a:r>
                        <a:rPr sz="6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应釜内</a:t>
                      </a:r>
                      <a:r>
                        <a:rPr sz="6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6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，未分析反应缓慢的原因及风险</a:t>
                      </a:r>
                      <a:r>
                        <a:rPr sz="6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6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，擅自更改反应条件</a:t>
                      </a:r>
                      <a:r>
                        <a:rPr sz="6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6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，补加过量催</a:t>
                      </a:r>
                      <a:r>
                        <a:rPr sz="6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6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化剂</a:t>
                      </a:r>
                      <a:r>
                        <a:rPr sz="6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6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，采用蒸汽加热反应体系</a:t>
                      </a:r>
                      <a:r>
                        <a:rPr sz="6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6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，强制继续反应。</a:t>
                      </a:r>
                      <a:r>
                        <a:rPr sz="6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6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多人违规进入反应釜防爆间进行操作</a:t>
                      </a:r>
                      <a:r>
                        <a:rPr sz="6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6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，造成</a:t>
                      </a:r>
                      <a:r>
                        <a:rPr sz="6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事故</a:t>
                      </a:r>
                      <a:r>
                        <a:rPr sz="6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6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扩大。</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3000"/>
                        </a:lnSpc>
                      </a:pPr>
                      <a:endParaRPr sz="500" dirty="0">
                        <a:latin typeface="微软雅黑" panose="020B0703020204020201" charset="-122"/>
                        <a:ea typeface="微软雅黑" panose="020B0703020204020201" charset="-122"/>
                        <a:cs typeface="Arial" panose="020B0704020202090204"/>
                      </a:endParaRPr>
                    </a:p>
                    <a:p>
                      <a:pPr marL="220345" algn="l" rtl="0" eaLnBrk="0">
                        <a:lnSpc>
                          <a:spcPct val="95000"/>
                        </a:lnSpc>
                        <a:spcBef>
                          <a:spcPts val="5"/>
                        </a:spcBef>
                      </a:pPr>
                      <a:r>
                        <a:rPr sz="6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异常工况处置</a:t>
                      </a:r>
                      <a:endParaRPr sz="600" dirty="0">
                        <a:latin typeface="微软雅黑" panose="020B0703020204020201" charset="-122"/>
                        <a:ea typeface="微软雅黑" panose="020B0703020204020201" charset="-122"/>
                        <a:cs typeface="微软雅黑" panose="020B0703020204020201" charset="-122"/>
                      </a:endParaRPr>
                    </a:p>
                    <a:p>
                      <a:pPr marL="283845" algn="l" rtl="0" eaLnBrk="0">
                        <a:lnSpc>
                          <a:spcPts val="925"/>
                        </a:lnSpc>
                      </a:pPr>
                      <a:r>
                        <a:rPr sz="6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/生产环节</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9094">
                <a:tc>
                  <a:txBody>
                    <a:bodyPr/>
                    <a:lstStyle/>
                    <a:p>
                      <a:pPr algn="l" rtl="0" eaLnBrk="0">
                        <a:lnSpc>
                          <a:spcPct val="103000"/>
                        </a:lnSpc>
                      </a:pPr>
                      <a:endParaRPr sz="900" dirty="0">
                        <a:latin typeface="微软雅黑" panose="020B0703020204020201" charset="-122"/>
                        <a:ea typeface="微软雅黑" panose="020B0703020204020201" charset="-122"/>
                        <a:cs typeface="Arial" panose="020B0704020202090204"/>
                      </a:endParaRPr>
                    </a:p>
                    <a:p>
                      <a:pPr marL="79375" algn="l" rtl="0" eaLnBrk="0">
                        <a:lnSpc>
                          <a:spcPts val="790"/>
                        </a:lnSpc>
                        <a:spcBef>
                          <a:spcPts val="5"/>
                        </a:spcBef>
                      </a:pPr>
                      <a:r>
                        <a:rPr sz="6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2024.05.09</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3000"/>
                        </a:lnSpc>
                      </a:pPr>
                      <a:endParaRPr sz="1000" dirty="0">
                        <a:latin typeface="微软雅黑" panose="020B0703020204020201" charset="-122"/>
                        <a:ea typeface="微软雅黑" panose="020B0703020204020201" charset="-122"/>
                        <a:cs typeface="Arial" panose="020B0704020202090204"/>
                      </a:endParaRPr>
                    </a:p>
                    <a:p>
                      <a:pPr marL="8255" algn="l" rtl="0" eaLnBrk="0">
                        <a:lnSpc>
                          <a:spcPct val="88000"/>
                        </a:lnSpc>
                        <a:spcBef>
                          <a:spcPts val="5"/>
                        </a:spcBef>
                      </a:pPr>
                      <a:r>
                        <a:rPr sz="6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湖北雪飞化工有限公司</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3000"/>
                        </a:lnSpc>
                      </a:pPr>
                      <a:endParaRPr sz="900" dirty="0">
                        <a:latin typeface="微软雅黑" panose="020B0703020204020201" charset="-122"/>
                        <a:ea typeface="微软雅黑" panose="020B0703020204020201" charset="-122"/>
                        <a:cs typeface="Arial" panose="020B0704020202090204"/>
                      </a:endParaRPr>
                    </a:p>
                    <a:p>
                      <a:pPr marL="208915" algn="l" rtl="0" eaLnBrk="0">
                        <a:lnSpc>
                          <a:spcPts val="790"/>
                        </a:lnSpc>
                        <a:spcBef>
                          <a:spcPts val="5"/>
                        </a:spcBef>
                      </a:pPr>
                      <a:r>
                        <a:rPr sz="6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3</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1000"/>
                        </a:lnSpc>
                      </a:pPr>
                      <a:endParaRPr sz="700" dirty="0">
                        <a:latin typeface="微软雅黑" panose="020B0703020204020201" charset="-122"/>
                        <a:ea typeface="微软雅黑" panose="020B0703020204020201" charset="-122"/>
                        <a:cs typeface="Arial" panose="020B0704020202090204"/>
                      </a:endParaRPr>
                    </a:p>
                    <a:p>
                      <a:pPr marL="8255" indent="6350" algn="l" rtl="0" eaLnBrk="0">
                        <a:lnSpc>
                          <a:spcPct val="126000"/>
                        </a:lnSpc>
                        <a:spcBef>
                          <a:spcPts val="0"/>
                        </a:spcBef>
                      </a:pPr>
                      <a:r>
                        <a:rPr sz="6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1#煮洗锅下部排水阀密封圈部分脱离</a:t>
                      </a:r>
                      <a:r>
                        <a:rPr sz="6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6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6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6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内漏导致</a:t>
                      </a:r>
                      <a:r>
                        <a:rPr sz="6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煮洗锅内液位下降</a:t>
                      </a:r>
                      <a:r>
                        <a:rPr sz="6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6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，上部硝化棉处于失水状态</a:t>
                      </a:r>
                      <a:r>
                        <a:rPr sz="6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6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6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6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在135℃高温水蒸汽</a:t>
                      </a:r>
                      <a:r>
                        <a:rPr sz="6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环境下</a:t>
                      </a:r>
                      <a:r>
                        <a:rPr sz="6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6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，硝化棉发生热分解</a:t>
                      </a:r>
                      <a:r>
                        <a:rPr sz="6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6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，导致爆炸。</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8000"/>
                        </a:lnSpc>
                      </a:pPr>
                      <a:endParaRPr sz="600" dirty="0">
                        <a:latin typeface="微软雅黑" panose="020B0703020204020201" charset="-122"/>
                        <a:ea typeface="微软雅黑" panose="020B0703020204020201" charset="-122"/>
                        <a:cs typeface="Arial" panose="020B0704020202090204"/>
                      </a:endParaRPr>
                    </a:p>
                    <a:p>
                      <a:pPr marL="220345" algn="l" rtl="0" eaLnBrk="0">
                        <a:lnSpc>
                          <a:spcPct val="95000"/>
                        </a:lnSpc>
                      </a:pPr>
                      <a:r>
                        <a:rPr sz="6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异常工况处置</a:t>
                      </a:r>
                      <a:endParaRPr sz="600" dirty="0">
                        <a:latin typeface="微软雅黑" panose="020B0703020204020201" charset="-122"/>
                        <a:ea typeface="微软雅黑" panose="020B0703020204020201" charset="-122"/>
                        <a:cs typeface="微软雅黑" panose="020B0703020204020201" charset="-122"/>
                      </a:endParaRPr>
                    </a:p>
                    <a:p>
                      <a:pPr marL="283845" algn="l" rtl="0" eaLnBrk="0">
                        <a:lnSpc>
                          <a:spcPts val="925"/>
                        </a:lnSpc>
                      </a:pPr>
                      <a:r>
                        <a:rPr sz="6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/生产环节</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190">
                <a:tc>
                  <a:txBody>
                    <a:bodyPr/>
                    <a:lstStyle/>
                    <a:p>
                      <a:pPr algn="l" rtl="0" eaLnBrk="0">
                        <a:lnSpc>
                          <a:spcPct val="102000"/>
                        </a:lnSpc>
                      </a:pPr>
                      <a:endParaRPr sz="500" dirty="0">
                        <a:latin typeface="微软雅黑" panose="020B0703020204020201" charset="-122"/>
                        <a:ea typeface="微软雅黑" panose="020B0703020204020201" charset="-122"/>
                        <a:cs typeface="Arial" panose="020B0704020202090204"/>
                      </a:endParaRPr>
                    </a:p>
                    <a:p>
                      <a:pPr marL="79375" algn="l" rtl="0" eaLnBrk="0">
                        <a:lnSpc>
                          <a:spcPts val="790"/>
                        </a:lnSpc>
                        <a:spcBef>
                          <a:spcPts val="0"/>
                        </a:spcBef>
                      </a:pPr>
                      <a:r>
                        <a:rPr sz="6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2024.06.11</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39000"/>
                        </a:lnSpc>
                      </a:pPr>
                      <a:endParaRPr sz="200" dirty="0">
                        <a:latin typeface="微软雅黑" panose="020B0703020204020201" charset="-122"/>
                        <a:ea typeface="微软雅黑" panose="020B0703020204020201" charset="-122"/>
                        <a:cs typeface="Arial" panose="020B0704020202090204"/>
                      </a:endParaRPr>
                    </a:p>
                    <a:p>
                      <a:pPr marL="11430" indent="20320" algn="l" rtl="0" eaLnBrk="0">
                        <a:lnSpc>
                          <a:spcPct val="94000"/>
                        </a:lnSpc>
                        <a:spcBef>
                          <a:spcPts val="0"/>
                        </a:spcBef>
                      </a:pPr>
                      <a:r>
                        <a:rPr sz="6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甘肃宏汇能源化工有</a:t>
                      </a:r>
                      <a:r>
                        <a:rPr sz="6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6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限公司</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2000"/>
                        </a:lnSpc>
                      </a:pPr>
                      <a:endParaRPr sz="500" dirty="0">
                        <a:latin typeface="微软雅黑" panose="020B0703020204020201" charset="-122"/>
                        <a:ea typeface="微软雅黑" panose="020B0703020204020201" charset="-122"/>
                        <a:cs typeface="Arial" panose="020B0704020202090204"/>
                      </a:endParaRPr>
                    </a:p>
                    <a:p>
                      <a:pPr marL="208915" algn="l" rtl="0" eaLnBrk="0">
                        <a:lnSpc>
                          <a:spcPts val="790"/>
                        </a:lnSpc>
                        <a:spcBef>
                          <a:spcPts val="0"/>
                        </a:spcBef>
                      </a:pPr>
                      <a:r>
                        <a:rPr sz="6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3</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4000"/>
                        </a:lnSpc>
                      </a:pPr>
                      <a:endParaRPr sz="100" dirty="0">
                        <a:latin typeface="微软雅黑" panose="020B0703020204020201" charset="-122"/>
                        <a:ea typeface="微软雅黑" panose="020B0703020204020201" charset="-122"/>
                        <a:cs typeface="Arial" panose="020B0704020202090204"/>
                      </a:endParaRPr>
                    </a:p>
                    <a:p>
                      <a:pPr marL="12065" indent="-3810" algn="l" rtl="0" eaLnBrk="0">
                        <a:lnSpc>
                          <a:spcPct val="120000"/>
                        </a:lnSpc>
                      </a:pPr>
                      <a:r>
                        <a:rPr sz="6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对装置进行技术改造后</a:t>
                      </a:r>
                      <a:r>
                        <a:rPr sz="6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6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，操</a:t>
                      </a:r>
                      <a:r>
                        <a:rPr sz="6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作人员在2#线移动颗粒床除尘装置过滤段打开人孔开展</a:t>
                      </a:r>
                      <a:r>
                        <a:rPr sz="6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6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“漏料”检查</a:t>
                      </a:r>
                      <a:r>
                        <a:rPr sz="6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6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时</a:t>
                      </a:r>
                      <a:r>
                        <a:rPr sz="6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6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600" b="1" kern="0" spc="-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6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内部保护氮气导致窒息</a:t>
                      </a:r>
                      <a:r>
                        <a:rPr sz="6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6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，施救不当致事故扩</a:t>
                      </a:r>
                      <a:r>
                        <a:rPr sz="6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大。</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14000"/>
                        </a:lnSpc>
                      </a:pPr>
                      <a:endParaRPr sz="400" dirty="0">
                        <a:latin typeface="微软雅黑" panose="020B0703020204020201" charset="-122"/>
                        <a:ea typeface="微软雅黑" panose="020B0703020204020201" charset="-122"/>
                        <a:cs typeface="Arial" panose="020B0704020202090204"/>
                      </a:endParaRPr>
                    </a:p>
                    <a:p>
                      <a:pPr marL="66040" algn="l" rtl="0" eaLnBrk="0">
                        <a:lnSpc>
                          <a:spcPts val="915"/>
                        </a:lnSpc>
                      </a:pPr>
                      <a:r>
                        <a:rPr sz="600" b="1" kern="0" spc="90" dirty="0">
                          <a:solidFill>
                            <a:srgbClr val="F02010">
                              <a:alpha val="100000"/>
                            </a:srgbClr>
                          </a:solidFill>
                          <a:latin typeface="微软雅黑" panose="020B0703020204020201" charset="-122"/>
                          <a:ea typeface="微软雅黑" panose="020B0703020204020201" charset="-122"/>
                          <a:cs typeface="微软雅黑" panose="020B0703020204020201" charset="-122"/>
                        </a:rPr>
                        <a:t>受限空间作业/试生产</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9729">
                <a:tc>
                  <a:txBody>
                    <a:bodyPr/>
                    <a:lstStyle/>
                    <a:p>
                      <a:pPr algn="l" rtl="0" eaLnBrk="0">
                        <a:lnSpc>
                          <a:spcPct val="103000"/>
                        </a:lnSpc>
                      </a:pPr>
                      <a:endParaRPr sz="900" dirty="0">
                        <a:latin typeface="微软雅黑" panose="020B0703020204020201" charset="-122"/>
                        <a:ea typeface="微软雅黑" panose="020B0703020204020201" charset="-122"/>
                        <a:cs typeface="Arial" panose="020B0704020202090204"/>
                      </a:endParaRPr>
                    </a:p>
                    <a:p>
                      <a:pPr algn="l" rtl="0" eaLnBrk="0">
                        <a:lnSpc>
                          <a:spcPct val="9000"/>
                        </a:lnSpc>
                      </a:pPr>
                      <a:endParaRPr sz="100" dirty="0">
                        <a:latin typeface="微软雅黑" panose="020B0703020204020201" charset="-122"/>
                        <a:ea typeface="微软雅黑" panose="020B0703020204020201" charset="-122"/>
                        <a:cs typeface="Arial" panose="020B0704020202090204"/>
                      </a:endParaRPr>
                    </a:p>
                    <a:p>
                      <a:pPr marL="79375" algn="l" rtl="0" eaLnBrk="0">
                        <a:lnSpc>
                          <a:spcPts val="790"/>
                        </a:lnSpc>
                      </a:pPr>
                      <a:r>
                        <a:rPr sz="6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2024.06.29</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2000"/>
                        </a:lnSpc>
                      </a:pPr>
                      <a:endParaRPr sz="700" dirty="0">
                        <a:latin typeface="微软雅黑" panose="020B0703020204020201" charset="-122"/>
                        <a:ea typeface="微软雅黑" panose="020B0703020204020201" charset="-122"/>
                        <a:cs typeface="Arial" panose="020B0704020202090204"/>
                      </a:endParaRPr>
                    </a:p>
                    <a:p>
                      <a:pPr algn="l" rtl="0" eaLnBrk="0">
                        <a:lnSpc>
                          <a:spcPct val="7000"/>
                        </a:lnSpc>
                      </a:pPr>
                      <a:endParaRPr sz="100" dirty="0">
                        <a:latin typeface="微软雅黑" panose="020B0703020204020201" charset="-122"/>
                        <a:ea typeface="微软雅黑" panose="020B0703020204020201" charset="-122"/>
                        <a:cs typeface="Arial" panose="020B0704020202090204"/>
                      </a:endParaRPr>
                    </a:p>
                    <a:p>
                      <a:pPr marL="7620" algn="l" rtl="0" eaLnBrk="0">
                        <a:lnSpc>
                          <a:spcPct val="93000"/>
                        </a:lnSpc>
                      </a:pPr>
                      <a:r>
                        <a:rPr sz="6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滁州市来安县半塔镇丁</a:t>
                      </a:r>
                      <a:r>
                        <a:rPr sz="6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6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城村废弃小学内</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3000"/>
                        </a:lnSpc>
                      </a:pPr>
                      <a:endParaRPr sz="900" dirty="0">
                        <a:latin typeface="微软雅黑" panose="020B0703020204020201" charset="-122"/>
                        <a:ea typeface="微软雅黑" panose="020B0703020204020201" charset="-122"/>
                        <a:cs typeface="Arial" panose="020B0704020202090204"/>
                      </a:endParaRPr>
                    </a:p>
                    <a:p>
                      <a:pPr algn="l" rtl="0" eaLnBrk="0">
                        <a:lnSpc>
                          <a:spcPct val="9000"/>
                        </a:lnSpc>
                      </a:pPr>
                      <a:endParaRPr sz="100" dirty="0">
                        <a:latin typeface="微软雅黑" panose="020B0703020204020201" charset="-122"/>
                        <a:ea typeface="微软雅黑" panose="020B0703020204020201" charset="-122"/>
                        <a:cs typeface="Arial" panose="020B0704020202090204"/>
                      </a:endParaRPr>
                    </a:p>
                    <a:p>
                      <a:pPr marL="203835" algn="l" rtl="0" eaLnBrk="0">
                        <a:lnSpc>
                          <a:spcPts val="790"/>
                        </a:lnSpc>
                      </a:pPr>
                      <a:r>
                        <a:rPr sz="6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4</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82000"/>
                        </a:lnSpc>
                      </a:pPr>
                      <a:endParaRPr sz="100" dirty="0">
                        <a:latin typeface="微软雅黑" panose="020B0703020204020201" charset="-122"/>
                        <a:ea typeface="微软雅黑" panose="020B0703020204020201" charset="-122"/>
                        <a:cs typeface="Arial" panose="020B0704020202090204"/>
                      </a:endParaRPr>
                    </a:p>
                    <a:p>
                      <a:pPr marL="8255" algn="l" rtl="0" eaLnBrk="0">
                        <a:lnSpc>
                          <a:spcPct val="119000"/>
                        </a:lnSpc>
                      </a:pPr>
                      <a:r>
                        <a:rPr sz="600" b="1" kern="0" spc="100" dirty="0">
                          <a:solidFill>
                            <a:srgbClr val="000000">
                              <a:alpha val="100000"/>
                            </a:srgbClr>
                          </a:solidFill>
                          <a:latin typeface="微软雅黑" panose="020B0703020204020201" charset="-122"/>
                          <a:ea typeface="微软雅黑" panose="020B0703020204020201" charset="-122"/>
                          <a:cs typeface="微软雅黑" panose="020B0703020204020201" charset="-122"/>
                        </a:rPr>
                        <a:t>私自搭建彩钢瓦简易工房非法生</a:t>
                      </a:r>
                      <a:r>
                        <a:rPr sz="6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产固化剂(过氧化甲乙酮),在用叉车非法转运废水时</a:t>
                      </a:r>
                      <a:r>
                        <a:rPr sz="6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6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，误将装有原料皮</a:t>
                      </a:r>
                      <a:r>
                        <a:rPr sz="6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6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革光亮剂(主要成分为2-丁酮)的桶当作废水吨桶</a:t>
                      </a:r>
                      <a:r>
                        <a:rPr sz="6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6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6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6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因操作不慎造成</a:t>
                      </a:r>
                      <a:r>
                        <a:rPr sz="6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吨桶内的可燃液体大量泄漏并挥发</a:t>
                      </a:r>
                      <a:r>
                        <a:rPr sz="6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6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6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6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引发爆炸。</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500" dirty="0">
                        <a:latin typeface="微软雅黑" panose="020B0703020204020201" charset="-122"/>
                        <a:ea typeface="微软雅黑" panose="020B0703020204020201" charset="-122"/>
                        <a:cs typeface="Arial" panose="020B0704020202090204"/>
                      </a:endParaRPr>
                    </a:p>
                    <a:p>
                      <a:pPr marL="88900" algn="l" rtl="0" eaLnBrk="0">
                        <a:lnSpc>
                          <a:spcPts val="915"/>
                        </a:lnSpc>
                        <a:spcBef>
                          <a:spcPts val="0"/>
                        </a:spcBef>
                      </a:pPr>
                      <a:r>
                        <a:rPr sz="6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转料/生产环节/非法</a:t>
                      </a:r>
                      <a:endParaRPr sz="600" dirty="0">
                        <a:latin typeface="微软雅黑" panose="020B0703020204020201" charset="-122"/>
                        <a:ea typeface="微软雅黑" panose="020B0703020204020201" charset="-122"/>
                        <a:cs typeface="微软雅黑" panose="020B0703020204020201" charset="-122"/>
                      </a:endParaRPr>
                    </a:p>
                    <a:p>
                      <a:pPr marL="397510" algn="l" rtl="0" eaLnBrk="0">
                        <a:lnSpc>
                          <a:spcPct val="95000"/>
                        </a:lnSpc>
                        <a:spcBef>
                          <a:spcPts val="70"/>
                        </a:spcBef>
                      </a:pPr>
                      <a:r>
                        <a:rPr sz="6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生产</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a:txBody>
                    <a:bodyPr/>
                    <a:lstStyle/>
                    <a:p>
                      <a:pPr algn="l" rtl="0" eaLnBrk="0">
                        <a:lnSpc>
                          <a:spcPct val="117000"/>
                        </a:lnSpc>
                      </a:pPr>
                      <a:endParaRPr sz="400" dirty="0">
                        <a:latin typeface="微软雅黑" panose="020B0703020204020201" charset="-122"/>
                        <a:ea typeface="微软雅黑" panose="020B0703020204020201" charset="-122"/>
                        <a:cs typeface="Arial" panose="020B0704020202090204"/>
                      </a:endParaRPr>
                    </a:p>
                    <a:p>
                      <a:pPr marL="79375" algn="l" rtl="0" eaLnBrk="0">
                        <a:lnSpc>
                          <a:spcPts val="790"/>
                        </a:lnSpc>
                        <a:spcBef>
                          <a:spcPts val="0"/>
                        </a:spcBef>
                      </a:pPr>
                      <a:r>
                        <a:rPr sz="6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2024.08.18</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36000"/>
                        </a:lnSpc>
                      </a:pPr>
                      <a:endParaRPr sz="200" dirty="0">
                        <a:latin typeface="微软雅黑" panose="020B0703020204020201" charset="-122"/>
                        <a:ea typeface="微软雅黑" panose="020B0703020204020201" charset="-122"/>
                        <a:cs typeface="Arial" panose="020B0704020202090204"/>
                      </a:endParaRPr>
                    </a:p>
                    <a:p>
                      <a:pPr marL="8255" algn="l" rtl="0" eaLnBrk="0">
                        <a:lnSpc>
                          <a:spcPct val="88000"/>
                        </a:lnSpc>
                        <a:spcBef>
                          <a:spcPts val="0"/>
                        </a:spcBef>
                      </a:pPr>
                      <a:r>
                        <a:rPr sz="6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锦州市天龙新材料股份</a:t>
                      </a:r>
                      <a:endParaRPr sz="600" dirty="0">
                        <a:latin typeface="微软雅黑" panose="020B0703020204020201" charset="-122"/>
                        <a:ea typeface="微软雅黑" panose="020B0703020204020201" charset="-122"/>
                        <a:cs typeface="微软雅黑" panose="020B0703020204020201" charset="-122"/>
                      </a:endParaRPr>
                    </a:p>
                    <a:p>
                      <a:pPr marL="8255" algn="l" rtl="0" eaLnBrk="0">
                        <a:lnSpc>
                          <a:spcPct val="88000"/>
                        </a:lnSpc>
                        <a:spcBef>
                          <a:spcPts val="85"/>
                        </a:spcBef>
                      </a:pPr>
                      <a:r>
                        <a:rPr sz="6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有限公司</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17000"/>
                        </a:lnSpc>
                      </a:pPr>
                      <a:endParaRPr sz="400" dirty="0">
                        <a:latin typeface="微软雅黑" panose="020B0703020204020201" charset="-122"/>
                        <a:ea typeface="微软雅黑" panose="020B0703020204020201" charset="-122"/>
                        <a:cs typeface="Arial" panose="020B0704020202090204"/>
                      </a:endParaRPr>
                    </a:p>
                    <a:p>
                      <a:pPr marL="208915" algn="l" rtl="0" eaLnBrk="0">
                        <a:lnSpc>
                          <a:spcPts val="790"/>
                        </a:lnSpc>
                        <a:spcBef>
                          <a:spcPts val="0"/>
                        </a:spcBef>
                      </a:pPr>
                      <a:r>
                        <a:rPr sz="6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3</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3000"/>
                        </a:lnSpc>
                      </a:pPr>
                      <a:endParaRPr sz="400" dirty="0">
                        <a:latin typeface="微软雅黑" panose="020B0703020204020201" charset="-122"/>
                        <a:ea typeface="微软雅黑" panose="020B0703020204020201" charset="-122"/>
                        <a:cs typeface="Arial" panose="020B0704020202090204"/>
                      </a:endParaRPr>
                    </a:p>
                    <a:p>
                      <a:pPr marL="7620" algn="l" rtl="0" eaLnBrk="0">
                        <a:lnSpc>
                          <a:spcPts val="915"/>
                        </a:lnSpc>
                        <a:spcBef>
                          <a:spcPts val="5"/>
                        </a:spcBef>
                      </a:pPr>
                      <a:r>
                        <a:rPr sz="600" b="1" kern="0" spc="80" dirty="0">
                          <a:solidFill>
                            <a:srgbClr val="F03020">
                              <a:alpha val="100000"/>
                            </a:srgbClr>
                          </a:solidFill>
                          <a:latin typeface="微软雅黑" panose="020B0703020204020201" charset="-122"/>
                          <a:ea typeface="微软雅黑" panose="020B0703020204020201" charset="-122"/>
                          <a:cs typeface="微软雅黑" panose="020B0703020204020201" charset="-122"/>
                        </a:rPr>
                        <a:t>污水井清污过程中</a:t>
                      </a:r>
                      <a:r>
                        <a:rPr sz="600" b="1" kern="0" spc="-30" dirty="0">
                          <a:solidFill>
                            <a:srgbClr val="F03020">
                              <a:alpha val="100000"/>
                            </a:srgbClr>
                          </a:solidFill>
                          <a:latin typeface="微软雅黑" panose="020B0703020204020201" charset="-122"/>
                          <a:ea typeface="微软雅黑" panose="020B0703020204020201" charset="-122"/>
                          <a:cs typeface="微软雅黑" panose="020B0703020204020201" charset="-122"/>
                        </a:rPr>
                        <a:t> </a:t>
                      </a:r>
                      <a:r>
                        <a:rPr sz="600" b="1" kern="0" spc="80" dirty="0">
                          <a:solidFill>
                            <a:srgbClr val="F03020">
                              <a:alpha val="100000"/>
                            </a:srgbClr>
                          </a:solidFill>
                          <a:latin typeface="微软雅黑" panose="020B0703020204020201" charset="-122"/>
                          <a:ea typeface="微软雅黑" panose="020B0703020204020201" charset="-122"/>
                          <a:cs typeface="微软雅黑" panose="020B0703020204020201" charset="-122"/>
                        </a:rPr>
                        <a:t>，造成3人死亡。</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64000"/>
                        </a:lnSpc>
                      </a:pPr>
                      <a:endParaRPr sz="100" dirty="0">
                        <a:latin typeface="微软雅黑" panose="020B0703020204020201" charset="-122"/>
                        <a:ea typeface="微软雅黑" panose="020B0703020204020201" charset="-122"/>
                        <a:cs typeface="Arial" panose="020B0704020202090204"/>
                      </a:endParaRPr>
                    </a:p>
                    <a:p>
                      <a:pPr marL="110490" algn="l" rtl="0" eaLnBrk="0">
                        <a:lnSpc>
                          <a:spcPts val="915"/>
                        </a:lnSpc>
                      </a:pPr>
                      <a:r>
                        <a:rPr sz="600" b="1" kern="0" spc="80" dirty="0">
                          <a:solidFill>
                            <a:srgbClr val="F02010">
                              <a:alpha val="100000"/>
                            </a:srgbClr>
                          </a:solidFill>
                          <a:latin typeface="微软雅黑" panose="020B0703020204020201" charset="-122"/>
                          <a:ea typeface="微软雅黑" panose="020B0703020204020201" charset="-122"/>
                          <a:cs typeface="微软雅黑" panose="020B0703020204020201" charset="-122"/>
                        </a:rPr>
                        <a:t>受限空间作业/检修</a:t>
                      </a:r>
                      <a:endParaRPr sz="600" dirty="0">
                        <a:latin typeface="微软雅黑" panose="020B0703020204020201" charset="-122"/>
                        <a:ea typeface="微软雅黑" panose="020B0703020204020201" charset="-122"/>
                        <a:cs typeface="微软雅黑" panose="020B0703020204020201" charset="-122"/>
                      </a:endParaRPr>
                    </a:p>
                    <a:p>
                      <a:pPr marL="396875" algn="l" rtl="0" eaLnBrk="0">
                        <a:lnSpc>
                          <a:spcPct val="94000"/>
                        </a:lnSpc>
                        <a:spcBef>
                          <a:spcPts val="75"/>
                        </a:spcBef>
                      </a:pPr>
                      <a:r>
                        <a:rPr sz="600" b="1" kern="0" spc="80" dirty="0">
                          <a:solidFill>
                            <a:srgbClr val="F02010">
                              <a:alpha val="100000"/>
                            </a:srgbClr>
                          </a:solidFill>
                          <a:latin typeface="微软雅黑" panose="020B0703020204020201" charset="-122"/>
                          <a:ea typeface="微软雅黑" panose="020B0703020204020201" charset="-122"/>
                          <a:cs typeface="微软雅黑" panose="020B0703020204020201" charset="-122"/>
                        </a:rPr>
                        <a:t>环节</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934">
                <a:tc>
                  <a:txBody>
                    <a:bodyPr/>
                    <a:lstStyle/>
                    <a:p>
                      <a:pPr algn="l" rtl="0" eaLnBrk="0">
                        <a:lnSpc>
                          <a:spcPct val="120000"/>
                        </a:lnSpc>
                      </a:pPr>
                      <a:endParaRPr sz="400" dirty="0">
                        <a:latin typeface="微软雅黑" panose="020B0703020204020201" charset="-122"/>
                        <a:ea typeface="微软雅黑" panose="020B0703020204020201" charset="-122"/>
                        <a:cs typeface="Arial" panose="020B0704020202090204"/>
                      </a:endParaRPr>
                    </a:p>
                    <a:p>
                      <a:pPr marL="79375" algn="l" rtl="0" eaLnBrk="0">
                        <a:lnSpc>
                          <a:spcPts val="790"/>
                        </a:lnSpc>
                        <a:spcBef>
                          <a:spcPts val="0"/>
                        </a:spcBef>
                      </a:pPr>
                      <a:r>
                        <a:rPr sz="6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2024.08.19</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25000"/>
                        </a:lnSpc>
                      </a:pPr>
                      <a:endParaRPr sz="200" dirty="0">
                        <a:latin typeface="微软雅黑" panose="020B0703020204020201" charset="-122"/>
                        <a:ea typeface="微软雅黑" panose="020B0703020204020201" charset="-122"/>
                        <a:cs typeface="Arial" panose="020B0704020202090204"/>
                      </a:endParaRPr>
                    </a:p>
                    <a:p>
                      <a:pPr marL="11430" indent="20320" algn="l" rtl="0" eaLnBrk="0">
                        <a:lnSpc>
                          <a:spcPct val="94000"/>
                        </a:lnSpc>
                      </a:pPr>
                      <a:r>
                        <a:rPr sz="6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宁夏顺邦达新材料有</a:t>
                      </a:r>
                      <a:r>
                        <a:rPr sz="6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6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限公司</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20000"/>
                        </a:lnSpc>
                      </a:pPr>
                      <a:endParaRPr sz="400" dirty="0">
                        <a:latin typeface="微软雅黑" panose="020B0703020204020201" charset="-122"/>
                        <a:ea typeface="微软雅黑" panose="020B0703020204020201" charset="-122"/>
                        <a:cs typeface="Arial" panose="020B0704020202090204"/>
                      </a:endParaRPr>
                    </a:p>
                    <a:p>
                      <a:pPr marL="209550" algn="l" rtl="0" eaLnBrk="0">
                        <a:lnSpc>
                          <a:spcPts val="790"/>
                        </a:lnSpc>
                        <a:spcBef>
                          <a:spcPts val="0"/>
                        </a:spcBef>
                      </a:pPr>
                      <a:r>
                        <a:rPr sz="6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5</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4000"/>
                        </a:lnSpc>
                      </a:pPr>
                      <a:endParaRPr sz="100" dirty="0">
                        <a:latin typeface="微软雅黑" panose="020B0703020204020201" charset="-122"/>
                        <a:ea typeface="微软雅黑" panose="020B0703020204020201" charset="-122"/>
                        <a:cs typeface="Arial" panose="020B0704020202090204"/>
                      </a:endParaRPr>
                    </a:p>
                    <a:p>
                      <a:pPr marL="10160" indent="-1905" algn="l" rtl="0" eaLnBrk="0">
                        <a:lnSpc>
                          <a:spcPct val="120000"/>
                        </a:lnSpc>
                      </a:pPr>
                      <a:r>
                        <a:rPr sz="600" b="1" kern="0" spc="100" dirty="0">
                          <a:solidFill>
                            <a:srgbClr val="D03030">
                              <a:alpha val="100000"/>
                            </a:srgbClr>
                          </a:solidFill>
                          <a:latin typeface="微软雅黑" panose="020B0703020204020201" charset="-122"/>
                          <a:ea typeface="微软雅黑" panose="020B0703020204020201" charset="-122"/>
                          <a:cs typeface="微软雅黑" panose="020B0703020204020201" charset="-122"/>
                        </a:rPr>
                        <a:t>非法组织叔丁基过氧化氢</a:t>
                      </a:r>
                      <a:r>
                        <a:rPr sz="600" b="1" kern="0" spc="90" dirty="0">
                          <a:solidFill>
                            <a:srgbClr val="D03030">
                              <a:alpha val="100000"/>
                            </a:srgbClr>
                          </a:solidFill>
                          <a:latin typeface="微软雅黑" panose="020B0703020204020201" charset="-122"/>
                          <a:ea typeface="微软雅黑" panose="020B0703020204020201" charset="-122"/>
                          <a:cs typeface="微软雅黑" panose="020B0703020204020201" charset="-122"/>
                        </a:rPr>
                        <a:t>生产</a:t>
                      </a:r>
                      <a:r>
                        <a:rPr sz="600" b="1" kern="0" spc="-90" dirty="0">
                          <a:solidFill>
                            <a:srgbClr val="D03030">
                              <a:alpha val="100000"/>
                            </a:srgbClr>
                          </a:solidFill>
                          <a:latin typeface="微软雅黑" panose="020B0703020204020201" charset="-122"/>
                          <a:ea typeface="微软雅黑" panose="020B0703020204020201" charset="-122"/>
                          <a:cs typeface="微软雅黑" panose="020B0703020204020201" charset="-122"/>
                        </a:rPr>
                        <a:t> </a:t>
                      </a:r>
                      <a:r>
                        <a:rPr sz="600" b="1" kern="0" spc="90" dirty="0">
                          <a:solidFill>
                            <a:srgbClr val="D03030">
                              <a:alpha val="100000"/>
                            </a:srgbClr>
                          </a:solidFill>
                          <a:latin typeface="微软雅黑" panose="020B0703020204020201" charset="-122"/>
                          <a:ea typeface="微软雅黑" panose="020B0703020204020201" charset="-122"/>
                          <a:cs typeface="微软雅黑" panose="020B0703020204020201" charset="-122"/>
                        </a:rPr>
                        <a:t>，将30%的氢氧化钠溶液经配置釜窜入钠盐罐</a:t>
                      </a:r>
                      <a:r>
                        <a:rPr sz="600" b="1" kern="0" spc="-90" dirty="0">
                          <a:solidFill>
                            <a:srgbClr val="D03030">
                              <a:alpha val="100000"/>
                            </a:srgbClr>
                          </a:solidFill>
                          <a:latin typeface="微软雅黑" panose="020B0703020204020201" charset="-122"/>
                          <a:ea typeface="微软雅黑" panose="020B0703020204020201" charset="-122"/>
                          <a:cs typeface="微软雅黑" panose="020B0703020204020201" charset="-122"/>
                        </a:rPr>
                        <a:t> </a:t>
                      </a:r>
                      <a:r>
                        <a:rPr sz="600" b="1" kern="0" spc="90" dirty="0">
                          <a:solidFill>
                            <a:srgbClr val="D03030">
                              <a:alpha val="100000"/>
                            </a:srgbClr>
                          </a:solidFill>
                          <a:latin typeface="微软雅黑" panose="020B0703020204020201" charset="-122"/>
                          <a:ea typeface="微软雅黑" panose="020B0703020204020201" charset="-122"/>
                          <a:cs typeface="微软雅黑" panose="020B0703020204020201" charset="-122"/>
                        </a:rPr>
                        <a:t>，并误将精制釜内叔</a:t>
                      </a:r>
                      <a:r>
                        <a:rPr sz="600" b="1" kern="0" spc="0" dirty="0">
                          <a:solidFill>
                            <a:srgbClr val="D03030">
                              <a:alpha val="100000"/>
                            </a:srgbClr>
                          </a:solidFill>
                          <a:latin typeface="微软雅黑" panose="020B0703020204020201" charset="-122"/>
                          <a:ea typeface="微软雅黑" panose="020B0703020204020201" charset="-122"/>
                          <a:cs typeface="微软雅黑" panose="020B0703020204020201" charset="-122"/>
                        </a:rPr>
                        <a:t>            </a:t>
                      </a:r>
                      <a:r>
                        <a:rPr sz="600" b="1" kern="0" spc="90" dirty="0">
                          <a:solidFill>
                            <a:srgbClr val="D03030">
                              <a:alpha val="100000"/>
                            </a:srgbClr>
                          </a:solidFill>
                          <a:latin typeface="微软雅黑" panose="020B0703020204020201" charset="-122"/>
                          <a:ea typeface="微软雅黑" panose="020B0703020204020201" charset="-122"/>
                          <a:cs typeface="微软雅黑" panose="020B0703020204020201" charset="-122"/>
                        </a:rPr>
                        <a:t>丁基过氧化氢打入钠盐罐</a:t>
                      </a:r>
                      <a:r>
                        <a:rPr sz="600" b="1" kern="0" spc="-90" dirty="0">
                          <a:solidFill>
                            <a:srgbClr val="D03030">
                              <a:alpha val="100000"/>
                            </a:srgbClr>
                          </a:solidFill>
                          <a:latin typeface="微软雅黑" panose="020B0703020204020201" charset="-122"/>
                          <a:ea typeface="微软雅黑" panose="020B0703020204020201" charset="-122"/>
                          <a:cs typeface="微软雅黑" panose="020B0703020204020201" charset="-122"/>
                        </a:rPr>
                        <a:t> </a:t>
                      </a:r>
                      <a:r>
                        <a:rPr sz="600" b="1" kern="0" spc="90" dirty="0">
                          <a:solidFill>
                            <a:srgbClr val="D03030">
                              <a:alpha val="100000"/>
                            </a:srgbClr>
                          </a:solidFill>
                          <a:latin typeface="微软雅黑" panose="020B0703020204020201" charset="-122"/>
                          <a:ea typeface="微软雅黑" panose="020B0703020204020201" charset="-122"/>
                          <a:cs typeface="微软雅黑" panose="020B0703020204020201" charset="-122"/>
                        </a:rPr>
                        <a:t>，</a:t>
                      </a:r>
                      <a:r>
                        <a:rPr sz="600" b="1" kern="0" spc="-70" dirty="0">
                          <a:solidFill>
                            <a:srgbClr val="D03030">
                              <a:alpha val="100000"/>
                            </a:srgbClr>
                          </a:solidFill>
                          <a:latin typeface="微软雅黑" panose="020B0703020204020201" charset="-122"/>
                          <a:ea typeface="微软雅黑" panose="020B0703020204020201" charset="-122"/>
                          <a:cs typeface="微软雅黑" panose="020B0703020204020201" charset="-122"/>
                        </a:rPr>
                        <a:t> </a:t>
                      </a:r>
                      <a:r>
                        <a:rPr sz="600" b="1" kern="0" spc="90" dirty="0">
                          <a:solidFill>
                            <a:srgbClr val="D03030">
                              <a:alpha val="100000"/>
                            </a:srgbClr>
                          </a:solidFill>
                          <a:latin typeface="微软雅黑" panose="020B0703020204020201" charset="-122"/>
                          <a:ea typeface="微软雅黑" panose="020B0703020204020201" charset="-122"/>
                          <a:cs typeface="微软雅黑" panose="020B0703020204020201" charset="-122"/>
                        </a:rPr>
                        <a:t>引起钠盐罐内过氧化物分</a:t>
                      </a:r>
                      <a:r>
                        <a:rPr sz="600" b="1" kern="0" spc="80" dirty="0">
                          <a:solidFill>
                            <a:srgbClr val="D03030">
                              <a:alpha val="100000"/>
                            </a:srgbClr>
                          </a:solidFill>
                          <a:latin typeface="微软雅黑" panose="020B0703020204020201" charset="-122"/>
                          <a:ea typeface="微软雅黑" panose="020B0703020204020201" charset="-122"/>
                          <a:cs typeface="微软雅黑" panose="020B0703020204020201" charset="-122"/>
                        </a:rPr>
                        <a:t>解放热爆燃。</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06000"/>
                        </a:lnSpc>
                      </a:pPr>
                      <a:endParaRPr sz="400" dirty="0">
                        <a:latin typeface="微软雅黑" panose="020B0703020204020201" charset="-122"/>
                        <a:ea typeface="微软雅黑" panose="020B0703020204020201" charset="-122"/>
                        <a:cs typeface="Arial" panose="020B0704020202090204"/>
                      </a:endParaRPr>
                    </a:p>
                    <a:p>
                      <a:pPr marL="109855" algn="l" rtl="0" eaLnBrk="0">
                        <a:lnSpc>
                          <a:spcPts val="915"/>
                        </a:lnSpc>
                        <a:spcBef>
                          <a:spcPts val="5"/>
                        </a:spcBef>
                      </a:pPr>
                      <a:r>
                        <a:rPr sz="6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生产环节/非法生产</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284">
                <a:tc>
                  <a:txBody>
                    <a:bodyPr/>
                    <a:lstStyle/>
                    <a:p>
                      <a:pPr algn="l" rtl="0" eaLnBrk="0">
                        <a:lnSpc>
                          <a:spcPct val="122000"/>
                        </a:lnSpc>
                      </a:pPr>
                      <a:endParaRPr sz="400" dirty="0">
                        <a:latin typeface="微软雅黑" panose="020B0703020204020201" charset="-122"/>
                        <a:ea typeface="微软雅黑" panose="020B0703020204020201" charset="-122"/>
                        <a:cs typeface="Arial" panose="020B0704020202090204"/>
                      </a:endParaRPr>
                    </a:p>
                    <a:p>
                      <a:pPr marL="79375" algn="l" rtl="0" eaLnBrk="0">
                        <a:lnSpc>
                          <a:spcPts val="790"/>
                        </a:lnSpc>
                        <a:spcBef>
                          <a:spcPts val="0"/>
                        </a:spcBef>
                      </a:pPr>
                      <a:r>
                        <a:rPr sz="6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2024.12.12</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20000"/>
                        </a:lnSpc>
                      </a:pPr>
                      <a:endParaRPr sz="200" dirty="0">
                        <a:latin typeface="微软雅黑" panose="020B0703020204020201" charset="-122"/>
                        <a:ea typeface="微软雅黑" panose="020B0703020204020201" charset="-122"/>
                        <a:cs typeface="Arial" panose="020B0704020202090204"/>
                      </a:endParaRPr>
                    </a:p>
                    <a:p>
                      <a:pPr marL="8890" indent="-635" algn="l" rtl="0" eaLnBrk="0">
                        <a:lnSpc>
                          <a:spcPct val="95000"/>
                        </a:lnSpc>
                      </a:pPr>
                      <a:r>
                        <a:rPr sz="6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寻甸县先锋化工有限公</a:t>
                      </a:r>
                      <a:r>
                        <a:rPr sz="6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6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司</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22000"/>
                        </a:lnSpc>
                      </a:pPr>
                      <a:endParaRPr sz="400" dirty="0">
                        <a:latin typeface="微软雅黑" panose="020B0703020204020201" charset="-122"/>
                        <a:ea typeface="微软雅黑" panose="020B0703020204020201" charset="-122"/>
                        <a:cs typeface="Arial" panose="020B0704020202090204"/>
                      </a:endParaRPr>
                    </a:p>
                    <a:p>
                      <a:pPr marL="208915" algn="l" rtl="0" eaLnBrk="0">
                        <a:lnSpc>
                          <a:spcPts val="790"/>
                        </a:lnSpc>
                        <a:spcBef>
                          <a:spcPts val="0"/>
                        </a:spcBef>
                      </a:pPr>
                      <a:r>
                        <a:rPr sz="6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3</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14000"/>
                        </a:lnSpc>
                      </a:pPr>
                      <a:endParaRPr sz="100" dirty="0">
                        <a:latin typeface="微软雅黑" panose="020B0703020204020201" charset="-122"/>
                        <a:ea typeface="微软雅黑" panose="020B0703020204020201" charset="-122"/>
                        <a:cs typeface="Arial" panose="020B0704020202090204"/>
                      </a:endParaRPr>
                    </a:p>
                    <a:p>
                      <a:pPr marL="8255" algn="l" rtl="0" eaLnBrk="0">
                        <a:lnSpc>
                          <a:spcPct val="120000"/>
                        </a:lnSpc>
                      </a:pPr>
                      <a:r>
                        <a:rPr sz="6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焦油加氢反应器结构篮(分布器)回装的受限空间作业、</a:t>
                      </a:r>
                      <a:r>
                        <a:rPr sz="6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6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作业人员撤离现场后</a:t>
                      </a:r>
                      <a:r>
                        <a:rPr sz="6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6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，有关人员未经审批、</a:t>
                      </a:r>
                      <a:r>
                        <a:rPr sz="6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600" b="1" kern="0" spc="80" dirty="0">
                          <a:solidFill>
                            <a:srgbClr val="000000">
                              <a:alpha val="100000"/>
                            </a:srgbClr>
                          </a:solidFill>
                          <a:latin typeface="微软雅黑" panose="020B0703020204020201" charset="-122"/>
                          <a:ea typeface="微软雅黑" panose="020B0703020204020201" charset="-122"/>
                          <a:cs typeface="微软雅黑" panose="020B0703020204020201" charset="-122"/>
                        </a:rPr>
                        <a:t>未做</a:t>
                      </a:r>
                      <a:r>
                        <a:rPr sz="6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6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有效防护再次进入作业现场充氮反应器内</a:t>
                      </a:r>
                      <a:r>
                        <a:rPr sz="6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6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，导致事故发生。</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eaLnBrk="0">
                        <a:lnSpc>
                          <a:spcPct val="85000"/>
                        </a:lnSpc>
                      </a:pPr>
                      <a:endParaRPr sz="100" dirty="0">
                        <a:latin typeface="微软雅黑" panose="020B0703020204020201" charset="-122"/>
                        <a:ea typeface="微软雅黑" panose="020B0703020204020201" charset="-122"/>
                        <a:cs typeface="Arial" panose="020B0704020202090204"/>
                      </a:endParaRPr>
                    </a:p>
                    <a:p>
                      <a:pPr marL="110490" algn="l" rtl="0" eaLnBrk="0">
                        <a:lnSpc>
                          <a:spcPts val="915"/>
                        </a:lnSpc>
                      </a:pPr>
                      <a:r>
                        <a:rPr sz="600" b="1" kern="0" spc="80" dirty="0">
                          <a:solidFill>
                            <a:srgbClr val="F03010">
                              <a:alpha val="100000"/>
                            </a:srgbClr>
                          </a:solidFill>
                          <a:latin typeface="微软雅黑" panose="020B0703020204020201" charset="-122"/>
                          <a:ea typeface="微软雅黑" panose="020B0703020204020201" charset="-122"/>
                          <a:cs typeface="微软雅黑" panose="020B0703020204020201" charset="-122"/>
                        </a:rPr>
                        <a:t>受限空间作业/检修</a:t>
                      </a:r>
                      <a:endParaRPr sz="600" dirty="0">
                        <a:latin typeface="微软雅黑" panose="020B0703020204020201" charset="-122"/>
                        <a:ea typeface="微软雅黑" panose="020B0703020204020201" charset="-122"/>
                        <a:cs typeface="微软雅黑" panose="020B0703020204020201" charset="-122"/>
                      </a:endParaRPr>
                    </a:p>
                    <a:p>
                      <a:pPr marL="396875" algn="l" rtl="0" eaLnBrk="0">
                        <a:lnSpc>
                          <a:spcPct val="94000"/>
                        </a:lnSpc>
                        <a:spcBef>
                          <a:spcPts val="75"/>
                        </a:spcBef>
                      </a:pPr>
                      <a:r>
                        <a:rPr sz="600" b="1" kern="0" spc="80" dirty="0">
                          <a:solidFill>
                            <a:srgbClr val="F03010">
                              <a:alpha val="100000"/>
                            </a:srgbClr>
                          </a:solidFill>
                          <a:latin typeface="微软雅黑" panose="020B0703020204020201" charset="-122"/>
                          <a:ea typeface="微软雅黑" panose="020B0703020204020201" charset="-122"/>
                          <a:cs typeface="微软雅黑" panose="020B0703020204020201" charset="-122"/>
                        </a:rPr>
                        <a:t>环节</a:t>
                      </a:r>
                      <a:endParaRPr sz="600" dirty="0">
                        <a:latin typeface="微软雅黑" panose="020B0703020204020201" charset="-122"/>
                        <a:ea typeface="微软雅黑" panose="020B0703020204020201" charset="-122"/>
                        <a:cs typeface="微软雅黑" panose="020B0703020204020201" charset="-122"/>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34" name="textbox 1034"/>
          <p:cNvSpPr/>
          <p:nvPr/>
        </p:nvSpPr>
        <p:spPr>
          <a:xfrm>
            <a:off x="319930" y="1820861"/>
            <a:ext cx="1431289" cy="2065654"/>
          </a:xfrm>
          <a:prstGeom prst="rect">
            <a:avLst/>
          </a:prstGeom>
          <a:noFill/>
          <a:ln w="0" cap="flat">
            <a:noFill/>
            <a:prstDash val="solid"/>
            <a:miter lim="0"/>
          </a:ln>
        </p:spPr>
        <p:txBody>
          <a:bodyPr vert="horz" wrap="square" lIns="0" tIns="0" rIns="0" bIns="0"/>
          <a:lstStyle/>
          <a:p>
            <a:pPr algn="l" rtl="0" eaLnBrk="0">
              <a:lnSpc>
                <a:spcPct val="42000"/>
              </a:lnSpc>
            </a:pPr>
            <a:endParaRPr sz="100" dirty="0">
              <a:latin typeface="微软雅黑" panose="020B0703020204020201" charset="-122"/>
              <a:ea typeface="微软雅黑" panose="020B0703020204020201" charset="-122"/>
              <a:cs typeface="Arial" panose="020B0704020202090204"/>
            </a:endParaRPr>
          </a:p>
          <a:p>
            <a:pPr marL="13970" indent="31750" algn="l" rtl="0" eaLnBrk="0">
              <a:lnSpc>
                <a:spcPct val="128000"/>
              </a:lnSpc>
            </a:pPr>
            <a:r>
              <a:rPr sz="15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2024年全国危</a:t>
            </a:r>
            <a:r>
              <a:rPr sz="15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340" dirty="0">
                <a:solidFill>
                  <a:srgbClr val="000000">
                    <a:alpha val="100000"/>
                  </a:srgbClr>
                </a:solidFill>
                <a:latin typeface="微软雅黑" panose="020B0703020204020201" charset="-122"/>
                <a:ea typeface="微软雅黑" panose="020B0703020204020201" charset="-122"/>
                <a:cs typeface="微软雅黑" panose="020B0703020204020201" charset="-122"/>
              </a:rPr>
              <a:t>险化学品典型</a:t>
            </a:r>
            <a:r>
              <a:rPr sz="15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200" dirty="0">
                <a:solidFill>
                  <a:srgbClr val="000000">
                    <a:alpha val="100000"/>
                  </a:srgbClr>
                </a:solidFill>
                <a:latin typeface="微软雅黑" panose="020B0703020204020201" charset="-122"/>
                <a:ea typeface="微软雅黑" panose="020B0703020204020201" charset="-122"/>
                <a:cs typeface="微软雅黑" panose="020B0703020204020201" charset="-122"/>
              </a:rPr>
              <a:t>事故10起中</a:t>
            </a:r>
            <a:r>
              <a:rPr sz="1500" b="1" kern="0" spc="-2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500" b="1" kern="0" spc="20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500" dirty="0">
              <a:latin typeface="微软雅黑" panose="020B0703020204020201" charset="-122"/>
              <a:ea typeface="微软雅黑" panose="020B0703020204020201" charset="-122"/>
              <a:cs typeface="微软雅黑" panose="020B0703020204020201" charset="-122"/>
            </a:endParaRPr>
          </a:p>
          <a:p>
            <a:pPr marL="12700" algn="l" rtl="0" eaLnBrk="0">
              <a:lnSpc>
                <a:spcPct val="127000"/>
              </a:lnSpc>
              <a:spcBef>
                <a:spcPts val="60"/>
              </a:spcBef>
            </a:pPr>
            <a:r>
              <a:rPr sz="1500" b="1" kern="0" spc="210" dirty="0">
                <a:solidFill>
                  <a:srgbClr val="FF0000">
                    <a:alpha val="100000"/>
                  </a:srgbClr>
                </a:solidFill>
                <a:latin typeface="微软雅黑" panose="020B0703020204020201" charset="-122"/>
                <a:ea typeface="微软雅黑" panose="020B0703020204020201" charset="-122"/>
                <a:cs typeface="微软雅黑" panose="020B0703020204020201" charset="-122"/>
              </a:rPr>
              <a:t>涉及动火</a:t>
            </a: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210" dirty="0">
                <a:solidFill>
                  <a:srgbClr val="FF0000">
                    <a:alpha val="100000"/>
                  </a:srgbClr>
                </a:solidFill>
                <a:latin typeface="微软雅黑" panose="020B0703020204020201" charset="-122"/>
                <a:ea typeface="微软雅黑" panose="020B0703020204020201" charset="-122"/>
                <a:cs typeface="微软雅黑" panose="020B0703020204020201" charset="-122"/>
              </a:rPr>
              <a:t>、</a:t>
            </a: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210" dirty="0">
                <a:solidFill>
                  <a:srgbClr val="FF0000">
                    <a:alpha val="100000"/>
                  </a:srgbClr>
                </a:solidFill>
                <a:latin typeface="微软雅黑" panose="020B0703020204020201" charset="-122"/>
                <a:ea typeface="微软雅黑" panose="020B0703020204020201" charset="-122"/>
                <a:cs typeface="微软雅黑" panose="020B0703020204020201" charset="-122"/>
              </a:rPr>
              <a:t>进</a:t>
            </a:r>
            <a:r>
              <a:rPr sz="15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340" dirty="0">
                <a:solidFill>
                  <a:srgbClr val="FF0000">
                    <a:alpha val="100000"/>
                  </a:srgbClr>
                </a:solidFill>
                <a:latin typeface="微软雅黑" panose="020B0703020204020201" charset="-122"/>
                <a:ea typeface="微软雅黑" panose="020B0703020204020201" charset="-122"/>
                <a:cs typeface="微软雅黑" panose="020B0703020204020201" charset="-122"/>
              </a:rPr>
              <a:t>入受限空间等</a:t>
            </a:r>
            <a:r>
              <a:rPr sz="15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340" dirty="0">
                <a:solidFill>
                  <a:srgbClr val="FF0000">
                    <a:alpha val="100000"/>
                  </a:srgbClr>
                </a:solidFill>
                <a:latin typeface="微软雅黑" panose="020B0703020204020201" charset="-122"/>
                <a:ea typeface="微软雅黑" panose="020B0703020204020201" charset="-122"/>
                <a:cs typeface="微软雅黑" panose="020B0703020204020201" charset="-122"/>
              </a:rPr>
              <a:t>特殊作业的事</a:t>
            </a:r>
            <a:r>
              <a:rPr sz="15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故</a:t>
            </a:r>
            <a:r>
              <a:rPr sz="15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有6起。</a:t>
            </a:r>
            <a:endParaRPr sz="1500" dirty="0">
              <a:latin typeface="微软雅黑" panose="020B0703020204020201" charset="-122"/>
              <a:ea typeface="微软雅黑" panose="020B0703020204020201" charset="-122"/>
              <a:cs typeface="微软雅黑" panose="020B0703020204020201" charset="-122"/>
            </a:endParaRPr>
          </a:p>
        </p:txBody>
      </p:sp>
      <p:sp>
        <p:nvSpPr>
          <p:cNvPr id="1036" name="textbox 1036"/>
          <p:cNvSpPr/>
          <p:nvPr/>
        </p:nvSpPr>
        <p:spPr>
          <a:xfrm>
            <a:off x="530659" y="819303"/>
            <a:ext cx="3324859" cy="3613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5.8 作</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业安全</a:t>
            </a:r>
            <a:endParaRPr sz="2000" dirty="0">
              <a:latin typeface="微软雅黑" panose="020B0703020204020201" charset="-122"/>
              <a:ea typeface="微软雅黑" panose="020B0703020204020201" charset="-122"/>
              <a:cs typeface="微软雅黑" panose="020B0703020204020201" charset="-122"/>
            </a:endParaRPr>
          </a:p>
        </p:txBody>
      </p:sp>
      <p:sp>
        <p:nvSpPr>
          <p:cNvPr id="1038" name="textbox 1038"/>
          <p:cNvSpPr/>
          <p:nvPr/>
        </p:nvSpPr>
        <p:spPr>
          <a:xfrm>
            <a:off x="4774318" y="1176681"/>
            <a:ext cx="1345564" cy="26098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1855"/>
              </a:lnSpc>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2024年典型事故</a:t>
            </a:r>
            <a:endParaRPr sz="14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0" name="table 1040"/>
          <p:cNvGraphicFramePr>
            <a:graphicFrameLocks noGrp="1"/>
          </p:cNvGraphicFramePr>
          <p:nvPr/>
        </p:nvGraphicFramePr>
        <p:xfrm>
          <a:off x="908050" y="1463040"/>
          <a:ext cx="7308850" cy="2959734"/>
        </p:xfrm>
        <a:graphic>
          <a:graphicData uri="http://schemas.openxmlformats.org/drawingml/2006/table">
            <a:tbl>
              <a:tblPr/>
              <a:tblGrid>
                <a:gridCol w="2588260"/>
                <a:gridCol w="4720590"/>
              </a:tblGrid>
              <a:tr h="513715">
                <a:tc>
                  <a:txBody>
                    <a:bodyPr/>
                    <a:lstStyle/>
                    <a:p>
                      <a:pPr algn="l" rtl="0" eaLnBrk="0">
                        <a:lnSpc>
                          <a:spcPct val="108000"/>
                        </a:lnSpc>
                      </a:pPr>
                      <a:endParaRPr sz="1000" dirty="0">
                        <a:latin typeface="微软雅黑" panose="020B0703020204020201" charset="-122"/>
                        <a:ea typeface="微软雅黑" panose="020B0703020204020201" charset="-122"/>
                        <a:cs typeface="Arial" panose="020B0704020202090204"/>
                      </a:endParaRPr>
                    </a:p>
                    <a:p>
                      <a:pPr marL="896620" algn="l" rtl="0" eaLnBrk="0">
                        <a:lnSpc>
                          <a:spcPct val="88000"/>
                        </a:lnSpc>
                        <a:spcBef>
                          <a:spcPts val="5"/>
                        </a:spcBef>
                      </a:pPr>
                      <a:r>
                        <a:rPr sz="1500" b="1" kern="0" spc="80" dirty="0">
                          <a:solidFill>
                            <a:srgbClr val="FFFFFF">
                              <a:alpha val="100000"/>
                            </a:srgbClr>
                          </a:solidFill>
                          <a:latin typeface="微软雅黑" panose="020B0703020204020201" charset="-122"/>
                          <a:ea typeface="微软雅黑" panose="020B0703020204020201" charset="-122"/>
                          <a:cs typeface="微软雅黑" panose="020B0703020204020201" charset="-122"/>
                        </a:rPr>
                        <a:t>二级要素</a:t>
                      </a:r>
                      <a:endParaRPr sz="15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DA2"/>
                    </a:solidFill>
                  </a:tcPr>
                </a:tc>
                <a:tc>
                  <a:txBody>
                    <a:bodyPr/>
                    <a:lstStyle/>
                    <a:p>
                      <a:pPr algn="l" rtl="0" eaLnBrk="0">
                        <a:lnSpc>
                          <a:spcPct val="109000"/>
                        </a:lnSpc>
                      </a:pPr>
                      <a:endParaRPr sz="1000" dirty="0">
                        <a:latin typeface="微软雅黑" panose="020B0703020204020201" charset="-122"/>
                        <a:ea typeface="微软雅黑" panose="020B0703020204020201" charset="-122"/>
                        <a:cs typeface="Arial" panose="020B0704020202090204"/>
                      </a:endParaRPr>
                    </a:p>
                    <a:p>
                      <a:pPr marL="2157730" algn="l" rtl="0" eaLnBrk="0">
                        <a:lnSpc>
                          <a:spcPct val="87000"/>
                        </a:lnSpc>
                        <a:spcBef>
                          <a:spcPts val="5"/>
                        </a:spcBef>
                      </a:pPr>
                      <a:r>
                        <a:rPr sz="1500" b="1" kern="0" spc="70" dirty="0">
                          <a:solidFill>
                            <a:srgbClr val="FFFFFF">
                              <a:alpha val="100000"/>
                            </a:srgbClr>
                          </a:solidFill>
                          <a:latin typeface="微软雅黑" panose="020B0703020204020201" charset="-122"/>
                          <a:ea typeface="微软雅黑" panose="020B0703020204020201" charset="-122"/>
                          <a:cs typeface="微软雅黑" panose="020B0703020204020201" charset="-122"/>
                        </a:rPr>
                        <a:t>要点</a:t>
                      </a:r>
                      <a:endParaRPr sz="15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DA2"/>
                    </a:solidFill>
                  </a:tcPr>
                </a:tc>
              </a:tr>
              <a:tr h="554990">
                <a:tc>
                  <a:txBody>
                    <a:bodyPr/>
                    <a:lstStyle/>
                    <a:p>
                      <a:pPr algn="l" rtl="0" eaLnBrk="0">
                        <a:lnSpc>
                          <a:spcPct val="114000"/>
                        </a:lnSpc>
                      </a:pPr>
                      <a:endParaRPr sz="1000" dirty="0">
                        <a:latin typeface="微软雅黑" panose="020B0703020204020201" charset="-122"/>
                        <a:ea typeface="微软雅黑" panose="020B0703020204020201" charset="-122"/>
                        <a:cs typeface="Arial" panose="020B0704020202090204"/>
                      </a:endParaRPr>
                    </a:p>
                    <a:p>
                      <a:pPr algn="l" rtl="0" eaLnBrk="0">
                        <a:lnSpc>
                          <a:spcPct val="6000"/>
                        </a:lnSpc>
                      </a:pPr>
                      <a:endParaRPr sz="100" dirty="0">
                        <a:latin typeface="微软雅黑" panose="020B0703020204020201" charset="-122"/>
                        <a:ea typeface="微软雅黑" panose="020B0703020204020201" charset="-122"/>
                        <a:cs typeface="Arial" panose="020B0704020202090204"/>
                      </a:endParaRPr>
                    </a:p>
                    <a:p>
                      <a:pPr marL="110490" algn="l" rtl="0" eaLnBrk="0">
                        <a:lnSpc>
                          <a:spcPts val="1580"/>
                        </a:lnSpc>
                      </a:pP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5.8.1 作业许可管理（变化）</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09000"/>
                        </a:lnSpc>
                      </a:pPr>
                      <a:endParaRPr sz="500" dirty="0">
                        <a:latin typeface="微软雅黑" panose="020B0703020204020201" charset="-122"/>
                        <a:ea typeface="微软雅黑" panose="020B0703020204020201" charset="-122"/>
                        <a:cs typeface="Arial" panose="020B0704020202090204"/>
                      </a:endParaRPr>
                    </a:p>
                    <a:p>
                      <a:pPr marL="265430" indent="-162560" algn="l" rtl="0" eaLnBrk="0">
                        <a:lnSpc>
                          <a:spcPct val="104000"/>
                        </a:lnSpc>
                        <a:spcBef>
                          <a:spcPts val="5"/>
                        </a:spcBef>
                        <a:tabLst>
                          <a:tab pos="210820" algn="l"/>
                        </a:tabLst>
                      </a:pP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对GB30871规定的特殊作业以及</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企业认为需要通过许可管理的其   </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他作业</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实施许可管理。</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r>
              <a:tr h="440690">
                <a:tc>
                  <a:txBody>
                    <a:bodyPr/>
                    <a:lstStyle/>
                    <a:p>
                      <a:pPr algn="l" rtl="0" eaLnBrk="0">
                        <a:lnSpc>
                          <a:spcPct val="110000"/>
                        </a:lnSpc>
                      </a:pPr>
                      <a:endParaRPr sz="700" dirty="0">
                        <a:latin typeface="微软雅黑" panose="020B0703020204020201" charset="-122"/>
                        <a:ea typeface="微软雅黑" panose="020B0703020204020201" charset="-122"/>
                        <a:cs typeface="Arial" panose="020B0704020202090204"/>
                      </a:endParaRPr>
                    </a:p>
                    <a:p>
                      <a:pPr marL="110490" algn="l" rtl="0" eaLnBrk="0">
                        <a:lnSpc>
                          <a:spcPts val="1580"/>
                        </a:lnSpc>
                        <a:spcBef>
                          <a:spcPts val="0"/>
                        </a:spcBef>
                      </a:pP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5.8.2 作业安全风险分析</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c>
                  <a:txBody>
                    <a:bodyPr/>
                    <a:lstStyle/>
                    <a:p>
                      <a:pPr algn="l" rtl="0" eaLnBrk="0">
                        <a:lnSpc>
                          <a:spcPct val="108000"/>
                        </a:lnSpc>
                      </a:pPr>
                      <a:endParaRPr sz="900" dirty="0">
                        <a:latin typeface="微软雅黑" panose="020B0703020204020201" charset="-122"/>
                        <a:ea typeface="微软雅黑" panose="020B0703020204020201" charset="-122"/>
                        <a:cs typeface="Arial" panose="020B0704020202090204"/>
                      </a:endParaRPr>
                    </a:p>
                    <a:p>
                      <a:pPr marL="102870" algn="l" rtl="0" eaLnBrk="0">
                        <a:lnSpc>
                          <a:spcPct val="88000"/>
                        </a:lnSpc>
                        <a:spcBef>
                          <a:spcPts val="5"/>
                        </a:spcBef>
                        <a:tabLst>
                          <a:tab pos="210820" algn="l"/>
                        </a:tabLst>
                      </a:pP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作业实施前开展作业安全风险分析</a:t>
                      </a:r>
                      <a:r>
                        <a:rPr sz="1200" b="1" kern="0" spc="-20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，制定相应的控制措施。</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r>
              <a:tr h="973455">
                <a:tc>
                  <a:txBody>
                    <a:bodyPr/>
                    <a:lstStyle/>
                    <a:p>
                      <a:pPr algn="l" rtl="0" eaLnBrk="0">
                        <a:lnSpc>
                          <a:spcPct val="125000"/>
                        </a:lnSpc>
                      </a:pPr>
                      <a:endParaRPr sz="1000" dirty="0">
                        <a:latin typeface="微软雅黑" panose="020B0703020204020201" charset="-122"/>
                        <a:ea typeface="微软雅黑" panose="020B0703020204020201" charset="-122"/>
                        <a:cs typeface="Arial" panose="020B0704020202090204"/>
                      </a:endParaRPr>
                    </a:p>
                    <a:p>
                      <a:pPr algn="l" rtl="0" eaLnBrk="0">
                        <a:lnSpc>
                          <a:spcPct val="126000"/>
                        </a:lnSpc>
                      </a:pPr>
                      <a:endParaRPr sz="1000" dirty="0">
                        <a:latin typeface="微软雅黑" panose="020B0703020204020201" charset="-122"/>
                        <a:ea typeface="微软雅黑" panose="020B0703020204020201" charset="-122"/>
                        <a:cs typeface="Arial" panose="020B0704020202090204"/>
                      </a:endParaRPr>
                    </a:p>
                    <a:p>
                      <a:pPr algn="l" rtl="0" eaLnBrk="0">
                        <a:lnSpc>
                          <a:spcPct val="7000"/>
                        </a:lnSpc>
                      </a:pPr>
                      <a:endParaRPr sz="100" dirty="0">
                        <a:latin typeface="微软雅黑" panose="020B0703020204020201" charset="-122"/>
                        <a:ea typeface="微软雅黑" panose="020B0703020204020201" charset="-122"/>
                        <a:cs typeface="Arial" panose="020B0704020202090204"/>
                      </a:endParaRPr>
                    </a:p>
                    <a:p>
                      <a:pPr marL="110490" algn="l" rtl="0" eaLnBrk="0">
                        <a:lnSpc>
                          <a:spcPts val="1580"/>
                        </a:lnSpc>
                      </a:pP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5.8.3 作业过程安全管控</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（变化）</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c>
                  <a:txBody>
                    <a:bodyPr/>
                    <a:lstStyle/>
                    <a:p>
                      <a:pPr algn="l" rtl="0" eaLnBrk="0">
                        <a:lnSpc>
                          <a:spcPct val="102000"/>
                        </a:lnSpc>
                      </a:pPr>
                      <a:endParaRPr sz="900" dirty="0">
                        <a:latin typeface="微软雅黑" panose="020B0703020204020201" charset="-122"/>
                        <a:ea typeface="微软雅黑" panose="020B0703020204020201" charset="-122"/>
                        <a:cs typeface="Arial" panose="020B0704020202090204"/>
                      </a:endParaRPr>
                    </a:p>
                    <a:p>
                      <a:pPr marL="102870" algn="l" rtl="0" eaLnBrk="0">
                        <a:lnSpc>
                          <a:spcPct val="88000"/>
                        </a:lnSpc>
                        <a:spcBef>
                          <a:spcPts val="5"/>
                        </a:spcBef>
                        <a:tabLst>
                          <a:tab pos="210820" algn="l"/>
                        </a:tabLst>
                      </a:pP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设置监护人进行现场</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监护；</a:t>
                      </a:r>
                      <a:endParaRPr sz="1200" dirty="0">
                        <a:latin typeface="微软雅黑" panose="020B0703020204020201" charset="-122"/>
                        <a:ea typeface="微软雅黑" panose="020B0703020204020201" charset="-122"/>
                        <a:cs typeface="微软雅黑" panose="020B0703020204020201" charset="-122"/>
                      </a:endParaRPr>
                    </a:p>
                    <a:p>
                      <a:pPr marL="266065" indent="-163195" algn="l" rtl="0" eaLnBrk="0">
                        <a:lnSpc>
                          <a:spcPct val="92000"/>
                        </a:lnSpc>
                        <a:spcBef>
                          <a:spcPts val="155"/>
                        </a:spcBef>
                        <a:tabLst>
                          <a:tab pos="210820" algn="l"/>
                        </a:tabLst>
                      </a:pP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构成危险化学品重大危险源的企</a:t>
                      </a:r>
                      <a:r>
                        <a:rPr sz="12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业应建设应用特殊作业审批与作</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业管理场景功能开展特殊作</a:t>
                      </a:r>
                      <a:r>
                        <a:rPr sz="12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业管控；</a:t>
                      </a:r>
                      <a:endParaRPr sz="1200" dirty="0">
                        <a:latin typeface="微软雅黑" panose="020B0703020204020201" charset="-122"/>
                        <a:ea typeface="微软雅黑" panose="020B0703020204020201" charset="-122"/>
                        <a:cs typeface="微软雅黑" panose="020B0703020204020201" charset="-122"/>
                      </a:endParaRPr>
                    </a:p>
                    <a:p>
                      <a:pPr marL="102870" algn="l" rtl="0" eaLnBrk="0">
                        <a:lnSpc>
                          <a:spcPct val="88000"/>
                        </a:lnSpc>
                        <a:spcBef>
                          <a:spcPts val="245"/>
                        </a:spcBef>
                        <a:tabLst>
                          <a:tab pos="210820" algn="l"/>
                        </a:tabLst>
                      </a:pP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作业完毕</a:t>
                      </a:r>
                      <a:r>
                        <a:rPr sz="1200" b="1" kern="0" spc="-2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，及时清理</a:t>
                      </a: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作业现场</a:t>
                      </a:r>
                      <a:r>
                        <a:rPr sz="1200" b="1" kern="0" spc="-2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，并组织验收确认。</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2E0"/>
                    </a:solidFill>
                  </a:tcPr>
                </a:tc>
              </a:tr>
              <a:tr h="476884">
                <a:tc>
                  <a:txBody>
                    <a:bodyPr/>
                    <a:lstStyle/>
                    <a:p>
                      <a:pPr algn="l" rtl="0" eaLnBrk="0">
                        <a:lnSpc>
                          <a:spcPct val="108000"/>
                        </a:lnSpc>
                      </a:pPr>
                      <a:endParaRPr sz="800" dirty="0">
                        <a:latin typeface="微软雅黑" panose="020B0703020204020201" charset="-122"/>
                        <a:ea typeface="微软雅黑" panose="020B0703020204020201" charset="-122"/>
                        <a:cs typeface="Arial" panose="020B0704020202090204"/>
                      </a:endParaRPr>
                    </a:p>
                    <a:p>
                      <a:pPr marL="110490" algn="l" rtl="0" eaLnBrk="0">
                        <a:lnSpc>
                          <a:spcPts val="1580"/>
                        </a:lnSpc>
                        <a:spcBef>
                          <a:spcPts val="5"/>
                        </a:spcBef>
                      </a:pPr>
                      <a:r>
                        <a:rPr sz="12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5.8.4 证实方法</a:t>
                      </a:r>
                      <a:endParaRPr sz="1200" dirty="0">
                        <a:latin typeface="微软雅黑" panose="020B0703020204020201" charset="-122"/>
                        <a:ea typeface="微软雅黑" panose="020B0703020204020201" charset="-122"/>
                        <a:cs typeface="微软雅黑" panose="020B0703020204020201"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c>
                  <a:txBody>
                    <a:bodyPr/>
                    <a:lstStyle/>
                    <a:p>
                      <a:pPr algn="l" rtl="0" eaLnBrk="0">
                        <a:lnSpc>
                          <a:spcPct val="100000"/>
                        </a:lnSpc>
                      </a:pPr>
                      <a:endParaRPr sz="1000" dirty="0">
                        <a:latin typeface="Arial" panose="020B0704020202090204"/>
                        <a:ea typeface="微软雅黑" panose="020B0703020204020201" charset="-122"/>
                        <a:cs typeface="Arial" panose="020B0704020202090204"/>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0"/>
                    </a:solidFill>
                  </a:tcPr>
                </a:tc>
              </a:tr>
            </a:tbl>
          </a:graphicData>
        </a:graphic>
      </p:graphicFrame>
      <p:pic>
        <p:nvPicPr>
          <p:cNvPr id="1042" name="picture 1042"/>
          <p:cNvPicPr>
            <a:picLocks noChangeAspect="1"/>
          </p:cNvPicPr>
          <p:nvPr/>
        </p:nvPicPr>
        <p:blipFill>
          <a:blip r:embed="rId1"/>
          <a:stretch>
            <a:fillRect/>
          </a:stretch>
        </p:blipFill>
        <p:spPr>
          <a:xfrm rot="21600000">
            <a:off x="3599357" y="3673169"/>
            <a:ext cx="108661" cy="99669"/>
          </a:xfrm>
          <a:prstGeom prst="rect">
            <a:avLst/>
          </a:prstGeom>
        </p:spPr>
      </p:pic>
      <p:pic>
        <p:nvPicPr>
          <p:cNvPr id="1044" name="picture 1044"/>
          <p:cNvPicPr>
            <a:picLocks noChangeAspect="1"/>
          </p:cNvPicPr>
          <p:nvPr/>
        </p:nvPicPr>
        <p:blipFill>
          <a:blip r:embed="rId2"/>
          <a:stretch>
            <a:fillRect/>
          </a:stretch>
        </p:blipFill>
        <p:spPr>
          <a:xfrm rot="21600000">
            <a:off x="3599357" y="3307410"/>
            <a:ext cx="108661" cy="99669"/>
          </a:xfrm>
          <a:prstGeom prst="rect">
            <a:avLst/>
          </a:prstGeom>
        </p:spPr>
      </p:pic>
      <p:pic>
        <p:nvPicPr>
          <p:cNvPr id="1046" name="picture 1046"/>
          <p:cNvPicPr>
            <a:picLocks noChangeAspect="1"/>
          </p:cNvPicPr>
          <p:nvPr/>
        </p:nvPicPr>
        <p:blipFill>
          <a:blip r:embed="rId3"/>
          <a:stretch>
            <a:fillRect/>
          </a:stretch>
        </p:blipFill>
        <p:spPr>
          <a:xfrm rot="21600000">
            <a:off x="3599357" y="3124529"/>
            <a:ext cx="108661" cy="99669"/>
          </a:xfrm>
          <a:prstGeom prst="rect">
            <a:avLst/>
          </a:prstGeom>
        </p:spPr>
      </p:pic>
      <p:pic>
        <p:nvPicPr>
          <p:cNvPr id="1048" name="picture 1048"/>
          <p:cNvPicPr>
            <a:picLocks noChangeAspect="1"/>
          </p:cNvPicPr>
          <p:nvPr/>
        </p:nvPicPr>
        <p:blipFill>
          <a:blip r:embed="rId1"/>
          <a:stretch>
            <a:fillRect/>
          </a:stretch>
        </p:blipFill>
        <p:spPr>
          <a:xfrm rot="21600000">
            <a:off x="3599357" y="2692095"/>
            <a:ext cx="108661" cy="99669"/>
          </a:xfrm>
          <a:prstGeom prst="rect">
            <a:avLst/>
          </a:prstGeom>
        </p:spPr>
      </p:pic>
      <p:pic>
        <p:nvPicPr>
          <p:cNvPr id="1050" name="picture 1050"/>
          <p:cNvPicPr>
            <a:picLocks noChangeAspect="1"/>
          </p:cNvPicPr>
          <p:nvPr/>
        </p:nvPicPr>
        <p:blipFill>
          <a:blip r:embed="rId1"/>
          <a:stretch>
            <a:fillRect/>
          </a:stretch>
        </p:blipFill>
        <p:spPr>
          <a:xfrm rot="21600000">
            <a:off x="3599357" y="2102815"/>
            <a:ext cx="108661" cy="99669"/>
          </a:xfrm>
          <a:prstGeom prst="rect">
            <a:avLst/>
          </a:prstGeom>
        </p:spPr>
      </p:pic>
      <p:sp>
        <p:nvSpPr>
          <p:cNvPr id="1054" name="textbox 1054"/>
          <p:cNvSpPr/>
          <p:nvPr/>
        </p:nvSpPr>
        <p:spPr>
          <a:xfrm>
            <a:off x="543359" y="901853"/>
            <a:ext cx="3324859" cy="3613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5.8 作</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业安全</a:t>
            </a:r>
            <a:endParaRPr sz="20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 name="textbox 1056"/>
          <p:cNvSpPr/>
          <p:nvPr/>
        </p:nvSpPr>
        <p:spPr>
          <a:xfrm>
            <a:off x="446153" y="1010121"/>
            <a:ext cx="8269605" cy="149923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71755"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5.8 作</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业安全</a:t>
            </a:r>
            <a:endParaRPr sz="2000" dirty="0">
              <a:latin typeface="微软雅黑" panose="020B0703020204020201" charset="-122"/>
              <a:ea typeface="微软雅黑" panose="020B0703020204020201" charset="-122"/>
              <a:cs typeface="微软雅黑" panose="020B0703020204020201" charset="-122"/>
            </a:endParaRPr>
          </a:p>
          <a:p>
            <a:pPr marL="14605" algn="l" rtl="0" eaLnBrk="0">
              <a:lnSpc>
                <a:spcPts val="2105"/>
              </a:lnSpc>
              <a:spcBef>
                <a:spcPts val="1465"/>
              </a:spcBef>
            </a:pP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5.8.1</a:t>
            </a:r>
            <a:r>
              <a:rPr sz="1500" b="1" kern="0" spc="9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作业许可管</a:t>
            </a:r>
            <a:r>
              <a:rPr sz="15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理</a:t>
            </a:r>
            <a:endParaRPr sz="1500" dirty="0">
              <a:latin typeface="微软雅黑" panose="020B0703020204020201" charset="-122"/>
              <a:ea typeface="微软雅黑" panose="020B0703020204020201" charset="-122"/>
              <a:cs typeface="微软雅黑" panose="020B0703020204020201" charset="-122"/>
            </a:endParaRPr>
          </a:p>
          <a:p>
            <a:pPr algn="r" rtl="0" eaLnBrk="0">
              <a:lnSpc>
                <a:spcPts val="1855"/>
              </a:lnSpc>
              <a:spcBef>
                <a:spcPts val="850"/>
              </a:spcBef>
            </a:pP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5.8.1.1 企业</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应明确作业</a:t>
            </a:r>
            <a:r>
              <a:rPr sz="14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许可范围</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、作业</a:t>
            </a:r>
            <a:r>
              <a:rPr sz="14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许可类别分级</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与</a:t>
            </a:r>
            <a:r>
              <a:rPr sz="1400" b="1" kern="0" spc="-30" dirty="0">
                <a:solidFill>
                  <a:srgbClr val="FF0000">
                    <a:alpha val="100000"/>
                  </a:srgbClr>
                </a:solidFill>
                <a:latin typeface="微软雅黑" panose="020B0703020204020201" charset="-122"/>
                <a:ea typeface="微软雅黑" panose="020B0703020204020201" charset="-122"/>
                <a:cs typeface="微软雅黑" panose="020B0703020204020201" charset="-122"/>
              </a:rPr>
              <a:t>审批权限</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等</a:t>
            </a:r>
            <a:r>
              <a:rPr sz="1400" b="1" kern="0" spc="-2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，规范管理作业许可</a:t>
            </a:r>
            <a:r>
              <a:rPr sz="1400" b="1" kern="0" spc="-2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，确保作业安全。</a:t>
            </a:r>
            <a:endParaRPr sz="1400" dirty="0">
              <a:latin typeface="微软雅黑" panose="020B0703020204020201" charset="-122"/>
              <a:ea typeface="微软雅黑" panose="020B0703020204020201" charset="-122"/>
              <a:cs typeface="微软雅黑" panose="020B0703020204020201" charset="-122"/>
            </a:endParaRPr>
          </a:p>
          <a:p>
            <a:pPr algn="l" rtl="0" eaLnBrk="0">
              <a:lnSpc>
                <a:spcPct val="115000"/>
              </a:lnSpc>
            </a:pPr>
            <a:endParaRPr sz="600" dirty="0">
              <a:latin typeface="微软雅黑" panose="020B0703020204020201" charset="-122"/>
              <a:ea typeface="微软雅黑" panose="020B0703020204020201" charset="-122"/>
              <a:cs typeface="Arial" panose="020B0704020202090204"/>
            </a:endParaRPr>
          </a:p>
          <a:p>
            <a:pPr marL="12700" algn="l" rtl="0" eaLnBrk="0">
              <a:lnSpc>
                <a:spcPts val="1855"/>
              </a:lnSpc>
              <a:spcBef>
                <a:spcPts val="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5.8.1.2 企业应对GB</a:t>
            </a:r>
            <a:r>
              <a:rPr sz="1400" b="1" kern="0" spc="9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30871规定的特殊作业以及</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企业认为需要通过许可管理</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的其他作业实施许可管理。</a:t>
            </a:r>
            <a:endParaRPr sz="1400" dirty="0">
              <a:latin typeface="微软雅黑" panose="020B0703020204020201" charset="-122"/>
              <a:ea typeface="微软雅黑" panose="020B0703020204020201" charset="-122"/>
              <a:cs typeface="微软雅黑" panose="020B0703020204020201" charset="-122"/>
            </a:endParaRPr>
          </a:p>
        </p:txBody>
      </p:sp>
      <p:grpSp>
        <p:nvGrpSpPr>
          <p:cNvPr id="52" name="group 52"/>
          <p:cNvGrpSpPr/>
          <p:nvPr/>
        </p:nvGrpSpPr>
        <p:grpSpPr>
          <a:xfrm rot="21600000">
            <a:off x="236220" y="2569845"/>
            <a:ext cx="8579484" cy="1174749"/>
            <a:chOff x="0" y="0"/>
            <a:chExt cx="8579484" cy="1174749"/>
          </a:xfrm>
        </p:grpSpPr>
        <p:pic>
          <p:nvPicPr>
            <p:cNvPr id="1058" name="picture 1058"/>
            <p:cNvPicPr>
              <a:picLocks noChangeAspect="1"/>
            </p:cNvPicPr>
            <p:nvPr/>
          </p:nvPicPr>
          <p:blipFill>
            <a:blip r:embed="rId1"/>
            <a:stretch>
              <a:fillRect/>
            </a:stretch>
          </p:blipFill>
          <p:spPr>
            <a:xfrm rot="21600000">
              <a:off x="0" y="0"/>
              <a:ext cx="8579484" cy="1174749"/>
            </a:xfrm>
            <a:prstGeom prst="rect">
              <a:avLst/>
            </a:prstGeom>
          </p:spPr>
        </p:pic>
        <p:sp>
          <p:nvSpPr>
            <p:cNvPr id="1060" name="textbox 1060"/>
            <p:cNvSpPr/>
            <p:nvPr/>
          </p:nvSpPr>
          <p:spPr>
            <a:xfrm>
              <a:off x="-12700" y="-12700"/>
              <a:ext cx="8604884" cy="1214755"/>
            </a:xfrm>
            <a:prstGeom prst="rect">
              <a:avLst/>
            </a:prstGeom>
            <a:noFill/>
            <a:ln w="0" cap="flat">
              <a:noFill/>
              <a:prstDash val="solid"/>
              <a:miter lim="0"/>
            </a:ln>
          </p:spPr>
          <p:txBody>
            <a:bodyPr vert="horz" wrap="square" lIns="0" tIns="0" rIns="0" bIns="0"/>
            <a:lstStyle/>
            <a:p>
              <a:pPr algn="l" rtl="0" eaLnBrk="0">
                <a:lnSpc>
                  <a:spcPct val="106000"/>
                </a:lnSpc>
              </a:pPr>
              <a:endParaRPr sz="200" dirty="0">
                <a:latin typeface="微软雅黑" panose="020B0703020204020201" charset="-122"/>
                <a:ea typeface="微软雅黑" panose="020B0703020204020201" charset="-122"/>
                <a:cs typeface="Arial" panose="020B0704020202090204"/>
              </a:endParaRPr>
            </a:p>
            <a:p>
              <a:pPr marL="222885" algn="l" rtl="0" eaLnBrk="0">
                <a:lnSpc>
                  <a:spcPts val="1580"/>
                </a:lnSpc>
                <a:spcBef>
                  <a:spcPts val="0"/>
                </a:spcBef>
              </a:pP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条文说明</a:t>
              </a:r>
              <a:r>
                <a:rPr sz="1200" b="1" kern="0" spc="-10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：依据</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GB</a:t>
              </a:r>
              <a:r>
                <a:rPr sz="12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30871-2022</a:t>
              </a:r>
              <a:r>
                <a:rPr sz="1200" b="1" kern="0" spc="1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2464CB">
                      <a:alpha val="100000"/>
                    </a:srgbClr>
                  </a:solidFill>
                  <a:latin typeface="微软雅黑" panose="020B0703020204020201" charset="-122"/>
                  <a:ea typeface="微软雅黑" panose="020B0703020204020201" charset="-122"/>
                  <a:cs typeface="微软雅黑" panose="020B0703020204020201" charset="-122"/>
                </a:rPr>
                <a:t>《危险化学品企业特殊作业安全规范</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18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制定</a:t>
              </a:r>
              <a:r>
                <a:rPr sz="1200" b="1" kern="0" spc="-13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6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许可范围增加了“</a:t>
              </a:r>
              <a:r>
                <a:rPr sz="1200" b="1" kern="0" spc="-26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50" dirty="0">
                  <a:solidFill>
                    <a:srgbClr val="2464CB">
                      <a:alpha val="100000"/>
                    </a:srgbClr>
                  </a:solidFill>
                  <a:latin typeface="微软雅黑" panose="020B0703020204020201" charset="-122"/>
                  <a:ea typeface="微软雅黑" panose="020B0703020204020201" charset="-122"/>
                  <a:cs typeface="微软雅黑" panose="020B0703020204020201" charset="-122"/>
                </a:rPr>
                <a:t>企业认为需要通</a:t>
              </a:r>
              <a:endParaRPr sz="1200" dirty="0">
                <a:latin typeface="微软雅黑" panose="020B0703020204020201" charset="-122"/>
                <a:ea typeface="微软雅黑" panose="020B0703020204020201" charset="-122"/>
                <a:cs typeface="微软雅黑" panose="020B0703020204020201" charset="-122"/>
              </a:endParaRPr>
            </a:p>
            <a:p>
              <a:pPr marL="195580" algn="l" rtl="0" eaLnBrk="0">
                <a:lnSpc>
                  <a:spcPct val="159000"/>
                </a:lnSpc>
                <a:spcBef>
                  <a:spcPts val="5"/>
                </a:spcBef>
              </a:pP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过许可管理的其他作业</a:t>
              </a:r>
              <a:r>
                <a:rPr sz="1200" b="1" kern="0" spc="-21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19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2464CB">
                      <a:alpha val="100000"/>
                    </a:srgbClr>
                  </a:solidFill>
                  <a:latin typeface="微软雅黑" panose="020B0703020204020201" charset="-122"/>
                  <a:ea typeface="微软雅黑" panose="020B0703020204020201" charset="-122"/>
                  <a:cs typeface="微软雅黑" panose="020B0703020204020201" charset="-122"/>
                </a:rPr>
                <a:t>，</a:t>
              </a:r>
              <a:r>
                <a:rPr sz="1200" b="1" kern="0" spc="-250" dirty="0">
                  <a:solidFill>
                    <a:srgbClr val="2464CB">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企业可以根据实</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际对危险性作业实施许可管理</a:t>
              </a:r>
              <a:r>
                <a:rPr sz="1200" b="1" kern="0" spc="-11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a:t>
              </a:r>
              <a:r>
                <a:rPr sz="1200" b="1" kern="0" spc="-25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如交叉作业、</a:t>
              </a:r>
              <a:r>
                <a:rPr sz="1200" b="1" kern="0" spc="-21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临边作业、</a:t>
              </a:r>
              <a:r>
                <a:rPr sz="1200" b="1" kern="0" spc="-20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临水作业、</a:t>
              </a:r>
              <a:r>
                <a:rPr sz="1200" b="1" kern="0" spc="-21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临</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近高压带电体的作业、</a:t>
              </a:r>
              <a:r>
                <a:rPr sz="1200" b="1" kern="0" spc="-20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设备封盖（封头）</a:t>
              </a:r>
              <a:r>
                <a:rPr sz="1200" b="1" kern="0" spc="-16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拆卸、</a:t>
              </a:r>
              <a:r>
                <a:rPr sz="1200" b="1" kern="0" spc="-25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设备（管线）</a:t>
              </a:r>
              <a:r>
                <a:rPr sz="1200" b="1" kern="0" spc="-17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试压、</a:t>
              </a:r>
              <a:r>
                <a:rPr sz="1200" b="1" kern="0" spc="-26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非常规采样以及涉及高温、</a:t>
              </a:r>
              <a:r>
                <a:rPr sz="1200" b="1" kern="0" spc="-24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高压、</a:t>
              </a:r>
              <a:r>
                <a:rPr sz="1200" b="1" kern="0" spc="-25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70" dirty="0">
                  <a:solidFill>
                    <a:srgbClr val="FF0000">
                      <a:alpha val="100000"/>
                    </a:srgbClr>
                  </a:solidFill>
                  <a:latin typeface="微软雅黑" panose="020B0703020204020201" charset="-122"/>
                  <a:ea typeface="微软雅黑" panose="020B0703020204020201" charset="-122"/>
                  <a:cs typeface="微软雅黑" panose="020B0703020204020201" charset="-122"/>
                </a:rPr>
                <a:t>易燃易爆、</a:t>
              </a:r>
              <a:r>
                <a:rPr sz="12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2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高毒等介质临时接管线等高安全风险的非常规作业。</a:t>
              </a:r>
              <a:endParaRPr sz="1200" dirty="0">
                <a:latin typeface="微软雅黑" panose="020B0703020204020201" charset="-122"/>
                <a:ea typeface="微软雅黑" panose="020B0703020204020201" charset="-122"/>
                <a:cs typeface="微软雅黑" panose="020B0703020204020201" charset="-122"/>
              </a:endParaRPr>
            </a:p>
          </p:txBody>
        </p:sp>
      </p:grpSp>
      <p:sp>
        <p:nvSpPr>
          <p:cNvPr id="1064" name="textbox 1064"/>
          <p:cNvSpPr/>
          <p:nvPr/>
        </p:nvSpPr>
        <p:spPr>
          <a:xfrm>
            <a:off x="1756181" y="4039311"/>
            <a:ext cx="5153659" cy="32702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algn="r" rtl="0" eaLnBrk="0">
              <a:lnSpc>
                <a:spcPts val="2375"/>
              </a:lnSpc>
            </a:pPr>
            <a:r>
              <a:rPr sz="17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吸取了</a:t>
            </a:r>
            <a:r>
              <a:rPr sz="1700" b="1" kern="0" spc="40" dirty="0">
                <a:solidFill>
                  <a:srgbClr val="FF0000">
                    <a:alpha val="100000"/>
                  </a:srgbClr>
                </a:solidFill>
                <a:latin typeface="微软雅黑" panose="020B0703020204020201" charset="-122"/>
                <a:ea typeface="微软雅黑" panose="020B0703020204020201" charset="-122"/>
                <a:cs typeface="微软雅黑" panose="020B0703020204020201" charset="-122"/>
              </a:rPr>
              <a:t>鄂尔多斯亿鼎9·7高压气体泄漏事故</a:t>
            </a:r>
            <a:r>
              <a:rPr sz="1700" b="1" kern="0" spc="40" dirty="0">
                <a:solidFill>
                  <a:srgbClr val="000000">
                    <a:alpha val="100000"/>
                  </a:srgbClr>
                </a:solidFill>
                <a:latin typeface="微软雅黑" panose="020B0703020204020201" charset="-122"/>
                <a:ea typeface="微软雅黑" panose="020B0703020204020201" charset="-122"/>
                <a:cs typeface="微软雅黑" panose="020B0703020204020201" charset="-122"/>
              </a:rPr>
              <a:t>的教</a:t>
            </a:r>
            <a:r>
              <a:rPr sz="1700" b="1" kern="0" spc="30" dirty="0">
                <a:solidFill>
                  <a:srgbClr val="000000">
                    <a:alpha val="100000"/>
                  </a:srgbClr>
                </a:solidFill>
                <a:latin typeface="微软雅黑" panose="020B0703020204020201" charset="-122"/>
                <a:ea typeface="微软雅黑" panose="020B0703020204020201" charset="-122"/>
                <a:cs typeface="微软雅黑" panose="020B0703020204020201" charset="-122"/>
              </a:rPr>
              <a:t>训。</a:t>
            </a:r>
            <a:endParaRPr sz="17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6" name="textbox 1066"/>
          <p:cNvSpPr/>
          <p:nvPr/>
        </p:nvSpPr>
        <p:spPr>
          <a:xfrm>
            <a:off x="476564" y="1213321"/>
            <a:ext cx="8107680" cy="186880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66675"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5.8 作</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业安全</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44000"/>
              </a:lnSpc>
            </a:pPr>
            <a:endParaRPr sz="1000" dirty="0">
              <a:latin typeface="微软雅黑" panose="020B0703020204020201" charset="-122"/>
              <a:ea typeface="微软雅黑" panose="020B0703020204020201" charset="-122"/>
              <a:cs typeface="Arial" panose="020B0704020202090204"/>
            </a:endParaRPr>
          </a:p>
          <a:p>
            <a:pPr marL="53340" algn="l" rtl="0" eaLnBrk="0">
              <a:lnSpc>
                <a:spcPts val="2105"/>
              </a:lnSpc>
              <a:spcBef>
                <a:spcPts val="460"/>
              </a:spcBef>
            </a:pP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5.8.2</a:t>
            </a:r>
            <a:r>
              <a:rPr sz="1500" b="1" kern="0" spc="11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作业安全风险分析</a:t>
            </a:r>
            <a:endParaRPr sz="1500" dirty="0">
              <a:latin typeface="微软雅黑" panose="020B0703020204020201" charset="-122"/>
              <a:ea typeface="微软雅黑" panose="020B0703020204020201" charset="-122"/>
              <a:cs typeface="微软雅黑" panose="020B0703020204020201" charset="-122"/>
            </a:endParaRPr>
          </a:p>
          <a:p>
            <a:pPr marL="51435" algn="l" rtl="0" eaLnBrk="0">
              <a:lnSpc>
                <a:spcPts val="1855"/>
              </a:lnSpc>
              <a:spcBef>
                <a:spcPts val="680"/>
              </a:spcBef>
            </a:pP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5.8.2.1 企业应在特殊作业实施前开展作业</a:t>
            </a:r>
            <a:r>
              <a:rPr sz="14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安</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全风险分析</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r>
              <a:rPr sz="1400" b="1" kern="0" spc="-31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当工艺条件、作业条件、作业方式或作业环</a:t>
            </a:r>
            <a:endParaRPr sz="1400" dirty="0">
              <a:latin typeface="微软雅黑" panose="020B0703020204020201" charset="-122"/>
              <a:ea typeface="微软雅黑" panose="020B0703020204020201" charset="-122"/>
              <a:cs typeface="微软雅黑" panose="020B0703020204020201" charset="-122"/>
            </a:endParaRPr>
          </a:p>
          <a:p>
            <a:pPr marL="12700" algn="l" rtl="0" eaLnBrk="0">
              <a:lnSpc>
                <a:spcPct val="88000"/>
              </a:lnSpc>
              <a:spcBef>
                <a:spcPts val="955"/>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境改变时</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，或发生事</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故后</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，应</a:t>
            </a:r>
            <a:r>
              <a:rPr sz="14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重新</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进行</a:t>
            </a:r>
            <a:r>
              <a:rPr sz="14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安全风险分析</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a:p>
            <a:pPr algn="l" rtl="0" eaLnBrk="0">
              <a:lnSpc>
                <a:spcPct val="104000"/>
              </a:lnSpc>
            </a:pPr>
            <a:endParaRPr sz="600" dirty="0">
              <a:latin typeface="微软雅黑" panose="020B0703020204020201" charset="-122"/>
              <a:ea typeface="微软雅黑" panose="020B0703020204020201" charset="-122"/>
              <a:cs typeface="Arial" panose="020B0704020202090204"/>
            </a:endParaRPr>
          </a:p>
          <a:p>
            <a:pPr marL="51435" algn="l" rtl="0" eaLnBrk="0">
              <a:lnSpc>
                <a:spcPts val="1855"/>
              </a:lnSpc>
              <a:spcBef>
                <a:spcPts val="5"/>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5.8.2.2 企业应根据安全风险分析结果</a:t>
            </a:r>
            <a:r>
              <a:rPr sz="1400" b="1" kern="0" spc="-23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，制定相应的</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控制措施</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 name="rect 1070"/>
          <p:cNvSpPr/>
          <p:nvPr/>
        </p:nvSpPr>
        <p:spPr>
          <a:xfrm>
            <a:off x="481965" y="2510789"/>
            <a:ext cx="664209" cy="252094"/>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1072" name="rect 1072"/>
          <p:cNvSpPr/>
          <p:nvPr/>
        </p:nvSpPr>
        <p:spPr>
          <a:xfrm>
            <a:off x="455294" y="2830829"/>
            <a:ext cx="365125" cy="252095"/>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1074" name="rect 1074"/>
          <p:cNvSpPr/>
          <p:nvPr/>
        </p:nvSpPr>
        <p:spPr>
          <a:xfrm>
            <a:off x="1136650" y="2510789"/>
            <a:ext cx="7553959" cy="252094"/>
          </a:xfrm>
          <a:prstGeom prst="rect">
            <a:avLst/>
          </a:prstGeom>
          <a:solidFill>
            <a:srgbClr val="FFFF00">
              <a:alpha val="100000"/>
            </a:srgbClr>
          </a:solidFill>
          <a:ln w="0" cap="flat">
            <a:noFill/>
            <a:prstDash val="solid"/>
            <a:miter lim="0"/>
          </a:ln>
        </p:spPr>
        <p:txBody>
          <a:bodyPr rtlCol="0"/>
          <a:lstStyle/>
          <a:p>
            <a:pPr algn="ctr"/>
            <a:endParaRPr lang="zh-CN" altLang="en-US"/>
          </a:p>
        </p:txBody>
      </p:sp>
      <p:sp>
        <p:nvSpPr>
          <p:cNvPr id="1076" name="textbox 1076"/>
          <p:cNvSpPr/>
          <p:nvPr/>
        </p:nvSpPr>
        <p:spPr>
          <a:xfrm>
            <a:off x="454082" y="939953"/>
            <a:ext cx="8249919" cy="347472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3175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5.8 作</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业安全</a:t>
            </a:r>
            <a:endParaRPr sz="2000" dirty="0">
              <a:latin typeface="微软雅黑" panose="020B0703020204020201" charset="-122"/>
              <a:ea typeface="微软雅黑" panose="020B0703020204020201" charset="-122"/>
              <a:cs typeface="微软雅黑" panose="020B0703020204020201" charset="-122"/>
            </a:endParaRPr>
          </a:p>
          <a:p>
            <a:pPr algn="l" rtl="0" eaLnBrk="0">
              <a:lnSpc>
                <a:spcPct val="118000"/>
              </a:lnSpc>
            </a:pPr>
            <a:endParaRPr sz="1000" dirty="0">
              <a:latin typeface="微软雅黑" panose="020B0703020204020201" charset="-122"/>
              <a:ea typeface="微软雅黑" panose="020B0703020204020201" charset="-122"/>
              <a:cs typeface="Arial" panose="020B0704020202090204"/>
            </a:endParaRPr>
          </a:p>
          <a:p>
            <a:pPr marL="53975" algn="l" rtl="0" eaLnBrk="0">
              <a:lnSpc>
                <a:spcPts val="2105"/>
              </a:lnSpc>
              <a:spcBef>
                <a:spcPts val="455"/>
              </a:spcBef>
            </a:pP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5.8.3</a:t>
            </a:r>
            <a:r>
              <a:rPr sz="1500" b="1" kern="0" spc="11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60" dirty="0">
                <a:solidFill>
                  <a:srgbClr val="FF0000">
                    <a:alpha val="100000"/>
                  </a:srgbClr>
                </a:solidFill>
                <a:latin typeface="微软雅黑" panose="020B0703020204020201" charset="-122"/>
                <a:ea typeface="微软雅黑" panose="020B0703020204020201" charset="-122"/>
                <a:cs typeface="微软雅黑" panose="020B0703020204020201" charset="-122"/>
              </a:rPr>
              <a:t>作业过程安全管控</a:t>
            </a:r>
            <a:endParaRPr sz="1500" dirty="0">
              <a:latin typeface="微软雅黑" panose="020B0703020204020201" charset="-122"/>
              <a:ea typeface="微软雅黑" panose="020B0703020204020201" charset="-122"/>
              <a:cs typeface="微软雅黑" panose="020B0703020204020201" charset="-122"/>
            </a:endParaRPr>
          </a:p>
          <a:p>
            <a:pPr marL="12700" indent="39370" algn="l" rtl="0" eaLnBrk="0">
              <a:lnSpc>
                <a:spcPct val="129000"/>
              </a:lnSpc>
              <a:spcBef>
                <a:spcPts val="690"/>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5.8.3.1 企业应设置</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监护人</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对实施许可管理的作业活动进行</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现场监护</a:t>
            </a:r>
            <a:r>
              <a:rPr sz="1400" b="1" kern="0" spc="-2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，监</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护人应具备基本</a:t>
            </a:r>
            <a:r>
              <a:rPr sz="1400" b="1" kern="0" spc="0" dirty="0">
                <a:solidFill>
                  <a:srgbClr val="FF0000">
                    <a:alpha val="100000"/>
                  </a:srgbClr>
                </a:solidFill>
                <a:latin typeface="微软雅黑" panose="020B0703020204020201" charset="-122"/>
                <a:ea typeface="微软雅黑" panose="020B0703020204020201" charset="-122"/>
                <a:cs typeface="微软雅黑" panose="020B0703020204020201" charset="-122"/>
              </a:rPr>
              <a:t>救护技能</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和作业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现场的</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应急处理能力</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a:p>
            <a:pPr marL="12700" indent="39370" algn="l" rtl="0" eaLnBrk="0">
              <a:lnSpc>
                <a:spcPct val="129000"/>
              </a:lnSpc>
              <a:spcBef>
                <a:spcPts val="705"/>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5.8.3.2 </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构成危险化学品重大危险源的企业应建设应用特殊作业审批与作业管理场景功能开展特殊作业管</a:t>
            </a:r>
            <a:r>
              <a:rPr sz="1400" b="1" kern="0" spc="5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控。</a:t>
            </a:r>
            <a:endParaRPr sz="1400" dirty="0">
              <a:latin typeface="微软雅黑" panose="020B0703020204020201" charset="-122"/>
              <a:ea typeface="微软雅黑" panose="020B0703020204020201" charset="-122"/>
              <a:cs typeface="微软雅黑" panose="020B0703020204020201" charset="-122"/>
            </a:endParaRPr>
          </a:p>
          <a:p>
            <a:pPr marL="52070" algn="l" rtl="0" eaLnBrk="0">
              <a:lnSpc>
                <a:spcPts val="1855"/>
              </a:lnSpc>
              <a:spcBef>
                <a:spcPts val="700"/>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5.8.3.3 企业应组织作业</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现场检查</a:t>
            </a:r>
            <a:r>
              <a:rPr sz="1400" b="1" kern="0" spc="-2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，发现隐患及时采取措施消除。</a:t>
            </a:r>
            <a:endParaRPr sz="1400" dirty="0">
              <a:latin typeface="微软雅黑" panose="020B0703020204020201" charset="-122"/>
              <a:ea typeface="微软雅黑" panose="020B0703020204020201" charset="-122"/>
              <a:cs typeface="微软雅黑" panose="020B0703020204020201" charset="-122"/>
            </a:endParaRPr>
          </a:p>
          <a:p>
            <a:pPr marL="52070" algn="l" rtl="0" eaLnBrk="0">
              <a:lnSpc>
                <a:spcPts val="1855"/>
              </a:lnSpc>
              <a:spcBef>
                <a:spcPts val="665"/>
              </a:spcBef>
            </a:pP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5.8.3.4 作业完毕</a:t>
            </a:r>
            <a:r>
              <a:rPr sz="1400" b="1" kern="0" spc="-25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，企业应</a:t>
            </a:r>
            <a:r>
              <a:rPr sz="1400" b="1" kern="0" spc="-10" dirty="0">
                <a:solidFill>
                  <a:srgbClr val="FF0000">
                    <a:alpha val="100000"/>
                  </a:srgbClr>
                </a:solidFill>
                <a:latin typeface="微软雅黑" panose="020B0703020204020201" charset="-122"/>
                <a:ea typeface="微软雅黑" panose="020B0703020204020201" charset="-122"/>
                <a:cs typeface="微软雅黑" panose="020B0703020204020201" charset="-122"/>
              </a:rPr>
              <a:t>及时</a:t>
            </a:r>
            <a:r>
              <a:rPr sz="14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清理作业现场</a:t>
            </a:r>
            <a:r>
              <a:rPr sz="1400" b="1" kern="0" spc="-23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，并组织</a:t>
            </a:r>
            <a:r>
              <a:rPr sz="1400" b="1" kern="0" spc="-20" dirty="0">
                <a:solidFill>
                  <a:srgbClr val="FF0000">
                    <a:alpha val="100000"/>
                  </a:srgbClr>
                </a:solidFill>
                <a:latin typeface="微软雅黑" panose="020B0703020204020201" charset="-122"/>
                <a:ea typeface="微软雅黑" panose="020B0703020204020201" charset="-122"/>
                <a:cs typeface="微软雅黑" panose="020B0703020204020201" charset="-122"/>
              </a:rPr>
              <a:t>验收确认</a:t>
            </a:r>
            <a:r>
              <a:rPr sz="1400" b="1" kern="0" spc="-20" dirty="0">
                <a:solidFill>
                  <a:srgbClr val="000000">
                    <a:alpha val="100000"/>
                  </a:srgbClr>
                </a:solidFill>
                <a:latin typeface="微软雅黑" panose="020B0703020204020201" charset="-122"/>
                <a:ea typeface="微软雅黑" panose="020B0703020204020201" charset="-122"/>
                <a:cs typeface="微软雅黑" panose="020B0703020204020201" charset="-122"/>
              </a:rPr>
              <a:t>。</a:t>
            </a:r>
            <a:endParaRPr sz="1400" dirty="0">
              <a:latin typeface="微软雅黑" panose="020B0703020204020201" charset="-122"/>
              <a:ea typeface="微软雅黑" panose="020B0703020204020201" charset="-122"/>
              <a:cs typeface="微软雅黑" panose="020B0703020204020201" charset="-122"/>
            </a:endParaRPr>
          </a:p>
          <a:p>
            <a:pPr marL="53975" algn="l" rtl="0" eaLnBrk="0">
              <a:lnSpc>
                <a:spcPts val="2105"/>
              </a:lnSpc>
              <a:spcBef>
                <a:spcPts val="760"/>
              </a:spcBef>
            </a:pPr>
            <a:r>
              <a:rPr sz="1500" b="1" kern="0" spc="40" dirty="0">
                <a:solidFill>
                  <a:srgbClr val="FF0000">
                    <a:alpha val="100000"/>
                  </a:srgbClr>
                </a:solidFill>
                <a:latin typeface="微软雅黑" panose="020B0703020204020201" charset="-122"/>
                <a:ea typeface="微软雅黑" panose="020B0703020204020201" charset="-122"/>
                <a:cs typeface="微软雅黑" panose="020B0703020204020201" charset="-122"/>
              </a:rPr>
              <a:t>5.8.4</a:t>
            </a:r>
            <a:r>
              <a:rPr sz="1500" b="1" kern="0" spc="120" dirty="0">
                <a:solidFill>
                  <a:srgbClr val="FF0000">
                    <a:alpha val="100000"/>
                  </a:srgbClr>
                </a:solidFill>
                <a:latin typeface="微软雅黑" panose="020B0703020204020201" charset="-122"/>
                <a:ea typeface="微软雅黑" panose="020B0703020204020201" charset="-122"/>
                <a:cs typeface="微软雅黑" panose="020B0703020204020201" charset="-122"/>
              </a:rPr>
              <a:t>   </a:t>
            </a:r>
            <a:r>
              <a:rPr sz="1500" b="1" kern="0" spc="40" dirty="0">
                <a:solidFill>
                  <a:srgbClr val="FF0000">
                    <a:alpha val="100000"/>
                  </a:srgbClr>
                </a:solidFill>
                <a:latin typeface="微软雅黑" panose="020B0703020204020201" charset="-122"/>
                <a:ea typeface="微软雅黑" panose="020B0703020204020201" charset="-122"/>
                <a:cs typeface="微软雅黑" panose="020B0703020204020201" charset="-122"/>
              </a:rPr>
              <a:t>证实方法</a:t>
            </a:r>
            <a:endParaRPr sz="1500" dirty="0">
              <a:latin typeface="微软雅黑" panose="020B0703020204020201" charset="-122"/>
              <a:ea typeface="微软雅黑" panose="020B0703020204020201" charset="-122"/>
              <a:cs typeface="微软雅黑" panose="020B0703020204020201" charset="-122"/>
            </a:endParaRPr>
          </a:p>
          <a:p>
            <a:pPr algn="l" rtl="0" eaLnBrk="0">
              <a:lnSpc>
                <a:spcPct val="113000"/>
              </a:lnSpc>
            </a:pPr>
            <a:endParaRPr sz="500" dirty="0">
              <a:latin typeface="微软雅黑" panose="020B0703020204020201" charset="-122"/>
              <a:ea typeface="微软雅黑" panose="020B0703020204020201" charset="-122"/>
              <a:cs typeface="Arial" panose="020B0704020202090204"/>
            </a:endParaRPr>
          </a:p>
          <a:p>
            <a:pPr marL="356235" algn="l" rtl="0" eaLnBrk="0">
              <a:lnSpc>
                <a:spcPts val="1855"/>
              </a:lnSpc>
              <a:spcBef>
                <a:spcPts val="5"/>
              </a:spcBef>
            </a:pP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通过查验的方式</a:t>
            </a:r>
            <a:r>
              <a:rPr sz="1400" b="1" kern="0" spc="-240" dirty="0">
                <a:solidFill>
                  <a:srgbClr val="000000">
                    <a:alpha val="100000"/>
                  </a:srgbClr>
                </a:solidFill>
                <a:latin typeface="微软雅黑" panose="020B0703020204020201" charset="-122"/>
                <a:ea typeface="微软雅黑" panose="020B0703020204020201" charset="-122"/>
                <a:cs typeface="微软雅黑" panose="020B0703020204020201" charset="-122"/>
              </a:rPr>
              <a:t> </a:t>
            </a:r>
            <a:r>
              <a:rPr sz="14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，确定作业许可管理、作业现场</a:t>
            </a:r>
            <a:r>
              <a:rPr sz="14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活动和监护情况等与5.8所有要求的符合性。</a:t>
            </a:r>
            <a:endParaRPr sz="14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0" name="picture 1080"/>
          <p:cNvPicPr>
            <a:picLocks noChangeAspect="1"/>
          </p:cNvPicPr>
          <p:nvPr/>
        </p:nvPicPr>
        <p:blipFill>
          <a:blip r:embed="rId1"/>
          <a:stretch>
            <a:fillRect/>
          </a:stretch>
        </p:blipFill>
        <p:spPr>
          <a:xfrm rot="21600000">
            <a:off x="4971160" y="1048892"/>
            <a:ext cx="3669030" cy="3315461"/>
          </a:xfrm>
          <a:prstGeom prst="rect">
            <a:avLst/>
          </a:prstGeom>
        </p:spPr>
      </p:pic>
      <p:pic>
        <p:nvPicPr>
          <p:cNvPr id="1084" name="picture 1084"/>
          <p:cNvPicPr>
            <a:picLocks noChangeAspect="1"/>
          </p:cNvPicPr>
          <p:nvPr/>
        </p:nvPicPr>
        <p:blipFill>
          <a:blip r:embed="rId2"/>
          <a:stretch>
            <a:fillRect/>
          </a:stretch>
        </p:blipFill>
        <p:spPr>
          <a:xfrm rot="21600000">
            <a:off x="505840" y="1768220"/>
            <a:ext cx="4100322" cy="2340101"/>
          </a:xfrm>
          <a:prstGeom prst="rect">
            <a:avLst/>
          </a:prstGeom>
        </p:spPr>
      </p:pic>
      <p:sp>
        <p:nvSpPr>
          <p:cNvPr id="1086" name="textbox 1086"/>
          <p:cNvSpPr/>
          <p:nvPr/>
        </p:nvSpPr>
        <p:spPr>
          <a:xfrm>
            <a:off x="651309" y="851053"/>
            <a:ext cx="3324859" cy="36131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703020204020201" charset="-122"/>
              <a:ea typeface="微软雅黑" panose="020B0703020204020201" charset="-122"/>
              <a:cs typeface="Arial" panose="020B0704020202090204"/>
            </a:endParaRPr>
          </a:p>
          <a:p>
            <a:pPr marL="12700" algn="l" rtl="0" eaLnBrk="0">
              <a:lnSpc>
                <a:spcPts val="2645"/>
              </a:lnSpc>
            </a:pPr>
            <a:r>
              <a:rPr sz="2000" b="1"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 管理要求——</a:t>
            </a:r>
            <a:r>
              <a:rPr sz="2000" kern="0" spc="-10" dirty="0">
                <a:solidFill>
                  <a:srgbClr val="2464CB">
                    <a:alpha val="100000"/>
                  </a:srgbClr>
                </a:solidFill>
                <a:latin typeface="微软雅黑" panose="020B0703020204020201" charset="-122"/>
                <a:ea typeface="微软雅黑" panose="020B0703020204020201" charset="-122"/>
                <a:cs typeface="微软雅黑" panose="020B0703020204020201" charset="-122"/>
              </a:rPr>
              <a:t>5.8 作</a:t>
            </a:r>
            <a:r>
              <a:rPr sz="2000" kern="0" spc="-20" dirty="0">
                <a:solidFill>
                  <a:srgbClr val="2464CB">
                    <a:alpha val="100000"/>
                  </a:srgbClr>
                </a:solidFill>
                <a:latin typeface="微软雅黑" panose="020B0703020204020201" charset="-122"/>
                <a:ea typeface="微软雅黑" panose="020B0703020204020201" charset="-122"/>
                <a:cs typeface="微软雅黑" panose="020B0703020204020201" charset="-122"/>
              </a:rPr>
              <a:t>业安全</a:t>
            </a:r>
            <a:endParaRPr sz="2000" dirty="0">
              <a:latin typeface="微软雅黑" panose="020B0703020204020201" charset="-122"/>
              <a:ea typeface="微软雅黑" panose="020B0703020204020201" charset="-122"/>
              <a:cs typeface="微软雅黑" panose="020B0703020204020201" charset="-122"/>
            </a:endParaRPr>
          </a:p>
        </p:txBody>
      </p:sp>
      <p:sp>
        <p:nvSpPr>
          <p:cNvPr id="1088" name="textbox 1088"/>
          <p:cNvSpPr/>
          <p:nvPr/>
        </p:nvSpPr>
        <p:spPr>
          <a:xfrm>
            <a:off x="3549700" y="4494529"/>
            <a:ext cx="2918460" cy="186054"/>
          </a:xfrm>
          <a:prstGeom prst="rect">
            <a:avLst/>
          </a:prstGeom>
          <a:noFill/>
          <a:ln w="0" cap="flat">
            <a:noFill/>
            <a:prstDash val="solid"/>
            <a:miter lim="0"/>
          </a:ln>
        </p:spPr>
        <p:txBody>
          <a:bodyPr vert="horz" wrap="square" lIns="0" tIns="0" rIns="0" bIns="0"/>
          <a:lstStyle/>
          <a:p>
            <a:pPr algn="l" rtl="0" eaLnBrk="0">
              <a:lnSpc>
                <a:spcPct val="78000"/>
              </a:lnSpc>
            </a:pPr>
            <a:endParaRPr sz="100" dirty="0">
              <a:latin typeface="Arial" panose="020B0704020202090204"/>
              <a:ea typeface="Arial" panose="020B0704020202090204"/>
              <a:cs typeface="Arial" panose="020B0704020202090204"/>
            </a:endParaRPr>
          </a:p>
          <a:p>
            <a:pPr marL="12700" algn="l" rtl="0" eaLnBrk="0">
              <a:lnSpc>
                <a:spcPct val="88000"/>
              </a:lnSpc>
            </a:pPr>
            <a:r>
              <a:rPr sz="1200" b="1" kern="0" spc="0" dirty="0">
                <a:solidFill>
                  <a:srgbClr val="000000">
                    <a:alpha val="100000"/>
                  </a:srgbClr>
                </a:solidFill>
                <a:latin typeface="微软雅黑" panose="020B0703020204020201" charset="-122"/>
                <a:ea typeface="微软雅黑" panose="020B0703020204020201" charset="-122"/>
                <a:cs typeface="微软雅黑" panose="020B0703020204020201" charset="-122"/>
              </a:rPr>
              <a:t>某企业电子作业票系统设计思路及</a:t>
            </a:r>
            <a:r>
              <a:rPr sz="1200" b="1" kern="0" spc="-10" dirty="0">
                <a:solidFill>
                  <a:srgbClr val="000000">
                    <a:alpha val="100000"/>
                  </a:srgbClr>
                </a:solidFill>
                <a:latin typeface="微软雅黑" panose="020B0703020204020201" charset="-122"/>
                <a:ea typeface="微软雅黑" panose="020B0703020204020201" charset="-122"/>
                <a:cs typeface="微软雅黑" panose="020B0703020204020201" charset="-122"/>
              </a:rPr>
              <a:t>功能展示</a:t>
            </a:r>
            <a:endParaRPr sz="1200" dirty="0">
              <a:latin typeface="微软雅黑" panose="020B0703020204020201" charset="-122"/>
              <a:ea typeface="微软雅黑" panose="020B0703020204020201" charset="-122"/>
              <a:cs typeface="微软雅黑" panose="020B0703020204020201" charset="-122"/>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5.xml><?xml version="1.0" encoding="utf-8"?>
<p:tagLst xmlns:p="http://schemas.openxmlformats.org/presentationml/2006/main">
  <p:tag name="TABLE_ENDDRAG_ORIGIN_RECT" val="650*271"/>
  <p:tag name="TABLE_ENDDRAG_RECT" val="35*64*650*271"/>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1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satMod val="110000"/>
                <a:lumMod val="105000"/>
                <a:tint val="67000"/>
              </a:schemeClr>
            </a:gs>
            <a:gs pos="50000">
              <a:schemeClr val="phClr">
                <a:lumMod val="105000"/>
                <a:satMod val="103000"/>
                <a:tint val="73000"/>
              </a:schemeClr>
            </a:gs>
            <a:gs pos="100000">
              <a:schemeClr val="phClr">
                <a:satMod val="105000"/>
                <a:lumMod val="109000"/>
                <a:tint val="81000"/>
              </a:schemeClr>
            </a:gs>
          </a:gsLst>
          <a:lin ang="5400000" scaled="0"/>
        </a:gradFill>
        <a:gradFill rotWithShape="1">
          <a:gsLst>
            <a:gs pos="0">
              <a:schemeClr val="phClr">
                <a:satMod val="103000"/>
                <a:lumMod val="102000"/>
                <a:shade val="94000"/>
              </a:schemeClr>
            </a:gs>
            <a:gs pos="50000">
              <a:schemeClr val="phClr">
                <a:lumMod val="110000"/>
                <a:satMod val="100000"/>
                <a:tint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2222">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41603</Words>
  <Application>WPS 表格</Application>
  <PresentationFormat>全屏显示(16:9)</PresentationFormat>
  <Paragraphs>2106</Paragraphs>
  <Slides>139</Slides>
  <Notes>0</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139</vt:i4>
      </vt:variant>
    </vt:vector>
  </HeadingPairs>
  <TitlesOfParts>
    <vt:vector size="156" baseType="lpstr">
      <vt:lpstr>Arial</vt:lpstr>
      <vt:lpstr>宋体</vt:lpstr>
      <vt:lpstr>Wingdings</vt:lpstr>
      <vt:lpstr>微软雅黑</vt:lpstr>
      <vt:lpstr>Wingdings</vt:lpstr>
      <vt:lpstr>汉仪雅酷黑 95W</vt:lpstr>
      <vt:lpstr>黑体</vt:lpstr>
      <vt:lpstr>Arial</vt:lpstr>
      <vt:lpstr>楷体</vt:lpstr>
      <vt:lpstr>Arial Unicode MS</vt:lpstr>
      <vt:lpstr>Calibri</vt:lpstr>
      <vt:lpstr>Times New Roman</vt:lpstr>
      <vt:lpstr>Wingdings</vt:lpstr>
      <vt:lpstr>Times New Roman</vt:lpstr>
      <vt:lpstr>汉仪雅酷黑 95W</vt:lpstr>
      <vt:lpstr>11</vt:lpstr>
      <vt:lpstr>22222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免费资料关注公众号:安全生产管理</Company>
  <LinksUpToDate>false</LinksUpToDate>
  <SharedDoc>false</SharedDoc>
  <HyperlinksChanged>false</HyperlinksChanged>
  <AppVersion>14.0000</AppVersion>
  <Manager>免费资料关注公众号:安全生产管理</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微信公众号:安全生产管理</dc:creator>
  <cp:keywords>微信公众号:安全生产管理</cp:keywords>
  <dc:description>免费资料关注公众号:安全生产管理</dc:description>
  <dc:subject>微信公众号:安全生产管理</dc:subject>
  <cp:category>微信公众号:安全生产管理</cp:category>
  <cp:lastModifiedBy>Summer</cp:lastModifiedBy>
  <cp:revision>4</cp:revision>
  <dcterms:created xsi:type="dcterms:W3CDTF">2025-12-16T01:26:59Z</dcterms:created>
  <dcterms:modified xsi:type="dcterms:W3CDTF">2025-12-16T01:26:59Z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O">
    <vt:lpwstr>wqlLaW5nc29mdCBQREYgdG8gV1BTIDExMA</vt:lpwstr>
  </property>
  <property fmtid="{D5CDD505-2E9C-101B-9397-08002B2CF9AE}" pid="3" name="Created">
    <vt:filetime>2025-06-19T21:52:40Z</vt:filetime>
  </property>
  <property fmtid="{D5CDD505-2E9C-101B-9397-08002B2CF9AE}" pid="4" name="ICV">
    <vt:lpwstr>C0257F16E0D94E778875263F9C322051_13</vt:lpwstr>
  </property>
  <property fmtid="{D5CDD505-2E9C-101B-9397-08002B2CF9AE}" pid="5" name="KSOProductBuildVer">
    <vt:lpwstr>2052-12.1.24031.24031</vt:lpwstr>
  </property>
</Properties>
</file>