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56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57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9" r:id="rId2"/>
  </p:sldMasterIdLst>
  <p:notesMasterIdLst>
    <p:notesMasterId r:id="rId58"/>
  </p:notesMasterIdLst>
  <p:handoutMasterIdLst>
    <p:handoutMasterId r:id="rId59"/>
  </p:handoutMasterIdLst>
  <p:sldIdLst>
    <p:sldId id="12764" r:id="rId3"/>
    <p:sldId id="257" r:id="rId4"/>
    <p:sldId id="258" r:id="rId5"/>
    <p:sldId id="310" r:id="rId6"/>
    <p:sldId id="314" r:id="rId7"/>
    <p:sldId id="12644" r:id="rId8"/>
    <p:sldId id="311" r:id="rId9"/>
    <p:sldId id="316" r:id="rId10"/>
    <p:sldId id="317" r:id="rId11"/>
    <p:sldId id="318" r:id="rId12"/>
    <p:sldId id="319" r:id="rId13"/>
    <p:sldId id="320" r:id="rId14"/>
    <p:sldId id="321" r:id="rId15"/>
    <p:sldId id="12647" r:id="rId16"/>
    <p:sldId id="12648" r:id="rId17"/>
    <p:sldId id="12649" r:id="rId18"/>
    <p:sldId id="12650" r:id="rId19"/>
    <p:sldId id="12651" r:id="rId20"/>
    <p:sldId id="12653" r:id="rId21"/>
    <p:sldId id="12656" r:id="rId22"/>
    <p:sldId id="12655" r:id="rId23"/>
    <p:sldId id="12652" r:id="rId24"/>
    <p:sldId id="312" r:id="rId25"/>
    <p:sldId id="323" r:id="rId26"/>
    <p:sldId id="324" r:id="rId27"/>
    <p:sldId id="322" r:id="rId28"/>
    <p:sldId id="325" r:id="rId29"/>
    <p:sldId id="326" r:id="rId30"/>
    <p:sldId id="12657" r:id="rId31"/>
    <p:sldId id="12660" r:id="rId32"/>
    <p:sldId id="12658" r:id="rId33"/>
    <p:sldId id="313" r:id="rId34"/>
    <p:sldId id="12684" r:id="rId35"/>
    <p:sldId id="12685" r:id="rId36"/>
    <p:sldId id="12686" r:id="rId37"/>
    <p:sldId id="12687" r:id="rId38"/>
    <p:sldId id="12688" r:id="rId39"/>
    <p:sldId id="12689" r:id="rId40"/>
    <p:sldId id="12690" r:id="rId41"/>
    <p:sldId id="12693" r:id="rId42"/>
    <p:sldId id="12696" r:id="rId43"/>
    <p:sldId id="12691" r:id="rId44"/>
    <p:sldId id="12697" r:id="rId45"/>
    <p:sldId id="12692" r:id="rId46"/>
    <p:sldId id="12694" r:id="rId47"/>
    <p:sldId id="12698" r:id="rId48"/>
    <p:sldId id="12699" r:id="rId49"/>
    <p:sldId id="12700" r:id="rId50"/>
    <p:sldId id="12701" r:id="rId51"/>
    <p:sldId id="12702" r:id="rId52"/>
    <p:sldId id="12703" r:id="rId53"/>
    <p:sldId id="12704" r:id="rId54"/>
    <p:sldId id="12705" r:id="rId55"/>
    <p:sldId id="12706" r:id="rId56"/>
    <p:sldId id="12765" r:id="rId57"/>
  </p:sldIdLst>
  <p:sldSz cx="12192000" cy="6858000"/>
  <p:notesSz cx="6858000" cy="9144000"/>
  <p:custDataLst>
    <p:tags r:id="rId6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D3DB1B27-9A9B-4BF5-993E-77610CF0DBEB}">
          <p14:sldIdLst>
            <p14:sldId id="12764"/>
            <p14:sldId id="257"/>
            <p14:sldId id="258"/>
            <p14:sldId id="310"/>
            <p14:sldId id="314"/>
            <p14:sldId id="12644"/>
            <p14:sldId id="311"/>
            <p14:sldId id="316"/>
            <p14:sldId id="317"/>
            <p14:sldId id="318"/>
            <p14:sldId id="319"/>
            <p14:sldId id="320"/>
            <p14:sldId id="321"/>
            <p14:sldId id="12647"/>
            <p14:sldId id="12648"/>
            <p14:sldId id="12649"/>
            <p14:sldId id="12650"/>
            <p14:sldId id="12651"/>
            <p14:sldId id="12653"/>
            <p14:sldId id="12656"/>
            <p14:sldId id="12655"/>
            <p14:sldId id="12652"/>
            <p14:sldId id="312"/>
            <p14:sldId id="323"/>
            <p14:sldId id="324"/>
            <p14:sldId id="322"/>
            <p14:sldId id="325"/>
            <p14:sldId id="326"/>
            <p14:sldId id="12657"/>
            <p14:sldId id="12660"/>
            <p14:sldId id="12658"/>
            <p14:sldId id="313"/>
            <p14:sldId id="12684"/>
            <p14:sldId id="12685"/>
            <p14:sldId id="12686"/>
            <p14:sldId id="12687"/>
            <p14:sldId id="12688"/>
            <p14:sldId id="12689"/>
            <p14:sldId id="12690"/>
            <p14:sldId id="12693"/>
            <p14:sldId id="12696"/>
            <p14:sldId id="12691"/>
            <p14:sldId id="12697"/>
            <p14:sldId id="12692"/>
            <p14:sldId id="12694"/>
            <p14:sldId id="12698"/>
            <p14:sldId id="12699"/>
            <p14:sldId id="12700"/>
            <p14:sldId id="12701"/>
            <p14:sldId id="12702"/>
            <p14:sldId id="12703"/>
            <p14:sldId id="12704"/>
            <p14:sldId id="12705"/>
            <p14:sldId id="12706"/>
            <p14:sldId id="127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04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0049D4"/>
    <a:srgbClr val="E53333"/>
    <a:srgbClr val="447B0E"/>
    <a:srgbClr val="324DF4"/>
    <a:srgbClr val="462EEF"/>
    <a:srgbClr val="AE3700"/>
    <a:srgbClr val="1970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35" autoAdjust="0"/>
    <p:restoredTop sz="91547" autoAdjust="0"/>
  </p:normalViewPr>
  <p:slideViewPr>
    <p:cSldViewPr snapToGrid="0" showGuides="1">
      <p:cViewPr varScale="1">
        <p:scale>
          <a:sx n="106" d="100"/>
          <a:sy n="106" d="100"/>
        </p:scale>
        <p:origin x="558" y="90"/>
      </p:cViewPr>
      <p:guideLst>
        <p:guide orient="horz" pos="204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gs" Target="tags/tag1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微软雅黑" panose="020B0503020204020204" pitchFamily="34" charset="-122"/>
              </a:rPr>
              <a:t>2025/8/3</a:t>
            </a:fld>
            <a:endParaRPr lang="zh-CN" altLang="en-US">
              <a:cs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微软雅黑" panose="020B0503020204020204" pitchFamily="34" charset="-122"/>
              </a:rPr>
              <a:t>‹#›</a:t>
            </a:fld>
            <a:endParaRPr lang="zh-CN" altLang="en-US">
              <a:cs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98288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58A42363-F6AD-43CB-A52E-30BF172AD314}" type="datetimeFigureOut">
              <a:rPr lang="zh-CN" altLang="en-US" smtClean="0"/>
              <a:t>2025/8/3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5B03E2BA-FC32-4DC6-84C0-DF2FAEF9B1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5151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3955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478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321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91382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0737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8678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8147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1070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6817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9123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9932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4159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4961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1158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07146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6086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5994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216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2796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523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44427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7822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4360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33343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2969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397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44324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7513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5664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2806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1133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1250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150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48959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836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2490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8217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2672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6256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09787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4255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0464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26235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0604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760890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695672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047376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4848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919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5510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933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948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03E2BA-FC32-4DC6-84C0-DF2FAEF9B10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310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8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40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0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5.xml"/><Relationship Id="rId4" Type="http://schemas.openxmlformats.org/officeDocument/2006/relationships/tags" Target="../tags/tag5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9315450" y="1079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/>
                </a:solidFill>
              </a:defRPr>
            </a:lvl1pPr>
          </a:lstStyle>
          <a:p>
            <a:fld id="{BBF72D54-E197-4495-A232-5F49B2FB03D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6" y="618517"/>
            <a:ext cx="10364451" cy="159617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3"/>
            <a:ext cx="10363827" cy="34241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78737" y="5883276"/>
            <a:ext cx="27432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3775" y="5883276"/>
            <a:ext cx="667288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14012" y="5883276"/>
            <a:ext cx="764215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7" name="图片 6" descr="1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560892" y="5688330"/>
            <a:ext cx="7063870" cy="4743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1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2025/8/3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1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9315450" y="1079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/>
                </a:solidFill>
              </a:defRPr>
            </a:lvl1pPr>
          </a:lstStyle>
          <a:p>
            <a:fld id="{BBF72D54-E197-4495-A232-5F49B2FB03D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565973" y="319358"/>
            <a:ext cx="2159678" cy="68562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防火、防爆</a:t>
            </a:r>
            <a:endParaRPr lang="zh-CN" altLang="en-US" sz="28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0" y="608941"/>
            <a:ext cx="12234917" cy="392438"/>
            <a:chOff x="-115610" y="493318"/>
            <a:chExt cx="11600514" cy="372110"/>
          </a:xfrm>
          <a:solidFill>
            <a:srgbClr val="C00000"/>
          </a:solidFill>
        </p:grpSpPr>
        <p:cxnSp>
          <p:nvCxnSpPr>
            <p:cNvPr id="5" name="直接连接符 4"/>
            <p:cNvCxnSpPr/>
            <p:nvPr userDrawn="1"/>
          </p:nvCxnSpPr>
          <p:spPr>
            <a:xfrm>
              <a:off x="-115610" y="862649"/>
              <a:ext cx="11600514" cy="0"/>
            </a:xfrm>
            <a:prstGeom prst="lin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组合 5"/>
            <p:cNvGrpSpPr/>
            <p:nvPr userDrawn="1"/>
          </p:nvGrpSpPr>
          <p:grpSpPr>
            <a:xfrm>
              <a:off x="10124015" y="496096"/>
              <a:ext cx="406266" cy="369331"/>
              <a:chOff x="4464354" y="2760579"/>
              <a:chExt cx="1087360" cy="988506"/>
            </a:xfrm>
            <a:grpFill/>
          </p:grpSpPr>
          <p:sp>
            <p:nvSpPr>
              <p:cNvPr id="13" name="矩形 12"/>
              <p:cNvSpPr/>
              <p:nvPr/>
            </p:nvSpPr>
            <p:spPr>
              <a:xfrm>
                <a:off x="4626232" y="2907741"/>
                <a:ext cx="763604" cy="694182"/>
              </a:xfrm>
              <a:prstGeom prst="rect">
                <a:avLst/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>
                  <a:cs typeface="微软雅黑" panose="020B0503020204020204" pitchFamily="34" charset="-122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4464354" y="2760579"/>
                <a:ext cx="1087360" cy="988506"/>
              </a:xfrm>
              <a:prstGeom prst="rect">
                <a:avLst/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>
                  <a:cs typeface="微软雅黑" panose="020B0503020204020204" pitchFamily="34" charset="-122"/>
                </a:endParaRPr>
              </a:p>
            </p:txBody>
          </p:sp>
        </p:grpSp>
        <p:grpSp>
          <p:nvGrpSpPr>
            <p:cNvPr id="7" name="组合 6"/>
            <p:cNvGrpSpPr/>
            <p:nvPr userDrawn="1"/>
          </p:nvGrpSpPr>
          <p:grpSpPr>
            <a:xfrm>
              <a:off x="10603483" y="493318"/>
              <a:ext cx="406266" cy="369331"/>
              <a:chOff x="4464354" y="2760579"/>
              <a:chExt cx="1087360" cy="988506"/>
            </a:xfrm>
            <a:grpFill/>
          </p:grpSpPr>
          <p:sp>
            <p:nvSpPr>
              <p:cNvPr id="11" name="矩形 10"/>
              <p:cNvSpPr/>
              <p:nvPr/>
            </p:nvSpPr>
            <p:spPr>
              <a:xfrm>
                <a:off x="4626232" y="2907741"/>
                <a:ext cx="763604" cy="694182"/>
              </a:xfrm>
              <a:prstGeom prst="rect">
                <a:avLst/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 dirty="0">
                  <a:cs typeface="微软雅黑" panose="020B0503020204020204" pitchFamily="34" charset="-122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4464354" y="2760579"/>
                <a:ext cx="1087360" cy="988506"/>
              </a:xfrm>
              <a:prstGeom prst="rect">
                <a:avLst/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>
                  <a:cs typeface="微软雅黑" panose="020B0503020204020204" pitchFamily="34" charset="-122"/>
                </a:endParaRPr>
              </a:p>
            </p:txBody>
          </p:sp>
        </p:grpSp>
        <p:grpSp>
          <p:nvGrpSpPr>
            <p:cNvPr id="8" name="组合 7"/>
            <p:cNvGrpSpPr/>
            <p:nvPr userDrawn="1"/>
          </p:nvGrpSpPr>
          <p:grpSpPr>
            <a:xfrm>
              <a:off x="11070781" y="496097"/>
              <a:ext cx="406266" cy="369331"/>
              <a:chOff x="4464354" y="2760579"/>
              <a:chExt cx="1087360" cy="988506"/>
            </a:xfrm>
            <a:grpFill/>
          </p:grpSpPr>
          <p:sp>
            <p:nvSpPr>
              <p:cNvPr id="9" name="矩形 8"/>
              <p:cNvSpPr/>
              <p:nvPr/>
            </p:nvSpPr>
            <p:spPr>
              <a:xfrm>
                <a:off x="4626232" y="2907741"/>
                <a:ext cx="763604" cy="694182"/>
              </a:xfrm>
              <a:prstGeom prst="rect">
                <a:avLst/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>
                  <a:cs typeface="微软雅黑" panose="020B0503020204020204" pitchFamily="34" charset="-122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4464354" y="2760579"/>
                <a:ext cx="1087360" cy="988506"/>
              </a:xfrm>
              <a:prstGeom prst="rect">
                <a:avLst/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>
                  <a:cs typeface="微软雅黑" panose="020B0503020204020204" pitchFamily="34" charset="-122"/>
                </a:endParaRPr>
              </a:p>
            </p:txBody>
          </p:sp>
        </p:grpSp>
      </p:grp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080"/>
            <a:ext cx="1501775" cy="935355"/>
          </a:xfrm>
          <a:prstGeom prst="rect">
            <a:avLst/>
          </a:prstGeom>
        </p:spPr>
      </p:pic>
      <p:sp>
        <p:nvSpPr>
          <p:cNvPr id="16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9315450" y="1079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/>
                </a:solidFill>
              </a:defRPr>
            </a:lvl1pPr>
          </a:lstStyle>
          <a:p>
            <a:fld id="{BBF72D54-E197-4495-A232-5F49B2FB03D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565973" y="319358"/>
            <a:ext cx="2159678" cy="68562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r>
              <a:rPr lang="zh-CN" altLang="en-US" sz="2800" b="1" dirty="0">
                <a:cs typeface="微软雅黑" panose="020B0503020204020204" pitchFamily="34" charset="-122"/>
                <a:sym typeface="+mn-ea"/>
              </a:rPr>
              <a:t>安全用电</a:t>
            </a:r>
            <a:endParaRPr lang="zh-CN" altLang="en-US" sz="28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142240" y="634202"/>
            <a:ext cx="12234917" cy="392438"/>
            <a:chOff x="-115610" y="493318"/>
            <a:chExt cx="11600514" cy="372110"/>
          </a:xfrm>
          <a:solidFill>
            <a:srgbClr val="C00000"/>
          </a:solidFill>
        </p:grpSpPr>
        <p:cxnSp>
          <p:nvCxnSpPr>
            <p:cNvPr id="5" name="直接连接符 4"/>
            <p:cNvCxnSpPr/>
            <p:nvPr userDrawn="1"/>
          </p:nvCxnSpPr>
          <p:spPr>
            <a:xfrm>
              <a:off x="-115610" y="862649"/>
              <a:ext cx="11600514" cy="0"/>
            </a:xfrm>
            <a:prstGeom prst="lin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组合 5"/>
            <p:cNvGrpSpPr/>
            <p:nvPr userDrawn="1"/>
          </p:nvGrpSpPr>
          <p:grpSpPr>
            <a:xfrm>
              <a:off x="10124015" y="496096"/>
              <a:ext cx="406266" cy="369331"/>
              <a:chOff x="4464354" y="2760579"/>
              <a:chExt cx="1087360" cy="988506"/>
            </a:xfrm>
            <a:grpFill/>
          </p:grpSpPr>
          <p:sp>
            <p:nvSpPr>
              <p:cNvPr id="13" name="矩形 12"/>
              <p:cNvSpPr/>
              <p:nvPr/>
            </p:nvSpPr>
            <p:spPr>
              <a:xfrm>
                <a:off x="4626232" y="2907741"/>
                <a:ext cx="763604" cy="694182"/>
              </a:xfrm>
              <a:prstGeom prst="rect">
                <a:avLst/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>
                  <a:cs typeface="微软雅黑" panose="020B0503020204020204" pitchFamily="34" charset="-122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4464354" y="2760579"/>
                <a:ext cx="1087360" cy="988506"/>
              </a:xfrm>
              <a:prstGeom prst="rect">
                <a:avLst/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>
                  <a:cs typeface="微软雅黑" panose="020B0503020204020204" pitchFamily="34" charset="-122"/>
                </a:endParaRPr>
              </a:p>
            </p:txBody>
          </p:sp>
        </p:grpSp>
        <p:grpSp>
          <p:nvGrpSpPr>
            <p:cNvPr id="7" name="组合 6"/>
            <p:cNvGrpSpPr/>
            <p:nvPr userDrawn="1"/>
          </p:nvGrpSpPr>
          <p:grpSpPr>
            <a:xfrm>
              <a:off x="10603483" y="493318"/>
              <a:ext cx="406266" cy="369331"/>
              <a:chOff x="4464354" y="2760579"/>
              <a:chExt cx="1087360" cy="988506"/>
            </a:xfrm>
            <a:grpFill/>
          </p:grpSpPr>
          <p:sp>
            <p:nvSpPr>
              <p:cNvPr id="11" name="矩形 10"/>
              <p:cNvSpPr/>
              <p:nvPr/>
            </p:nvSpPr>
            <p:spPr>
              <a:xfrm>
                <a:off x="4626232" y="2907741"/>
                <a:ext cx="763604" cy="694182"/>
              </a:xfrm>
              <a:prstGeom prst="rect">
                <a:avLst/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 dirty="0">
                  <a:cs typeface="微软雅黑" panose="020B0503020204020204" pitchFamily="34" charset="-122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4464354" y="2760579"/>
                <a:ext cx="1087360" cy="988506"/>
              </a:xfrm>
              <a:prstGeom prst="rect">
                <a:avLst/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>
                  <a:cs typeface="微软雅黑" panose="020B0503020204020204" pitchFamily="34" charset="-122"/>
                </a:endParaRPr>
              </a:p>
            </p:txBody>
          </p:sp>
        </p:grpSp>
        <p:grpSp>
          <p:nvGrpSpPr>
            <p:cNvPr id="8" name="组合 7"/>
            <p:cNvGrpSpPr/>
            <p:nvPr userDrawn="1"/>
          </p:nvGrpSpPr>
          <p:grpSpPr>
            <a:xfrm>
              <a:off x="11070781" y="496097"/>
              <a:ext cx="406266" cy="369331"/>
              <a:chOff x="4464354" y="2760579"/>
              <a:chExt cx="1087360" cy="988506"/>
            </a:xfrm>
            <a:grpFill/>
          </p:grpSpPr>
          <p:sp>
            <p:nvSpPr>
              <p:cNvPr id="9" name="矩形 8"/>
              <p:cNvSpPr/>
              <p:nvPr/>
            </p:nvSpPr>
            <p:spPr>
              <a:xfrm>
                <a:off x="4626232" y="2907741"/>
                <a:ext cx="763604" cy="694182"/>
              </a:xfrm>
              <a:prstGeom prst="rect">
                <a:avLst/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>
                  <a:cs typeface="微软雅黑" panose="020B0503020204020204" pitchFamily="34" charset="-122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4464354" y="2760579"/>
                <a:ext cx="1087360" cy="988506"/>
              </a:xfrm>
              <a:prstGeom prst="rect">
                <a:avLst/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>
                  <a:cs typeface="微软雅黑" panose="020B0503020204020204" pitchFamily="34" charset="-122"/>
                </a:endParaRPr>
              </a:p>
            </p:txBody>
          </p:sp>
        </p:grpSp>
      </p:grp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240" y="129540"/>
            <a:ext cx="1210310" cy="8108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9315450" y="1079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/>
                </a:solidFill>
              </a:defRPr>
            </a:lvl1pPr>
          </a:lstStyle>
          <a:p>
            <a:fld id="{BBF72D54-E197-4495-A232-5F49B2FB03D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565910" y="319405"/>
            <a:ext cx="3448050" cy="685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r>
              <a:rPr lang="zh-CN" altLang="en-US" sz="2800" b="1" dirty="0">
                <a:cs typeface="微软雅黑" panose="020B0503020204020204" pitchFamily="34" charset="-122"/>
                <a:sym typeface="+mn-ea"/>
              </a:rPr>
              <a:t>个人防护</a:t>
            </a:r>
            <a:endParaRPr lang="zh-CN" altLang="en-US" sz="28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0" y="608941"/>
            <a:ext cx="12234917" cy="392438"/>
            <a:chOff x="-115610" y="493318"/>
            <a:chExt cx="11600514" cy="372110"/>
          </a:xfrm>
          <a:solidFill>
            <a:srgbClr val="C00000"/>
          </a:solidFill>
        </p:grpSpPr>
        <p:cxnSp>
          <p:nvCxnSpPr>
            <p:cNvPr id="5" name="直接连接符 4"/>
            <p:cNvCxnSpPr/>
            <p:nvPr userDrawn="1"/>
          </p:nvCxnSpPr>
          <p:spPr>
            <a:xfrm>
              <a:off x="-115610" y="862649"/>
              <a:ext cx="11600514" cy="0"/>
            </a:xfrm>
            <a:prstGeom prst="lin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组合 5"/>
            <p:cNvGrpSpPr/>
            <p:nvPr userDrawn="1"/>
          </p:nvGrpSpPr>
          <p:grpSpPr>
            <a:xfrm>
              <a:off x="10124015" y="496096"/>
              <a:ext cx="406266" cy="369331"/>
              <a:chOff x="4464354" y="2760579"/>
              <a:chExt cx="1087360" cy="988506"/>
            </a:xfrm>
            <a:grpFill/>
          </p:grpSpPr>
          <p:sp>
            <p:nvSpPr>
              <p:cNvPr id="13" name="矩形 12"/>
              <p:cNvSpPr/>
              <p:nvPr/>
            </p:nvSpPr>
            <p:spPr>
              <a:xfrm>
                <a:off x="4626232" y="2907741"/>
                <a:ext cx="763604" cy="694182"/>
              </a:xfrm>
              <a:prstGeom prst="rect">
                <a:avLst/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>
                  <a:cs typeface="微软雅黑" panose="020B0503020204020204" pitchFamily="34" charset="-122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4464354" y="2760579"/>
                <a:ext cx="1087360" cy="988506"/>
              </a:xfrm>
              <a:prstGeom prst="rect">
                <a:avLst/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>
                  <a:cs typeface="微软雅黑" panose="020B0503020204020204" pitchFamily="34" charset="-122"/>
                </a:endParaRPr>
              </a:p>
            </p:txBody>
          </p:sp>
        </p:grpSp>
        <p:grpSp>
          <p:nvGrpSpPr>
            <p:cNvPr id="7" name="组合 6"/>
            <p:cNvGrpSpPr/>
            <p:nvPr userDrawn="1"/>
          </p:nvGrpSpPr>
          <p:grpSpPr>
            <a:xfrm>
              <a:off x="10603483" y="493318"/>
              <a:ext cx="406266" cy="369331"/>
              <a:chOff x="4464354" y="2760579"/>
              <a:chExt cx="1087360" cy="988506"/>
            </a:xfrm>
            <a:grpFill/>
          </p:grpSpPr>
          <p:sp>
            <p:nvSpPr>
              <p:cNvPr id="11" name="矩形 10"/>
              <p:cNvSpPr/>
              <p:nvPr/>
            </p:nvSpPr>
            <p:spPr>
              <a:xfrm>
                <a:off x="4626232" y="2907741"/>
                <a:ext cx="763604" cy="694182"/>
              </a:xfrm>
              <a:prstGeom prst="rect">
                <a:avLst/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 dirty="0">
                  <a:cs typeface="微软雅黑" panose="020B0503020204020204" pitchFamily="34" charset="-122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4464354" y="2760579"/>
                <a:ext cx="1087360" cy="988506"/>
              </a:xfrm>
              <a:prstGeom prst="rect">
                <a:avLst/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>
                  <a:cs typeface="微软雅黑" panose="020B0503020204020204" pitchFamily="34" charset="-122"/>
                </a:endParaRPr>
              </a:p>
            </p:txBody>
          </p:sp>
        </p:grpSp>
        <p:grpSp>
          <p:nvGrpSpPr>
            <p:cNvPr id="8" name="组合 7"/>
            <p:cNvGrpSpPr/>
            <p:nvPr userDrawn="1"/>
          </p:nvGrpSpPr>
          <p:grpSpPr>
            <a:xfrm>
              <a:off x="11070781" y="496097"/>
              <a:ext cx="406266" cy="369331"/>
              <a:chOff x="4464354" y="2760579"/>
              <a:chExt cx="1087360" cy="988506"/>
            </a:xfrm>
            <a:grpFill/>
          </p:grpSpPr>
          <p:sp>
            <p:nvSpPr>
              <p:cNvPr id="9" name="矩形 8"/>
              <p:cNvSpPr/>
              <p:nvPr/>
            </p:nvSpPr>
            <p:spPr>
              <a:xfrm>
                <a:off x="4626232" y="2907741"/>
                <a:ext cx="763604" cy="694182"/>
              </a:xfrm>
              <a:prstGeom prst="rect">
                <a:avLst/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>
                  <a:cs typeface="微软雅黑" panose="020B0503020204020204" pitchFamily="34" charset="-122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4464354" y="2760579"/>
                <a:ext cx="1087360" cy="988506"/>
              </a:xfrm>
              <a:prstGeom prst="rect">
                <a:avLst/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>
                  <a:cs typeface="微软雅黑" panose="020B0503020204020204" pitchFamily="34" charset="-122"/>
                </a:endParaRPr>
              </a:p>
            </p:txBody>
          </p:sp>
        </p:grpSp>
      </p:grp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080" y="120650"/>
            <a:ext cx="1010285" cy="819785"/>
          </a:xfrm>
          <a:prstGeom prst="rect">
            <a:avLst/>
          </a:prstGeom>
        </p:spPr>
      </p:pic>
      <p:sp>
        <p:nvSpPr>
          <p:cNvPr id="16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9315450" y="1079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/>
                </a:solidFill>
              </a:defRPr>
            </a:lvl1pPr>
          </a:lstStyle>
          <a:p>
            <a:fld id="{BBF72D54-E197-4495-A232-5F49B2FB03D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565910" y="319405"/>
            <a:ext cx="3403600" cy="685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0" y="608941"/>
            <a:ext cx="12234917" cy="392438"/>
            <a:chOff x="-115610" y="493318"/>
            <a:chExt cx="11600514" cy="372110"/>
          </a:xfrm>
          <a:solidFill>
            <a:srgbClr val="C00000"/>
          </a:solidFill>
        </p:grpSpPr>
        <p:cxnSp>
          <p:nvCxnSpPr>
            <p:cNvPr id="5" name="直接连接符 4"/>
            <p:cNvCxnSpPr/>
            <p:nvPr userDrawn="1"/>
          </p:nvCxnSpPr>
          <p:spPr>
            <a:xfrm>
              <a:off x="-115610" y="862649"/>
              <a:ext cx="11600514" cy="0"/>
            </a:xfrm>
            <a:prstGeom prst="lin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组合 5"/>
            <p:cNvGrpSpPr/>
            <p:nvPr userDrawn="1"/>
          </p:nvGrpSpPr>
          <p:grpSpPr>
            <a:xfrm>
              <a:off x="10124015" y="496096"/>
              <a:ext cx="406266" cy="369331"/>
              <a:chOff x="4464354" y="2760579"/>
              <a:chExt cx="1087360" cy="988506"/>
            </a:xfrm>
            <a:grpFill/>
          </p:grpSpPr>
          <p:sp>
            <p:nvSpPr>
              <p:cNvPr id="13" name="矩形 12"/>
              <p:cNvSpPr/>
              <p:nvPr/>
            </p:nvSpPr>
            <p:spPr>
              <a:xfrm>
                <a:off x="4626232" y="2907741"/>
                <a:ext cx="763604" cy="694182"/>
              </a:xfrm>
              <a:prstGeom prst="rect">
                <a:avLst/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>
                  <a:cs typeface="微软雅黑" panose="020B0503020204020204" pitchFamily="34" charset="-122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4464354" y="2760579"/>
                <a:ext cx="1087360" cy="988506"/>
              </a:xfrm>
              <a:prstGeom prst="rect">
                <a:avLst/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>
                  <a:cs typeface="微软雅黑" panose="020B0503020204020204" pitchFamily="34" charset="-122"/>
                </a:endParaRPr>
              </a:p>
            </p:txBody>
          </p:sp>
        </p:grpSp>
        <p:grpSp>
          <p:nvGrpSpPr>
            <p:cNvPr id="7" name="组合 6"/>
            <p:cNvGrpSpPr/>
            <p:nvPr userDrawn="1"/>
          </p:nvGrpSpPr>
          <p:grpSpPr>
            <a:xfrm>
              <a:off x="10603483" y="493318"/>
              <a:ext cx="406266" cy="369331"/>
              <a:chOff x="4464354" y="2760579"/>
              <a:chExt cx="1087360" cy="988506"/>
            </a:xfrm>
            <a:grpFill/>
          </p:grpSpPr>
          <p:sp>
            <p:nvSpPr>
              <p:cNvPr id="11" name="矩形 10"/>
              <p:cNvSpPr/>
              <p:nvPr/>
            </p:nvSpPr>
            <p:spPr>
              <a:xfrm>
                <a:off x="4626232" y="2907741"/>
                <a:ext cx="763604" cy="694182"/>
              </a:xfrm>
              <a:prstGeom prst="rect">
                <a:avLst/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 dirty="0">
                  <a:cs typeface="微软雅黑" panose="020B0503020204020204" pitchFamily="34" charset="-122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4464354" y="2760579"/>
                <a:ext cx="1087360" cy="988506"/>
              </a:xfrm>
              <a:prstGeom prst="rect">
                <a:avLst/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>
                  <a:cs typeface="微软雅黑" panose="020B0503020204020204" pitchFamily="34" charset="-122"/>
                </a:endParaRPr>
              </a:p>
            </p:txBody>
          </p:sp>
        </p:grpSp>
        <p:grpSp>
          <p:nvGrpSpPr>
            <p:cNvPr id="8" name="组合 7"/>
            <p:cNvGrpSpPr/>
            <p:nvPr userDrawn="1"/>
          </p:nvGrpSpPr>
          <p:grpSpPr>
            <a:xfrm>
              <a:off x="11070781" y="496097"/>
              <a:ext cx="406266" cy="369331"/>
              <a:chOff x="4464354" y="2760579"/>
              <a:chExt cx="1087360" cy="988506"/>
            </a:xfrm>
            <a:grpFill/>
          </p:grpSpPr>
          <p:sp>
            <p:nvSpPr>
              <p:cNvPr id="9" name="矩形 8"/>
              <p:cNvSpPr/>
              <p:nvPr/>
            </p:nvSpPr>
            <p:spPr>
              <a:xfrm>
                <a:off x="4626232" y="2907741"/>
                <a:ext cx="763604" cy="694182"/>
              </a:xfrm>
              <a:prstGeom prst="rect">
                <a:avLst/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>
                  <a:cs typeface="微软雅黑" panose="020B0503020204020204" pitchFamily="34" charset="-122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4464354" y="2760579"/>
                <a:ext cx="1087360" cy="988506"/>
              </a:xfrm>
              <a:prstGeom prst="rect">
                <a:avLst/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>
                  <a:cs typeface="微软雅黑" panose="020B0503020204020204" pitchFamily="34" charset="-122"/>
                </a:endParaRPr>
              </a:p>
            </p:txBody>
          </p:sp>
        </p:grpSp>
      </p:grp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5" y="15240"/>
            <a:ext cx="1446530" cy="925195"/>
          </a:xfrm>
          <a:prstGeom prst="rect">
            <a:avLst/>
          </a:prstGeom>
        </p:spPr>
      </p:pic>
      <p:sp>
        <p:nvSpPr>
          <p:cNvPr id="16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9315450" y="1079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/>
                </a:solidFill>
              </a:defRPr>
            </a:lvl1pPr>
          </a:lstStyle>
          <a:p>
            <a:fld id="{BBF72D54-E197-4495-A232-5F49B2FB03D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任意多边形 23"/>
          <p:cNvSpPr/>
          <p:nvPr userDrawn="1"/>
        </p:nvSpPr>
        <p:spPr bwMode="auto">
          <a:xfrm>
            <a:off x="6151431" y="3219957"/>
            <a:ext cx="5053598" cy="3638044"/>
          </a:xfrm>
          <a:custGeom>
            <a:avLst/>
            <a:gdLst>
              <a:gd name="connsiteX0" fmla="*/ 4942087 w 4942087"/>
              <a:gd name="connsiteY0" fmla="*/ 0 h 3192462"/>
              <a:gd name="connsiteX1" fmla="*/ 1252067 w 4942087"/>
              <a:gd name="connsiteY1" fmla="*/ 2977327 h 3192462"/>
              <a:gd name="connsiteX2" fmla="*/ 1094248 w 4942087"/>
              <a:gd name="connsiteY2" fmla="*/ 3192462 h 3192462"/>
              <a:gd name="connsiteX3" fmla="*/ 0 w 4942087"/>
              <a:gd name="connsiteY3" fmla="*/ 3192462 h 3192462"/>
              <a:gd name="connsiteX4" fmla="*/ 5578 w 4942087"/>
              <a:gd name="connsiteY4" fmla="*/ 3186972 h 3192462"/>
              <a:gd name="connsiteX5" fmla="*/ 4942087 w 4942087"/>
              <a:gd name="connsiteY5" fmla="*/ 0 h 3192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42087" h="3192462">
                <a:moveTo>
                  <a:pt x="4942087" y="0"/>
                </a:moveTo>
                <a:cubicBezTo>
                  <a:pt x="4942087" y="0"/>
                  <a:pt x="2724144" y="1096254"/>
                  <a:pt x="1252067" y="2977327"/>
                </a:cubicBezTo>
                <a:lnTo>
                  <a:pt x="1094248" y="3192462"/>
                </a:lnTo>
                <a:lnTo>
                  <a:pt x="0" y="3192462"/>
                </a:lnTo>
                <a:lnTo>
                  <a:pt x="5578" y="3186972"/>
                </a:lnTo>
                <a:cubicBezTo>
                  <a:pt x="148820" y="3046535"/>
                  <a:pt x="2479178" y="787236"/>
                  <a:pt x="4942087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任意多边形 14"/>
          <p:cNvSpPr/>
          <p:nvPr userDrawn="1"/>
        </p:nvSpPr>
        <p:spPr bwMode="auto">
          <a:xfrm>
            <a:off x="0" y="3191992"/>
            <a:ext cx="6151430" cy="1460963"/>
          </a:xfrm>
          <a:custGeom>
            <a:avLst/>
            <a:gdLst>
              <a:gd name="connsiteX0" fmla="*/ 1774330 w 8032255"/>
              <a:gd name="connsiteY0" fmla="*/ 1850269 h 3230563"/>
              <a:gd name="connsiteX1" fmla="*/ 1788042 w 8032255"/>
              <a:gd name="connsiteY1" fmla="*/ 1859699 h 3230563"/>
              <a:gd name="connsiteX2" fmla="*/ 5066465 w 8032255"/>
              <a:gd name="connsiteY2" fmla="*/ 2720474 h 3230563"/>
              <a:gd name="connsiteX3" fmla="*/ 8032255 w 8032255"/>
              <a:gd name="connsiteY3" fmla="*/ 2304846 h 3230563"/>
              <a:gd name="connsiteX4" fmla="*/ 3767166 w 8032255"/>
              <a:gd name="connsiteY4" fmla="*/ 3230563 h 3230563"/>
              <a:gd name="connsiteX5" fmla="*/ 3748336 w 8032255"/>
              <a:gd name="connsiteY5" fmla="*/ 3230563 h 3230563"/>
              <a:gd name="connsiteX6" fmla="*/ 2063602 w 8032255"/>
              <a:gd name="connsiteY6" fmla="*/ 2905854 h 3230563"/>
              <a:gd name="connsiteX7" fmla="*/ 1774330 w 8032255"/>
              <a:gd name="connsiteY7" fmla="*/ 2778577 h 3230563"/>
              <a:gd name="connsiteX8" fmla="*/ 236463 w 8032255"/>
              <a:gd name="connsiteY8" fmla="*/ 0 h 3230563"/>
              <a:gd name="connsiteX9" fmla="*/ 488448 w 8032255"/>
              <a:gd name="connsiteY9" fmla="*/ 524535 h 3230563"/>
              <a:gd name="connsiteX10" fmla="*/ 495557 w 8032255"/>
              <a:gd name="connsiteY10" fmla="*/ 535984 h 3230563"/>
              <a:gd name="connsiteX11" fmla="*/ 0 w 8032255"/>
              <a:gd name="connsiteY11" fmla="*/ 535984 h 3230563"/>
              <a:gd name="connsiteX12" fmla="*/ 748 w 8032255"/>
              <a:gd name="connsiteY12" fmla="*/ 534290 h 3230563"/>
              <a:gd name="connsiteX13" fmla="*/ 236463 w 8032255"/>
              <a:gd name="connsiteY13" fmla="*/ 0 h 3230563"/>
              <a:gd name="connsiteX0-1" fmla="*/ 1774330 w 8032255"/>
              <a:gd name="connsiteY0-2" fmla="*/ 1325734 h 2706028"/>
              <a:gd name="connsiteX1-3" fmla="*/ 1788042 w 8032255"/>
              <a:gd name="connsiteY1-4" fmla="*/ 1335164 h 2706028"/>
              <a:gd name="connsiteX2-5" fmla="*/ 5066465 w 8032255"/>
              <a:gd name="connsiteY2-6" fmla="*/ 2195939 h 2706028"/>
              <a:gd name="connsiteX3-7" fmla="*/ 8032255 w 8032255"/>
              <a:gd name="connsiteY3-8" fmla="*/ 1780311 h 2706028"/>
              <a:gd name="connsiteX4-9" fmla="*/ 3767166 w 8032255"/>
              <a:gd name="connsiteY4-10" fmla="*/ 2706028 h 2706028"/>
              <a:gd name="connsiteX5-11" fmla="*/ 3748336 w 8032255"/>
              <a:gd name="connsiteY5-12" fmla="*/ 2706028 h 2706028"/>
              <a:gd name="connsiteX6-13" fmla="*/ 2063602 w 8032255"/>
              <a:gd name="connsiteY6-14" fmla="*/ 2381319 h 2706028"/>
              <a:gd name="connsiteX7-15" fmla="*/ 1774330 w 8032255"/>
              <a:gd name="connsiteY7-16" fmla="*/ 2254042 h 2706028"/>
              <a:gd name="connsiteX8-17" fmla="*/ 1774330 w 8032255"/>
              <a:gd name="connsiteY8-18" fmla="*/ 1325734 h 2706028"/>
              <a:gd name="connsiteX9-19" fmla="*/ 748 w 8032255"/>
              <a:gd name="connsiteY9-20" fmla="*/ 9755 h 2706028"/>
              <a:gd name="connsiteX10-21" fmla="*/ 488448 w 8032255"/>
              <a:gd name="connsiteY10-22" fmla="*/ 0 h 2706028"/>
              <a:gd name="connsiteX11-23" fmla="*/ 495557 w 8032255"/>
              <a:gd name="connsiteY11-24" fmla="*/ 11449 h 2706028"/>
              <a:gd name="connsiteX12-25" fmla="*/ 0 w 8032255"/>
              <a:gd name="connsiteY12-26" fmla="*/ 11449 h 2706028"/>
              <a:gd name="connsiteX13-27" fmla="*/ 748 w 8032255"/>
              <a:gd name="connsiteY13-28" fmla="*/ 9755 h 2706028"/>
              <a:gd name="connsiteX0-29" fmla="*/ 1774330 w 8032255"/>
              <a:gd name="connsiteY0-30" fmla="*/ 1325734 h 2706028"/>
              <a:gd name="connsiteX1-31" fmla="*/ 1788042 w 8032255"/>
              <a:gd name="connsiteY1-32" fmla="*/ 1335164 h 2706028"/>
              <a:gd name="connsiteX2-33" fmla="*/ 5066465 w 8032255"/>
              <a:gd name="connsiteY2-34" fmla="*/ 2195939 h 2706028"/>
              <a:gd name="connsiteX3-35" fmla="*/ 8032255 w 8032255"/>
              <a:gd name="connsiteY3-36" fmla="*/ 1780311 h 2706028"/>
              <a:gd name="connsiteX4-37" fmla="*/ 3767166 w 8032255"/>
              <a:gd name="connsiteY4-38" fmla="*/ 2706028 h 2706028"/>
              <a:gd name="connsiteX5-39" fmla="*/ 3748336 w 8032255"/>
              <a:gd name="connsiteY5-40" fmla="*/ 2706028 h 2706028"/>
              <a:gd name="connsiteX6-41" fmla="*/ 2063602 w 8032255"/>
              <a:gd name="connsiteY6-42" fmla="*/ 2381319 h 2706028"/>
              <a:gd name="connsiteX7-43" fmla="*/ 1774330 w 8032255"/>
              <a:gd name="connsiteY7-44" fmla="*/ 2254042 h 2706028"/>
              <a:gd name="connsiteX8-45" fmla="*/ 1774330 w 8032255"/>
              <a:gd name="connsiteY8-46" fmla="*/ 1325734 h 2706028"/>
              <a:gd name="connsiteX9-47" fmla="*/ 748 w 8032255"/>
              <a:gd name="connsiteY9-48" fmla="*/ 9755 h 2706028"/>
              <a:gd name="connsiteX10-49" fmla="*/ 488448 w 8032255"/>
              <a:gd name="connsiteY10-50" fmla="*/ 0 h 2706028"/>
              <a:gd name="connsiteX11-51" fmla="*/ 0 w 8032255"/>
              <a:gd name="connsiteY11-52" fmla="*/ 11449 h 2706028"/>
              <a:gd name="connsiteX12-53" fmla="*/ 748 w 8032255"/>
              <a:gd name="connsiteY12-54" fmla="*/ 9755 h 2706028"/>
              <a:gd name="connsiteX0-55" fmla="*/ 1774330 w 8032255"/>
              <a:gd name="connsiteY0-56" fmla="*/ 1325734 h 2706028"/>
              <a:gd name="connsiteX1-57" fmla="*/ 1788042 w 8032255"/>
              <a:gd name="connsiteY1-58" fmla="*/ 1335164 h 2706028"/>
              <a:gd name="connsiteX2-59" fmla="*/ 5066465 w 8032255"/>
              <a:gd name="connsiteY2-60" fmla="*/ 2195939 h 2706028"/>
              <a:gd name="connsiteX3-61" fmla="*/ 8032255 w 8032255"/>
              <a:gd name="connsiteY3-62" fmla="*/ 1780311 h 2706028"/>
              <a:gd name="connsiteX4-63" fmla="*/ 3767166 w 8032255"/>
              <a:gd name="connsiteY4-64" fmla="*/ 2706028 h 2706028"/>
              <a:gd name="connsiteX5-65" fmla="*/ 3748336 w 8032255"/>
              <a:gd name="connsiteY5-66" fmla="*/ 2706028 h 2706028"/>
              <a:gd name="connsiteX6-67" fmla="*/ 2063602 w 8032255"/>
              <a:gd name="connsiteY6-68" fmla="*/ 2381319 h 2706028"/>
              <a:gd name="connsiteX7-69" fmla="*/ 1774330 w 8032255"/>
              <a:gd name="connsiteY7-70" fmla="*/ 2254042 h 2706028"/>
              <a:gd name="connsiteX8-71" fmla="*/ 1774330 w 8032255"/>
              <a:gd name="connsiteY8-72" fmla="*/ 1325734 h 2706028"/>
              <a:gd name="connsiteX9-73" fmla="*/ 0 w 8032255"/>
              <a:gd name="connsiteY9-74" fmla="*/ 11449 h 2706028"/>
              <a:gd name="connsiteX10-75" fmla="*/ 488448 w 8032255"/>
              <a:gd name="connsiteY10-76" fmla="*/ 0 h 2706028"/>
              <a:gd name="connsiteX11-77" fmla="*/ 0 w 8032255"/>
              <a:gd name="connsiteY11-78" fmla="*/ 11449 h 2706028"/>
              <a:gd name="connsiteX0-79" fmla="*/ 0 w 6257925"/>
              <a:gd name="connsiteY0-80" fmla="*/ 0 h 1380294"/>
              <a:gd name="connsiteX1-81" fmla="*/ 13712 w 6257925"/>
              <a:gd name="connsiteY1-82" fmla="*/ 9430 h 1380294"/>
              <a:gd name="connsiteX2-83" fmla="*/ 3292135 w 6257925"/>
              <a:gd name="connsiteY2-84" fmla="*/ 870205 h 1380294"/>
              <a:gd name="connsiteX3-85" fmla="*/ 6257925 w 6257925"/>
              <a:gd name="connsiteY3-86" fmla="*/ 454577 h 1380294"/>
              <a:gd name="connsiteX4-87" fmla="*/ 1992836 w 6257925"/>
              <a:gd name="connsiteY4-88" fmla="*/ 1380294 h 1380294"/>
              <a:gd name="connsiteX5-89" fmla="*/ 1974006 w 6257925"/>
              <a:gd name="connsiteY5-90" fmla="*/ 1380294 h 1380294"/>
              <a:gd name="connsiteX6-91" fmla="*/ 289272 w 6257925"/>
              <a:gd name="connsiteY6-92" fmla="*/ 1055585 h 1380294"/>
              <a:gd name="connsiteX7-93" fmla="*/ 0 w 6257925"/>
              <a:gd name="connsiteY7-94" fmla="*/ 928308 h 1380294"/>
              <a:gd name="connsiteX8-95" fmla="*/ 0 w 6257925"/>
              <a:gd name="connsiteY8-96" fmla="*/ 0 h 13802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6257925" h="1380294">
                <a:moveTo>
                  <a:pt x="0" y="0"/>
                </a:moveTo>
                <a:lnTo>
                  <a:pt x="13712" y="9430"/>
                </a:lnTo>
                <a:cubicBezTo>
                  <a:pt x="746057" y="487639"/>
                  <a:pt x="1798647" y="870205"/>
                  <a:pt x="3292135" y="870205"/>
                </a:cubicBezTo>
                <a:cubicBezTo>
                  <a:pt x="4130088" y="870205"/>
                  <a:pt x="5109270" y="747406"/>
                  <a:pt x="6257925" y="454577"/>
                </a:cubicBezTo>
                <a:cubicBezTo>
                  <a:pt x="6257925" y="454577"/>
                  <a:pt x="4412545" y="1370848"/>
                  <a:pt x="1992836" y="1380294"/>
                </a:cubicBezTo>
                <a:lnTo>
                  <a:pt x="1974006" y="1380294"/>
                </a:lnTo>
                <a:cubicBezTo>
                  <a:pt x="1347894" y="1380294"/>
                  <a:pt x="783570" y="1250411"/>
                  <a:pt x="289272" y="1055585"/>
                </a:cubicBezTo>
                <a:lnTo>
                  <a:pt x="0" y="928308"/>
                </a:lnTo>
                <a:lnTo>
                  <a:pt x="0" y="0"/>
                </a:lnTo>
                <a:close/>
              </a:path>
            </a:pathLst>
          </a:custGeom>
          <a:solidFill>
            <a:srgbClr val="1F497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任意多边形 22"/>
          <p:cNvSpPr/>
          <p:nvPr userDrawn="1"/>
        </p:nvSpPr>
        <p:spPr bwMode="auto">
          <a:xfrm>
            <a:off x="0" y="3191993"/>
            <a:ext cx="10531929" cy="3666008"/>
          </a:xfrm>
          <a:custGeom>
            <a:avLst/>
            <a:gdLst>
              <a:gd name="connsiteX0" fmla="*/ 11023600 w 11023600"/>
              <a:gd name="connsiteY0" fmla="*/ 0 h 3352518"/>
              <a:gd name="connsiteX1" fmla="*/ 6417907 w 11023600"/>
              <a:gd name="connsiteY1" fmla="*/ 2961439 h 3352518"/>
              <a:gd name="connsiteX2" fmla="*/ 6062573 w 11023600"/>
              <a:gd name="connsiteY2" fmla="*/ 3352518 h 3352518"/>
              <a:gd name="connsiteX3" fmla="*/ 0 w 11023600"/>
              <a:gd name="connsiteY3" fmla="*/ 3352518 h 3352518"/>
              <a:gd name="connsiteX4" fmla="*/ 0 w 11023600"/>
              <a:gd name="connsiteY4" fmla="*/ 1297850 h 3352518"/>
              <a:gd name="connsiteX5" fmla="*/ 23565 w 11023600"/>
              <a:gd name="connsiteY5" fmla="*/ 1306212 h 3352518"/>
              <a:gd name="connsiteX6" fmla="*/ 1993222 w 11023600"/>
              <a:gd name="connsiteY6" fmla="*/ 1615640 h 3352518"/>
              <a:gd name="connsiteX7" fmla="*/ 2219217 w 11023600"/>
              <a:gd name="connsiteY7" fmla="*/ 1625088 h 3352518"/>
              <a:gd name="connsiteX8" fmla="*/ 11023600 w 11023600"/>
              <a:gd name="connsiteY8" fmla="*/ 0 h 335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3600" h="3352518">
                <a:moveTo>
                  <a:pt x="11023600" y="0"/>
                </a:moveTo>
                <a:cubicBezTo>
                  <a:pt x="11023600" y="0"/>
                  <a:pt x="8267632" y="1054617"/>
                  <a:pt x="6417907" y="2961439"/>
                </a:cubicBezTo>
                <a:lnTo>
                  <a:pt x="6062573" y="3352518"/>
                </a:lnTo>
                <a:lnTo>
                  <a:pt x="0" y="3352518"/>
                </a:lnTo>
                <a:lnTo>
                  <a:pt x="0" y="1297850"/>
                </a:lnTo>
                <a:lnTo>
                  <a:pt x="23565" y="1306212"/>
                </a:lnTo>
                <a:cubicBezTo>
                  <a:pt x="562510" y="1476280"/>
                  <a:pt x="1214010" y="1596744"/>
                  <a:pt x="1993222" y="1615640"/>
                </a:cubicBezTo>
                <a:cubicBezTo>
                  <a:pt x="2068553" y="1625088"/>
                  <a:pt x="2143885" y="1625088"/>
                  <a:pt x="2219217" y="1625088"/>
                </a:cubicBezTo>
                <a:cubicBezTo>
                  <a:pt x="5194816" y="1625088"/>
                  <a:pt x="6946276" y="179516"/>
                  <a:pt x="11023600" y="0"/>
                </a:cubicBezTo>
                <a:close/>
              </a:path>
            </a:pathLst>
          </a:custGeom>
          <a:blipFill>
            <a:blip r:embed="rId2"/>
            <a:srcRect/>
            <a:stretch>
              <a:fillRect t="-45695" b="-4538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" name="任意多边形 26"/>
          <p:cNvSpPr/>
          <p:nvPr userDrawn="1"/>
        </p:nvSpPr>
        <p:spPr bwMode="auto">
          <a:xfrm>
            <a:off x="7609114" y="3191993"/>
            <a:ext cx="4582884" cy="3666009"/>
          </a:xfrm>
          <a:custGeom>
            <a:avLst/>
            <a:gdLst>
              <a:gd name="connsiteX0" fmla="*/ 3896010 w 3896010"/>
              <a:gd name="connsiteY0" fmla="*/ 0 h 3259442"/>
              <a:gd name="connsiteX1" fmla="*/ 3896010 w 3896010"/>
              <a:gd name="connsiteY1" fmla="*/ 3259442 h 3259442"/>
              <a:gd name="connsiteX2" fmla="*/ 0 w 3896010"/>
              <a:gd name="connsiteY2" fmla="*/ 3259442 h 3259442"/>
              <a:gd name="connsiteX3" fmla="*/ 19310 w 3896010"/>
              <a:gd name="connsiteY3" fmla="*/ 3233323 h 3259442"/>
              <a:gd name="connsiteX4" fmla="*/ 3845483 w 3896010"/>
              <a:gd name="connsiteY4" fmla="*/ 21593 h 3259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6010" h="3259442">
                <a:moveTo>
                  <a:pt x="3896010" y="0"/>
                </a:moveTo>
                <a:lnTo>
                  <a:pt x="3896010" y="3259442"/>
                </a:lnTo>
                <a:lnTo>
                  <a:pt x="0" y="3259442"/>
                </a:lnTo>
                <a:lnTo>
                  <a:pt x="19310" y="3233323"/>
                </a:lnTo>
                <a:cubicBezTo>
                  <a:pt x="282702" y="2879799"/>
                  <a:pt x="1784091" y="950786"/>
                  <a:pt x="3845483" y="21593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9315450" y="1079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/>
                </a:solidFill>
              </a:defRPr>
            </a:lvl1pPr>
          </a:lstStyle>
          <a:p>
            <a:fld id="{BBF72D54-E197-4495-A232-5F49B2FB03D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 userDrawn="1"/>
        </p:nvSpPr>
        <p:spPr bwMode="auto">
          <a:xfrm>
            <a:off x="6151431" y="1656511"/>
            <a:ext cx="5053598" cy="5201490"/>
          </a:xfrm>
          <a:custGeom>
            <a:avLst/>
            <a:gdLst>
              <a:gd name="connsiteX0" fmla="*/ 4942087 w 4942087"/>
              <a:gd name="connsiteY0" fmla="*/ 0 h 3192462"/>
              <a:gd name="connsiteX1" fmla="*/ 1252067 w 4942087"/>
              <a:gd name="connsiteY1" fmla="*/ 2977327 h 3192462"/>
              <a:gd name="connsiteX2" fmla="*/ 1094248 w 4942087"/>
              <a:gd name="connsiteY2" fmla="*/ 3192462 h 3192462"/>
              <a:gd name="connsiteX3" fmla="*/ 0 w 4942087"/>
              <a:gd name="connsiteY3" fmla="*/ 3192462 h 3192462"/>
              <a:gd name="connsiteX4" fmla="*/ 5578 w 4942087"/>
              <a:gd name="connsiteY4" fmla="*/ 3186972 h 3192462"/>
              <a:gd name="connsiteX5" fmla="*/ 4942087 w 4942087"/>
              <a:gd name="connsiteY5" fmla="*/ 0 h 3192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42087" h="3192462">
                <a:moveTo>
                  <a:pt x="4942087" y="0"/>
                </a:moveTo>
                <a:cubicBezTo>
                  <a:pt x="4942087" y="0"/>
                  <a:pt x="2724144" y="1096254"/>
                  <a:pt x="1252067" y="2977327"/>
                </a:cubicBezTo>
                <a:lnTo>
                  <a:pt x="1094248" y="3192462"/>
                </a:lnTo>
                <a:lnTo>
                  <a:pt x="0" y="3192462"/>
                </a:lnTo>
                <a:lnTo>
                  <a:pt x="5578" y="3186972"/>
                </a:lnTo>
                <a:cubicBezTo>
                  <a:pt x="148820" y="3046535"/>
                  <a:pt x="2479178" y="787236"/>
                  <a:pt x="4942087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任意多边形 6"/>
          <p:cNvSpPr/>
          <p:nvPr userDrawn="1"/>
        </p:nvSpPr>
        <p:spPr bwMode="auto">
          <a:xfrm>
            <a:off x="0" y="1616529"/>
            <a:ext cx="10531929" cy="5241472"/>
          </a:xfrm>
          <a:custGeom>
            <a:avLst/>
            <a:gdLst>
              <a:gd name="connsiteX0" fmla="*/ 11023600 w 11023600"/>
              <a:gd name="connsiteY0" fmla="*/ 0 h 3352518"/>
              <a:gd name="connsiteX1" fmla="*/ 6417907 w 11023600"/>
              <a:gd name="connsiteY1" fmla="*/ 2961439 h 3352518"/>
              <a:gd name="connsiteX2" fmla="*/ 6062573 w 11023600"/>
              <a:gd name="connsiteY2" fmla="*/ 3352518 h 3352518"/>
              <a:gd name="connsiteX3" fmla="*/ 0 w 11023600"/>
              <a:gd name="connsiteY3" fmla="*/ 3352518 h 3352518"/>
              <a:gd name="connsiteX4" fmla="*/ 0 w 11023600"/>
              <a:gd name="connsiteY4" fmla="*/ 1297850 h 3352518"/>
              <a:gd name="connsiteX5" fmla="*/ 23565 w 11023600"/>
              <a:gd name="connsiteY5" fmla="*/ 1306212 h 3352518"/>
              <a:gd name="connsiteX6" fmla="*/ 1993222 w 11023600"/>
              <a:gd name="connsiteY6" fmla="*/ 1615640 h 3352518"/>
              <a:gd name="connsiteX7" fmla="*/ 2219217 w 11023600"/>
              <a:gd name="connsiteY7" fmla="*/ 1625088 h 3352518"/>
              <a:gd name="connsiteX8" fmla="*/ 11023600 w 11023600"/>
              <a:gd name="connsiteY8" fmla="*/ 0 h 335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3600" h="3352518">
                <a:moveTo>
                  <a:pt x="11023600" y="0"/>
                </a:moveTo>
                <a:cubicBezTo>
                  <a:pt x="11023600" y="0"/>
                  <a:pt x="8267632" y="1054617"/>
                  <a:pt x="6417907" y="2961439"/>
                </a:cubicBezTo>
                <a:lnTo>
                  <a:pt x="6062573" y="3352518"/>
                </a:lnTo>
                <a:lnTo>
                  <a:pt x="0" y="3352518"/>
                </a:lnTo>
                <a:lnTo>
                  <a:pt x="0" y="1297850"/>
                </a:lnTo>
                <a:lnTo>
                  <a:pt x="23565" y="1306212"/>
                </a:lnTo>
                <a:cubicBezTo>
                  <a:pt x="562510" y="1476280"/>
                  <a:pt x="1214010" y="1596744"/>
                  <a:pt x="1993222" y="1615640"/>
                </a:cubicBezTo>
                <a:cubicBezTo>
                  <a:pt x="2068553" y="1625088"/>
                  <a:pt x="2143885" y="1625088"/>
                  <a:pt x="2219217" y="1625088"/>
                </a:cubicBezTo>
                <a:cubicBezTo>
                  <a:pt x="5194816" y="1625088"/>
                  <a:pt x="6946276" y="179516"/>
                  <a:pt x="11023600" y="0"/>
                </a:cubicBezTo>
                <a:close/>
              </a:path>
            </a:pathLst>
          </a:custGeom>
          <a:blipFill>
            <a:blip r:embed="rId2"/>
            <a:srcRect/>
            <a:stretch>
              <a:fillRect t="-16862" b="-1678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任意多边形 7"/>
          <p:cNvSpPr/>
          <p:nvPr userDrawn="1"/>
        </p:nvSpPr>
        <p:spPr bwMode="auto">
          <a:xfrm>
            <a:off x="7609114" y="1616529"/>
            <a:ext cx="4582884" cy="5241473"/>
          </a:xfrm>
          <a:custGeom>
            <a:avLst/>
            <a:gdLst>
              <a:gd name="connsiteX0" fmla="*/ 3896010 w 3896010"/>
              <a:gd name="connsiteY0" fmla="*/ 0 h 3259442"/>
              <a:gd name="connsiteX1" fmla="*/ 3896010 w 3896010"/>
              <a:gd name="connsiteY1" fmla="*/ 3259442 h 3259442"/>
              <a:gd name="connsiteX2" fmla="*/ 0 w 3896010"/>
              <a:gd name="connsiteY2" fmla="*/ 3259442 h 3259442"/>
              <a:gd name="connsiteX3" fmla="*/ 19310 w 3896010"/>
              <a:gd name="connsiteY3" fmla="*/ 3233323 h 3259442"/>
              <a:gd name="connsiteX4" fmla="*/ 3845483 w 3896010"/>
              <a:gd name="connsiteY4" fmla="*/ 21593 h 3259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6010" h="3259442">
                <a:moveTo>
                  <a:pt x="3896010" y="0"/>
                </a:moveTo>
                <a:lnTo>
                  <a:pt x="3896010" y="3259442"/>
                </a:lnTo>
                <a:lnTo>
                  <a:pt x="0" y="3259442"/>
                </a:lnTo>
                <a:lnTo>
                  <a:pt x="19310" y="3233323"/>
                </a:lnTo>
                <a:cubicBezTo>
                  <a:pt x="282702" y="2879799"/>
                  <a:pt x="1784091" y="950786"/>
                  <a:pt x="3845483" y="21593"/>
                </a:cubicBezTo>
                <a:close/>
              </a:path>
            </a:pathLst>
          </a:custGeom>
          <a:solidFill>
            <a:srgbClr val="1F497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9315450" y="1079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/>
                </a:solidFill>
              </a:defRPr>
            </a:lvl1pPr>
          </a:lstStyle>
          <a:p>
            <a:fld id="{BBF72D54-E197-4495-A232-5F49B2FB03D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D099-C3CC-49E1-BE59-DA8FE3574CEB}" type="datetimeFigureOut">
              <a:rPr lang="zh-CN" altLang="en-US" smtClean="0"/>
              <a:t>2025/8/3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AF5B9-1F9E-44E6-A365-1C17975A1C1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ags" Target="../tags/tag4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ags" Target="../tags/tag3.xml"/><Relationship Id="rId2" Type="http://schemas.openxmlformats.org/officeDocument/2006/relationships/slideLayout" Target="../slideLayouts/slideLayout12.xml"/><Relationship Id="rId16" Type="http://schemas.openxmlformats.org/officeDocument/2006/relationships/tags" Target="../tags/tag7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15.xml"/><Relationship Id="rId15" Type="http://schemas.openxmlformats.org/officeDocument/2006/relationships/tags" Target="../tags/tag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ags" Target="../tags/tag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 l="100" t="100" r="100" b="2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lvl1pPr algn="ctr" defTabSz="9137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15" indent="-285750" algn="l" defTabSz="9137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9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0" algn="l" defTabSz="9137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0" algn="l" defTabSz="9137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37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95" algn="l" defTabSz="9137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7" r:id="rId7"/>
    <p:sldLayoutId id="2147483669" r:id="rId8"/>
    <p:sldLayoutId id="2147483670" r:id="rId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7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3.pn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7515" y="0"/>
            <a:ext cx="2865120" cy="4547235"/>
          </a:xfrm>
          <a:prstGeom prst="rect">
            <a:avLst/>
          </a:prstGeom>
        </p:spPr>
      </p:pic>
      <p:pic>
        <p:nvPicPr>
          <p:cNvPr id="3" name="图片 2" descr="&amp;pky8655463850&amp;2&amp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 bwMode="auto">
          <a:xfrm>
            <a:off x="635" y="1899285"/>
            <a:ext cx="12192000" cy="2459355"/>
          </a:xfrm>
          <a:prstGeom prst="rect">
            <a:avLst/>
          </a:prstGeom>
          <a:solidFill>
            <a:srgbClr val="C00000">
              <a:alpha val="65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00"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077" name="文本框 24"/>
          <p:cNvSpPr>
            <a:spLocks noChangeArrowheads="1"/>
          </p:cNvSpPr>
          <p:nvPr/>
        </p:nvSpPr>
        <p:spPr bwMode="auto">
          <a:xfrm>
            <a:off x="975680" y="1804352"/>
            <a:ext cx="10241280" cy="212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微软雅黑" panose="020B0503020204020204" pitchFamily="34" charset="-122"/>
              <a:buNone/>
            </a:pPr>
            <a:r>
              <a:rPr sz="8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电焊机安全操作培训</a:t>
            </a:r>
            <a:endParaRPr lang="zh-CN" altLang="en-US" sz="8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roup 2"/>
          <p:cNvPicPr>
            <a:picLocks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402" y="4217536"/>
            <a:ext cx="427093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333333"/>
                </a:solidFill>
              </a14:hiddenFill>
            </a:ext>
          </a:extLst>
        </p:spPr>
      </p:pic>
      <p:pic>
        <p:nvPicPr>
          <p:cNvPr id="45" name="Group 22"/>
          <p:cNvPicPr>
            <a:picLocks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961" y="5433564"/>
            <a:ext cx="500127" cy="51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333333"/>
                </a:solidFill>
              </a14:hiddenFill>
            </a:ext>
          </a:extLst>
        </p:spPr>
      </p:pic>
      <p:pic>
        <p:nvPicPr>
          <p:cNvPr id="46" name="Group 25"/>
          <p:cNvPicPr>
            <a:picLocks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804" y="2922136"/>
            <a:ext cx="357235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333333"/>
                </a:solidFill>
              </a14:hiddenFill>
            </a:ext>
          </a:extLst>
        </p:spPr>
      </p:pic>
      <p:pic>
        <p:nvPicPr>
          <p:cNvPr id="48" name="Group 30"/>
          <p:cNvPicPr>
            <a:picLocks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632" y="4119116"/>
            <a:ext cx="493777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333333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1049020" y="2705100"/>
            <a:ext cx="5349875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>
              <a:buNone/>
            </a:pPr>
            <a:r>
              <a:rPr lang="en-US" altLang="zh-CN" sz="2200" dirty="0">
                <a:latin typeface="+mn-ea"/>
                <a:cs typeface="+mn-ea"/>
                <a:sym typeface="+mn-ea"/>
              </a:rPr>
              <a:t>4</a:t>
            </a:r>
            <a:r>
              <a:rPr lang="zh-CN" altLang="en-US" sz="2200" dirty="0">
                <a:latin typeface="+mn-ea"/>
                <a:cs typeface="+mn-ea"/>
                <a:sym typeface="+mn-ea"/>
              </a:rPr>
              <a:t>）电流的频率</a:t>
            </a:r>
            <a:endParaRPr lang="zh-CN" altLang="en-US" sz="2200" dirty="0">
              <a:latin typeface="+mn-ea"/>
              <a:cs typeface="+mn-ea"/>
            </a:endParaRPr>
          </a:p>
          <a:p>
            <a:pPr eaLnBrk="1" hangingPunct="1">
              <a:buNone/>
            </a:pPr>
            <a:r>
              <a:rPr lang="zh-CN" altLang="en-US" sz="2200" dirty="0">
                <a:latin typeface="+mn-ea"/>
                <a:cs typeface="+mn-ea"/>
                <a:sym typeface="+mn-ea"/>
              </a:rPr>
              <a:t>   目前工频交流电是最危险的频率</a:t>
            </a:r>
            <a:endParaRPr lang="zh-CN" altLang="en-US" sz="2200" dirty="0">
              <a:latin typeface="+mn-ea"/>
              <a:cs typeface="+mn-ea"/>
            </a:endParaRPr>
          </a:p>
          <a:p>
            <a:pPr eaLnBrk="1" hangingPunct="1">
              <a:buNone/>
            </a:pPr>
            <a:r>
              <a:rPr lang="en-US" altLang="zh-CN" sz="2200" dirty="0">
                <a:latin typeface="+mn-ea"/>
                <a:cs typeface="+mn-ea"/>
                <a:sym typeface="+mn-ea"/>
              </a:rPr>
              <a:t>5</a:t>
            </a:r>
            <a:r>
              <a:rPr lang="zh-CN" altLang="en-US" sz="2200" dirty="0">
                <a:latin typeface="+mn-ea"/>
                <a:cs typeface="+mn-ea"/>
                <a:sym typeface="+mn-ea"/>
              </a:rPr>
              <a:t>）人体的健康状况</a:t>
            </a:r>
            <a:endParaRPr lang="zh-CN" altLang="en-US" sz="2200" dirty="0">
              <a:latin typeface="+mn-ea"/>
              <a:cs typeface="+mn-ea"/>
            </a:endParaRPr>
          </a:p>
          <a:p>
            <a:pPr eaLnBrk="1" hangingPunct="1">
              <a:buNone/>
            </a:pPr>
            <a:r>
              <a:rPr lang="zh-CN" altLang="en-US" sz="2200" dirty="0">
                <a:latin typeface="+mn-ea"/>
                <a:cs typeface="+mn-ea"/>
                <a:sym typeface="+mn-ea"/>
              </a:rPr>
              <a:t>    患有心脏病、肺病、神经系统疾病的人，触电伤害程度较严重，一般不准许此类人员从事焊接作业。</a:t>
            </a:r>
            <a:endParaRPr lang="zh-CN" altLang="en-US" sz="2200">
              <a:latin typeface="+mn-ea"/>
              <a:cs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59320" y="2103120"/>
            <a:ext cx="4572000" cy="33813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9855" y="1202690"/>
            <a:ext cx="465264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、造成人体触电伤害的因素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/>
          <p:cNvSpPr/>
          <p:nvPr/>
        </p:nvSpPr>
        <p:spPr>
          <a:xfrm>
            <a:off x="8904291" y="1931981"/>
            <a:ext cx="6495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指责</a:t>
            </a:r>
          </a:p>
        </p:txBody>
      </p:sp>
      <p:sp>
        <p:nvSpPr>
          <p:cNvPr id="64" name="矩形 63"/>
          <p:cNvSpPr/>
          <p:nvPr/>
        </p:nvSpPr>
        <p:spPr>
          <a:xfrm>
            <a:off x="10458819" y="2809455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敌对</a:t>
            </a:r>
          </a:p>
        </p:txBody>
      </p:sp>
      <p:sp>
        <p:nvSpPr>
          <p:cNvPr id="65" name="矩形 64"/>
          <p:cNvSpPr/>
          <p:nvPr/>
        </p:nvSpPr>
        <p:spPr>
          <a:xfrm>
            <a:off x="10446382" y="4583589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暴躁</a:t>
            </a:r>
          </a:p>
        </p:txBody>
      </p:sp>
      <p:sp>
        <p:nvSpPr>
          <p:cNvPr id="66" name="矩形 65"/>
          <p:cNvSpPr/>
          <p:nvPr/>
        </p:nvSpPr>
        <p:spPr>
          <a:xfrm>
            <a:off x="8899196" y="5480659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丧气</a:t>
            </a:r>
          </a:p>
        </p:txBody>
      </p:sp>
      <p:sp>
        <p:nvSpPr>
          <p:cNvPr id="67" name="矩形 66"/>
          <p:cNvSpPr/>
          <p:nvPr/>
        </p:nvSpPr>
        <p:spPr>
          <a:xfrm>
            <a:off x="7359757" y="4583589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抱怨</a:t>
            </a:r>
          </a:p>
        </p:txBody>
      </p:sp>
      <p:sp>
        <p:nvSpPr>
          <p:cNvPr id="18435" name="Rectangle 2"/>
          <p:cNvSpPr/>
          <p:nvPr/>
        </p:nvSpPr>
        <p:spPr>
          <a:xfrm>
            <a:off x="83185" y="1117918"/>
            <a:ext cx="3177540" cy="52197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algn="ctr" eaLnBrk="1" hangingPunct="1"/>
            <a:r>
              <a:rPr lang="zh-CN" altLang="en-US" sz="2800" b="1" dirty="0">
                <a:solidFill>
                  <a:schemeClr val="tx1"/>
                </a:solidFill>
                <a:cs typeface="微软雅黑" panose="020B0503020204020204" pitchFamily="34" charset="-122"/>
              </a:rPr>
              <a:t>焊接作业用电特点</a:t>
            </a:r>
          </a:p>
        </p:txBody>
      </p:sp>
      <p:sp>
        <p:nvSpPr>
          <p:cNvPr id="18436" name="Rectangle 3"/>
          <p:cNvSpPr/>
          <p:nvPr/>
        </p:nvSpPr>
        <p:spPr>
          <a:xfrm>
            <a:off x="481965" y="2301240"/>
            <a:ext cx="8229600" cy="295211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None/>
            </a:pPr>
            <a:r>
              <a:rPr lang="zh-CN" altLang="en-US" sz="2400" dirty="0">
                <a:cs typeface="微软雅黑" panose="020B0503020204020204" pitchFamily="34" charset="-122"/>
              </a:rPr>
              <a:t>弧焊电源空载电压</a:t>
            </a:r>
            <a:r>
              <a:rPr lang="zh-CN" altLang="en-US" sz="2400" dirty="0">
                <a:cs typeface="微软雅黑" panose="020B0503020204020204" pitchFamily="34" charset="-122"/>
                <a:sym typeface="微软雅黑" panose="020B0503020204020204" pitchFamily="34" charset="-122"/>
              </a:rPr>
              <a:t>≤</a:t>
            </a:r>
            <a:r>
              <a:rPr lang="en-US" altLang="zh-CN" sz="2400" dirty="0">
                <a:cs typeface="微软雅黑" panose="020B0503020204020204" pitchFamily="34" charset="-122"/>
              </a:rPr>
              <a:t>90V</a:t>
            </a:r>
            <a:r>
              <a:rPr lang="zh-CN" altLang="en-US" sz="2400" dirty="0">
                <a:cs typeface="微软雅黑" panose="020B0503020204020204" pitchFamily="34" charset="-122"/>
              </a:rPr>
              <a:t>，工作电压为</a:t>
            </a:r>
            <a:r>
              <a:rPr lang="en-US" altLang="zh-CN" sz="2400" dirty="0">
                <a:cs typeface="微软雅黑" panose="020B0503020204020204" pitchFamily="34" charset="-122"/>
              </a:rPr>
              <a:t>25~40V</a:t>
            </a:r>
          </a:p>
          <a:p>
            <a:pPr eaLnBrk="1" hangingPunct="1">
              <a:buNone/>
            </a:pPr>
            <a:r>
              <a:rPr lang="zh-CN" altLang="en-US" sz="2400" dirty="0">
                <a:cs typeface="微软雅黑" panose="020B0503020204020204" pitchFamily="34" charset="-122"/>
              </a:rPr>
              <a:t>埋弧焊空载电压</a:t>
            </a:r>
            <a:r>
              <a:rPr lang="en-US" altLang="zh-CN" sz="2400" dirty="0">
                <a:cs typeface="微软雅黑" panose="020B0503020204020204" pitchFamily="34" charset="-122"/>
              </a:rPr>
              <a:t>65V</a:t>
            </a:r>
            <a:r>
              <a:rPr lang="zh-CN" altLang="en-US" sz="2400" dirty="0">
                <a:cs typeface="微软雅黑" panose="020B0503020204020204" pitchFamily="34" charset="-122"/>
              </a:rPr>
              <a:t>左右</a:t>
            </a:r>
          </a:p>
          <a:p>
            <a:pPr eaLnBrk="1" hangingPunct="1">
              <a:buNone/>
            </a:pPr>
            <a:r>
              <a:rPr lang="zh-CN" altLang="en-US" sz="2400" dirty="0">
                <a:cs typeface="微软雅黑" panose="020B0503020204020204" pitchFamily="34" charset="-122"/>
              </a:rPr>
              <a:t>电渣焊机的空载电压，一般是</a:t>
            </a:r>
            <a:r>
              <a:rPr lang="en-US" altLang="zh-CN" sz="2400" dirty="0">
                <a:cs typeface="微软雅黑" panose="020B0503020204020204" pitchFamily="34" charset="-122"/>
              </a:rPr>
              <a:t>40~65V</a:t>
            </a:r>
          </a:p>
          <a:p>
            <a:pPr eaLnBrk="1" hangingPunct="1">
              <a:buNone/>
            </a:pPr>
            <a:r>
              <a:rPr lang="zh-CN" altLang="en-US" sz="2400" dirty="0">
                <a:cs typeface="微软雅黑" panose="020B0503020204020204" pitchFamily="34" charset="-122"/>
              </a:rPr>
              <a:t>氩弧焊、</a:t>
            </a:r>
            <a:r>
              <a:rPr lang="en-US" altLang="zh-CN" sz="2400" dirty="0">
                <a:cs typeface="微软雅黑" panose="020B0503020204020204" pitchFamily="34" charset="-122"/>
              </a:rPr>
              <a:t>CO2</a:t>
            </a:r>
            <a:r>
              <a:rPr lang="zh-CN" altLang="en-US" sz="2400" dirty="0">
                <a:cs typeface="微软雅黑" panose="020B0503020204020204" pitchFamily="34" charset="-122"/>
              </a:rPr>
              <a:t>气体保护焊的空载电压</a:t>
            </a:r>
            <a:r>
              <a:rPr lang="en-US" altLang="zh-CN" sz="2400" dirty="0">
                <a:cs typeface="微软雅黑" panose="020B0503020204020204" pitchFamily="34" charset="-122"/>
              </a:rPr>
              <a:t>65V</a:t>
            </a:r>
            <a:r>
              <a:rPr lang="zh-CN" altLang="en-US" sz="2400" dirty="0">
                <a:cs typeface="微软雅黑" panose="020B0503020204020204" pitchFamily="34" charset="-122"/>
              </a:rPr>
              <a:t>左右</a:t>
            </a:r>
          </a:p>
          <a:p>
            <a:pPr eaLnBrk="1" hangingPunct="1">
              <a:buNone/>
            </a:pPr>
            <a:r>
              <a:rPr lang="zh-CN" altLang="en-US" sz="2400" dirty="0">
                <a:cs typeface="微软雅黑" panose="020B0503020204020204" pitchFamily="34" charset="-122"/>
              </a:rPr>
              <a:t>等离子切割电源的空载电压高达</a:t>
            </a:r>
            <a:r>
              <a:rPr lang="en-US" altLang="zh-CN" sz="2400" dirty="0">
                <a:cs typeface="微软雅黑" panose="020B0503020204020204" pitchFamily="34" charset="-122"/>
              </a:rPr>
              <a:t>300~450V</a:t>
            </a:r>
          </a:p>
          <a:p>
            <a:pPr eaLnBrk="1" hangingPunct="1">
              <a:buNone/>
            </a:pPr>
            <a:r>
              <a:rPr lang="zh-CN" altLang="en-US" sz="2400" dirty="0">
                <a:cs typeface="微软雅黑" panose="020B0503020204020204" pitchFamily="34" charset="-122"/>
              </a:rPr>
              <a:t>所有焊接电源的输入电压为</a:t>
            </a:r>
            <a:r>
              <a:rPr lang="en-US" altLang="zh-CN" sz="2400" dirty="0">
                <a:cs typeface="微软雅黑" panose="020B0503020204020204" pitchFamily="34" charset="-122"/>
              </a:rPr>
              <a:t>220/380V,50Hz</a:t>
            </a:r>
            <a:r>
              <a:rPr lang="zh-CN" altLang="en-US" sz="2400" dirty="0">
                <a:cs typeface="微软雅黑" panose="020B0503020204020204" pitchFamily="34" charset="-122"/>
              </a:rPr>
              <a:t>工频交流电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09255" y="2073275"/>
            <a:ext cx="3872230" cy="2879725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/>
          <p:nvPr/>
        </p:nvSpPr>
        <p:spPr>
          <a:xfrm>
            <a:off x="67310" y="1087438"/>
            <a:ext cx="4545330" cy="52197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chemeClr val="tx1"/>
                </a:solidFill>
                <a:cs typeface="微软雅黑" panose="020B0503020204020204" pitchFamily="34" charset="-122"/>
              </a:rPr>
              <a:t>焊接操作时造成触电的原因</a:t>
            </a:r>
          </a:p>
        </p:txBody>
      </p:sp>
      <p:pic>
        <p:nvPicPr>
          <p:cNvPr id="68" name="图片 6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31050" y="1471930"/>
            <a:ext cx="4762500" cy="4819650"/>
          </a:xfrm>
          <a:prstGeom prst="rect">
            <a:avLst/>
          </a:prstGeom>
        </p:spPr>
      </p:pic>
      <p:sp>
        <p:nvSpPr>
          <p:cNvPr id="19460" name="Rectangle 3"/>
          <p:cNvSpPr/>
          <p:nvPr/>
        </p:nvSpPr>
        <p:spPr>
          <a:xfrm>
            <a:off x="283210" y="2271395"/>
            <a:ext cx="6847840" cy="388747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zh-CN" altLang="en-US" sz="2500" dirty="0">
                <a:cs typeface="微软雅黑" panose="020B0503020204020204" pitchFamily="34" charset="-122"/>
              </a:rPr>
              <a:t>直接触电：</a:t>
            </a:r>
          </a:p>
          <a:p>
            <a:pPr eaLnBrk="1" hangingPunct="1"/>
            <a:r>
              <a:rPr lang="zh-CN" altLang="en-US" sz="2500" dirty="0">
                <a:cs typeface="微软雅黑" panose="020B0503020204020204" pitchFamily="34" charset="-122"/>
              </a:rPr>
              <a:t>脚或身体其他部位与地活着焊件间无绝缘防护，接触焊条、焊钳、焊枪的带电部位。尤其在金属容器、管道、锅炉、船舶或金属结构内部施工，或者当人体大量出汗或在阴雨天和潮湿地方焊接作业时，特别容易发生这种触电事故。</a:t>
            </a:r>
          </a:p>
          <a:p>
            <a:pPr eaLnBrk="1" hangingPunct="1"/>
            <a:r>
              <a:rPr lang="zh-CN" altLang="en-US" sz="2500" dirty="0">
                <a:cs typeface="微软雅黑" panose="020B0503020204020204" pitchFamily="34" charset="-122"/>
              </a:rPr>
              <a:t>接线，调节电流，移动焊接设备</a:t>
            </a:r>
          </a:p>
          <a:p>
            <a:pPr eaLnBrk="1" hangingPunct="1"/>
            <a:r>
              <a:rPr lang="zh-CN" altLang="en-US" sz="2500" dirty="0">
                <a:cs typeface="微软雅黑" panose="020B0503020204020204" pitchFamily="34" charset="-122"/>
              </a:rPr>
              <a:t>间接触电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"/>
          <p:cNvSpPr>
            <a:spLocks noEditPoints="1"/>
          </p:cNvSpPr>
          <p:nvPr/>
        </p:nvSpPr>
        <p:spPr bwMode="auto">
          <a:xfrm>
            <a:off x="2371175" y="2672599"/>
            <a:ext cx="396484" cy="315638"/>
          </a:xfrm>
          <a:custGeom>
            <a:avLst/>
            <a:gdLst>
              <a:gd name="T0" fmla="*/ 54 w 159"/>
              <a:gd name="T1" fmla="*/ 126 h 128"/>
              <a:gd name="T2" fmla="*/ 57 w 159"/>
              <a:gd name="T3" fmla="*/ 127 h 128"/>
              <a:gd name="T4" fmla="*/ 81 w 159"/>
              <a:gd name="T5" fmla="*/ 105 h 128"/>
              <a:gd name="T6" fmla="*/ 54 w 159"/>
              <a:gd name="T7" fmla="*/ 91 h 128"/>
              <a:gd name="T8" fmla="*/ 54 w 159"/>
              <a:gd name="T9" fmla="*/ 126 h 128"/>
              <a:gd name="T10" fmla="*/ 154 w 159"/>
              <a:gd name="T11" fmla="*/ 1 h 128"/>
              <a:gd name="T12" fmla="*/ 3 w 159"/>
              <a:gd name="T13" fmla="*/ 54 h 128"/>
              <a:gd name="T14" fmla="*/ 2 w 159"/>
              <a:gd name="T15" fmla="*/ 58 h 128"/>
              <a:gd name="T16" fmla="*/ 35 w 159"/>
              <a:gd name="T17" fmla="*/ 71 h 128"/>
              <a:gd name="T18" fmla="*/ 35 w 159"/>
              <a:gd name="T19" fmla="*/ 71 h 128"/>
              <a:gd name="T20" fmla="*/ 54 w 159"/>
              <a:gd name="T21" fmla="*/ 79 h 128"/>
              <a:gd name="T22" fmla="*/ 148 w 159"/>
              <a:gd name="T23" fmla="*/ 10 h 128"/>
              <a:gd name="T24" fmla="*/ 150 w 159"/>
              <a:gd name="T25" fmla="*/ 12 h 128"/>
              <a:gd name="T26" fmla="*/ 83 w 159"/>
              <a:gd name="T27" fmla="*/ 85 h 128"/>
              <a:gd name="T28" fmla="*/ 83 w 159"/>
              <a:gd name="T29" fmla="*/ 85 h 128"/>
              <a:gd name="T30" fmla="*/ 79 w 159"/>
              <a:gd name="T31" fmla="*/ 89 h 128"/>
              <a:gd name="T32" fmla="*/ 84 w 159"/>
              <a:gd name="T33" fmla="*/ 92 h 128"/>
              <a:gd name="T34" fmla="*/ 84 w 159"/>
              <a:gd name="T35" fmla="*/ 92 h 128"/>
              <a:gd name="T36" fmla="*/ 127 w 159"/>
              <a:gd name="T37" fmla="*/ 115 h 128"/>
              <a:gd name="T38" fmla="*/ 133 w 159"/>
              <a:gd name="T39" fmla="*/ 112 h 128"/>
              <a:gd name="T40" fmla="*/ 158 w 159"/>
              <a:gd name="T41" fmla="*/ 5 h 128"/>
              <a:gd name="T42" fmla="*/ 154 w 159"/>
              <a:gd name="T43" fmla="*/ 1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59" h="128">
                <a:moveTo>
                  <a:pt x="54" y="126"/>
                </a:moveTo>
                <a:cubicBezTo>
                  <a:pt x="54" y="128"/>
                  <a:pt x="55" y="128"/>
                  <a:pt x="57" y="127"/>
                </a:cubicBezTo>
                <a:cubicBezTo>
                  <a:pt x="59" y="125"/>
                  <a:pt x="81" y="105"/>
                  <a:pt x="81" y="105"/>
                </a:cubicBezTo>
                <a:cubicBezTo>
                  <a:pt x="54" y="91"/>
                  <a:pt x="54" y="91"/>
                  <a:pt x="54" y="91"/>
                </a:cubicBezTo>
                <a:cubicBezTo>
                  <a:pt x="54" y="126"/>
                  <a:pt x="54" y="126"/>
                  <a:pt x="54" y="126"/>
                </a:cubicBezTo>
                <a:close/>
                <a:moveTo>
                  <a:pt x="154" y="1"/>
                </a:moveTo>
                <a:cubicBezTo>
                  <a:pt x="151" y="2"/>
                  <a:pt x="5" y="53"/>
                  <a:pt x="3" y="54"/>
                </a:cubicBezTo>
                <a:cubicBezTo>
                  <a:pt x="0" y="55"/>
                  <a:pt x="0" y="57"/>
                  <a:pt x="2" y="58"/>
                </a:cubicBezTo>
                <a:cubicBezTo>
                  <a:pt x="6" y="60"/>
                  <a:pt x="35" y="71"/>
                  <a:pt x="35" y="71"/>
                </a:cubicBezTo>
                <a:cubicBezTo>
                  <a:pt x="35" y="71"/>
                  <a:pt x="35" y="71"/>
                  <a:pt x="35" y="71"/>
                </a:cubicBezTo>
                <a:cubicBezTo>
                  <a:pt x="54" y="79"/>
                  <a:pt x="54" y="79"/>
                  <a:pt x="54" y="79"/>
                </a:cubicBezTo>
                <a:cubicBezTo>
                  <a:pt x="54" y="79"/>
                  <a:pt x="147" y="11"/>
                  <a:pt x="148" y="10"/>
                </a:cubicBezTo>
                <a:cubicBezTo>
                  <a:pt x="150" y="9"/>
                  <a:pt x="151" y="11"/>
                  <a:pt x="150" y="12"/>
                </a:cubicBezTo>
                <a:cubicBezTo>
                  <a:pt x="149" y="13"/>
                  <a:pt x="83" y="85"/>
                  <a:pt x="83" y="85"/>
                </a:cubicBezTo>
                <a:cubicBezTo>
                  <a:pt x="83" y="85"/>
                  <a:pt x="83" y="85"/>
                  <a:pt x="83" y="85"/>
                </a:cubicBezTo>
                <a:cubicBezTo>
                  <a:pt x="79" y="89"/>
                  <a:pt x="79" y="89"/>
                  <a:pt x="79" y="89"/>
                </a:cubicBezTo>
                <a:cubicBezTo>
                  <a:pt x="84" y="92"/>
                  <a:pt x="84" y="92"/>
                  <a:pt x="84" y="92"/>
                </a:cubicBezTo>
                <a:cubicBezTo>
                  <a:pt x="84" y="92"/>
                  <a:pt x="84" y="92"/>
                  <a:pt x="84" y="92"/>
                </a:cubicBezTo>
                <a:cubicBezTo>
                  <a:pt x="84" y="92"/>
                  <a:pt x="124" y="113"/>
                  <a:pt x="127" y="115"/>
                </a:cubicBezTo>
                <a:cubicBezTo>
                  <a:pt x="129" y="116"/>
                  <a:pt x="132" y="115"/>
                  <a:pt x="133" y="112"/>
                </a:cubicBezTo>
                <a:cubicBezTo>
                  <a:pt x="134" y="108"/>
                  <a:pt x="158" y="7"/>
                  <a:pt x="158" y="5"/>
                </a:cubicBezTo>
                <a:cubicBezTo>
                  <a:pt x="159" y="2"/>
                  <a:pt x="157" y="0"/>
                  <a:pt x="154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8580" tIns="64290" rIns="128580" bIns="64290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95" ker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1" name="Freeform 6"/>
          <p:cNvSpPr>
            <a:spLocks noEditPoints="1"/>
          </p:cNvSpPr>
          <p:nvPr/>
        </p:nvSpPr>
        <p:spPr bwMode="auto">
          <a:xfrm>
            <a:off x="7214997" y="4715571"/>
            <a:ext cx="382777" cy="388556"/>
          </a:xfrm>
          <a:custGeom>
            <a:avLst/>
            <a:gdLst>
              <a:gd name="T0" fmla="*/ 13 w 154"/>
              <a:gd name="T1" fmla="*/ 28 h 158"/>
              <a:gd name="T2" fmla="*/ 34 w 154"/>
              <a:gd name="T3" fmla="*/ 28 h 158"/>
              <a:gd name="T4" fmla="*/ 43 w 154"/>
              <a:gd name="T5" fmla="*/ 73 h 158"/>
              <a:gd name="T6" fmla="*/ 13 w 154"/>
              <a:gd name="T7" fmla="*/ 28 h 158"/>
              <a:gd name="T8" fmla="*/ 77 w 154"/>
              <a:gd name="T9" fmla="*/ 11 h 158"/>
              <a:gd name="T10" fmla="*/ 110 w 154"/>
              <a:gd name="T11" fmla="*/ 24 h 158"/>
              <a:gd name="T12" fmla="*/ 77 w 154"/>
              <a:gd name="T13" fmla="*/ 37 h 158"/>
              <a:gd name="T14" fmla="*/ 45 w 154"/>
              <a:gd name="T15" fmla="*/ 24 h 158"/>
              <a:gd name="T16" fmla="*/ 77 w 154"/>
              <a:gd name="T17" fmla="*/ 11 h 158"/>
              <a:gd name="T18" fmla="*/ 111 w 154"/>
              <a:gd name="T19" fmla="*/ 73 h 158"/>
              <a:gd name="T20" fmla="*/ 121 w 154"/>
              <a:gd name="T21" fmla="*/ 28 h 158"/>
              <a:gd name="T22" fmla="*/ 142 w 154"/>
              <a:gd name="T23" fmla="*/ 28 h 158"/>
              <a:gd name="T24" fmla="*/ 111 w 154"/>
              <a:gd name="T25" fmla="*/ 73 h 158"/>
              <a:gd name="T26" fmla="*/ 87 w 154"/>
              <a:gd name="T27" fmla="*/ 116 h 158"/>
              <a:gd name="T28" fmla="*/ 112 w 154"/>
              <a:gd name="T29" fmla="*/ 87 h 158"/>
              <a:gd name="T30" fmla="*/ 154 w 154"/>
              <a:gd name="T31" fmla="*/ 22 h 158"/>
              <a:gd name="T32" fmla="*/ 148 w 154"/>
              <a:gd name="T33" fmla="*/ 16 h 158"/>
              <a:gd name="T34" fmla="*/ 119 w 154"/>
              <a:gd name="T35" fmla="*/ 16 h 158"/>
              <a:gd name="T36" fmla="*/ 77 w 154"/>
              <a:gd name="T37" fmla="*/ 0 h 158"/>
              <a:gd name="T38" fmla="*/ 36 w 154"/>
              <a:gd name="T39" fmla="*/ 16 h 158"/>
              <a:gd name="T40" fmla="*/ 6 w 154"/>
              <a:gd name="T41" fmla="*/ 16 h 158"/>
              <a:gd name="T42" fmla="*/ 0 w 154"/>
              <a:gd name="T43" fmla="*/ 22 h 158"/>
              <a:gd name="T44" fmla="*/ 42 w 154"/>
              <a:gd name="T45" fmla="*/ 87 h 158"/>
              <a:gd name="T46" fmla="*/ 67 w 154"/>
              <a:gd name="T47" fmla="*/ 116 h 158"/>
              <a:gd name="T48" fmla="*/ 67 w 154"/>
              <a:gd name="T49" fmla="*/ 128 h 158"/>
              <a:gd name="T50" fmla="*/ 39 w 154"/>
              <a:gd name="T51" fmla="*/ 143 h 158"/>
              <a:gd name="T52" fmla="*/ 77 w 154"/>
              <a:gd name="T53" fmla="*/ 158 h 158"/>
              <a:gd name="T54" fmla="*/ 115 w 154"/>
              <a:gd name="T55" fmla="*/ 143 h 158"/>
              <a:gd name="T56" fmla="*/ 87 w 154"/>
              <a:gd name="T57" fmla="*/ 128 h 158"/>
              <a:gd name="T58" fmla="*/ 87 w 154"/>
              <a:gd name="T59" fmla="*/ 116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54" h="158">
                <a:moveTo>
                  <a:pt x="13" y="28"/>
                </a:moveTo>
                <a:cubicBezTo>
                  <a:pt x="34" y="28"/>
                  <a:pt x="34" y="28"/>
                  <a:pt x="34" y="28"/>
                </a:cubicBezTo>
                <a:cubicBezTo>
                  <a:pt x="35" y="49"/>
                  <a:pt x="39" y="63"/>
                  <a:pt x="43" y="73"/>
                </a:cubicBezTo>
                <a:cubicBezTo>
                  <a:pt x="28" y="63"/>
                  <a:pt x="15" y="51"/>
                  <a:pt x="13" y="28"/>
                </a:cubicBezTo>
                <a:close/>
                <a:moveTo>
                  <a:pt x="77" y="11"/>
                </a:moveTo>
                <a:cubicBezTo>
                  <a:pt x="101" y="11"/>
                  <a:pt x="110" y="20"/>
                  <a:pt x="110" y="24"/>
                </a:cubicBezTo>
                <a:cubicBezTo>
                  <a:pt x="110" y="27"/>
                  <a:pt x="101" y="37"/>
                  <a:pt x="77" y="37"/>
                </a:cubicBezTo>
                <a:cubicBezTo>
                  <a:pt x="54" y="37"/>
                  <a:pt x="45" y="27"/>
                  <a:pt x="45" y="24"/>
                </a:cubicBezTo>
                <a:cubicBezTo>
                  <a:pt x="45" y="20"/>
                  <a:pt x="54" y="11"/>
                  <a:pt x="77" y="11"/>
                </a:cubicBezTo>
                <a:close/>
                <a:moveTo>
                  <a:pt x="111" y="73"/>
                </a:moveTo>
                <a:cubicBezTo>
                  <a:pt x="116" y="63"/>
                  <a:pt x="120" y="49"/>
                  <a:pt x="121" y="28"/>
                </a:cubicBezTo>
                <a:cubicBezTo>
                  <a:pt x="142" y="28"/>
                  <a:pt x="142" y="28"/>
                  <a:pt x="142" y="28"/>
                </a:cubicBezTo>
                <a:cubicBezTo>
                  <a:pt x="140" y="51"/>
                  <a:pt x="126" y="63"/>
                  <a:pt x="111" y="73"/>
                </a:cubicBezTo>
                <a:close/>
                <a:moveTo>
                  <a:pt x="87" y="116"/>
                </a:moveTo>
                <a:cubicBezTo>
                  <a:pt x="87" y="104"/>
                  <a:pt x="97" y="97"/>
                  <a:pt x="112" y="87"/>
                </a:cubicBezTo>
                <a:cubicBezTo>
                  <a:pt x="131" y="74"/>
                  <a:pt x="154" y="59"/>
                  <a:pt x="154" y="22"/>
                </a:cubicBezTo>
                <a:cubicBezTo>
                  <a:pt x="154" y="19"/>
                  <a:pt x="152" y="16"/>
                  <a:pt x="148" y="16"/>
                </a:cubicBezTo>
                <a:cubicBezTo>
                  <a:pt x="119" y="16"/>
                  <a:pt x="119" y="16"/>
                  <a:pt x="119" y="16"/>
                </a:cubicBezTo>
                <a:cubicBezTo>
                  <a:pt x="115" y="8"/>
                  <a:pt x="102" y="0"/>
                  <a:pt x="77" y="0"/>
                </a:cubicBezTo>
                <a:cubicBezTo>
                  <a:pt x="52" y="0"/>
                  <a:pt x="40" y="8"/>
                  <a:pt x="3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3" y="16"/>
                  <a:pt x="0" y="19"/>
                  <a:pt x="0" y="22"/>
                </a:cubicBezTo>
                <a:cubicBezTo>
                  <a:pt x="0" y="59"/>
                  <a:pt x="24" y="74"/>
                  <a:pt x="42" y="87"/>
                </a:cubicBezTo>
                <a:cubicBezTo>
                  <a:pt x="58" y="97"/>
                  <a:pt x="67" y="104"/>
                  <a:pt x="67" y="116"/>
                </a:cubicBezTo>
                <a:cubicBezTo>
                  <a:pt x="67" y="128"/>
                  <a:pt x="67" y="128"/>
                  <a:pt x="67" y="128"/>
                </a:cubicBezTo>
                <a:cubicBezTo>
                  <a:pt x="51" y="129"/>
                  <a:pt x="39" y="135"/>
                  <a:pt x="39" y="143"/>
                </a:cubicBezTo>
                <a:cubicBezTo>
                  <a:pt x="39" y="151"/>
                  <a:pt x="56" y="158"/>
                  <a:pt x="77" y="158"/>
                </a:cubicBezTo>
                <a:cubicBezTo>
                  <a:pt x="98" y="158"/>
                  <a:pt x="115" y="151"/>
                  <a:pt x="115" y="143"/>
                </a:cubicBezTo>
                <a:cubicBezTo>
                  <a:pt x="115" y="135"/>
                  <a:pt x="104" y="129"/>
                  <a:pt x="87" y="128"/>
                </a:cubicBezTo>
                <a:cubicBezTo>
                  <a:pt x="87" y="116"/>
                  <a:pt x="87" y="116"/>
                  <a:pt x="87" y="1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8580" tIns="64290" rIns="128580" bIns="64290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95" ker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483" name="Rectangle 2"/>
          <p:cNvSpPr/>
          <p:nvPr/>
        </p:nvSpPr>
        <p:spPr>
          <a:xfrm>
            <a:off x="83185" y="1071880"/>
            <a:ext cx="2825750" cy="52197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algn="ctr" eaLnBrk="1" hangingPunct="1"/>
            <a:r>
              <a:rPr lang="zh-CN" altLang="en-US" sz="2800" b="1" dirty="0">
                <a:solidFill>
                  <a:schemeClr val="tx1"/>
                </a:solidFill>
                <a:cs typeface="微软雅黑" panose="020B0503020204020204" pitchFamily="34" charset="-122"/>
              </a:rPr>
              <a:t>预防触电的措施</a:t>
            </a:r>
          </a:p>
        </p:txBody>
      </p:sp>
      <p:sp>
        <p:nvSpPr>
          <p:cNvPr id="20484" name="Rectangle 3"/>
          <p:cNvSpPr/>
          <p:nvPr/>
        </p:nvSpPr>
        <p:spPr>
          <a:xfrm>
            <a:off x="374650" y="2317750"/>
            <a:ext cx="8229600" cy="351917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None/>
            </a:pPr>
            <a:r>
              <a:rPr lang="en-US" altLang="zh-CN" sz="2400" dirty="0">
                <a:latin typeface="+mn-ea"/>
                <a:cs typeface="+mn-ea"/>
              </a:rPr>
              <a:t>1</a:t>
            </a:r>
            <a:r>
              <a:rPr lang="zh-CN" altLang="en-US" sz="2400" dirty="0">
                <a:latin typeface="+mn-ea"/>
                <a:cs typeface="+mn-ea"/>
              </a:rPr>
              <a:t>）熟悉用电安全知识，操作中严格遵守安全操作规程</a:t>
            </a:r>
          </a:p>
          <a:p>
            <a:pPr eaLnBrk="1" hangingPunct="1">
              <a:buNone/>
            </a:pPr>
            <a:r>
              <a:rPr lang="en-US" altLang="zh-CN" sz="2400" dirty="0">
                <a:latin typeface="+mn-ea"/>
                <a:cs typeface="+mn-ea"/>
              </a:rPr>
              <a:t>2</a:t>
            </a:r>
            <a:r>
              <a:rPr lang="zh-CN" altLang="en-US" sz="2400" dirty="0">
                <a:latin typeface="+mn-ea"/>
                <a:cs typeface="+mn-ea"/>
              </a:rPr>
              <a:t>）加强设备维护，特别是设备的绝缘情况</a:t>
            </a:r>
          </a:p>
          <a:p>
            <a:pPr eaLnBrk="1" hangingPunct="1">
              <a:buNone/>
            </a:pPr>
            <a:r>
              <a:rPr lang="en-US" altLang="zh-CN" sz="2400" dirty="0">
                <a:latin typeface="+mn-ea"/>
                <a:cs typeface="+mn-ea"/>
              </a:rPr>
              <a:t>3</a:t>
            </a:r>
            <a:r>
              <a:rPr lang="zh-CN" altLang="en-US" sz="2400" dirty="0">
                <a:latin typeface="+mn-ea"/>
                <a:cs typeface="+mn-ea"/>
              </a:rPr>
              <a:t>）用电设备接地线，地线符合安全要求</a:t>
            </a:r>
          </a:p>
          <a:p>
            <a:pPr eaLnBrk="1" hangingPunct="1">
              <a:buNone/>
            </a:pPr>
            <a:r>
              <a:rPr lang="en-US" altLang="zh-CN" sz="2400" dirty="0">
                <a:latin typeface="+mn-ea"/>
                <a:cs typeface="+mn-ea"/>
              </a:rPr>
              <a:t>4</a:t>
            </a:r>
            <a:r>
              <a:rPr lang="zh-CN" altLang="en-US" sz="2400" dirty="0">
                <a:latin typeface="+mn-ea"/>
                <a:cs typeface="+mn-ea"/>
              </a:rPr>
              <a:t>）接通和切断电源开关时，站在电源开关侧面</a:t>
            </a:r>
          </a:p>
          <a:p>
            <a:pPr eaLnBrk="1" hangingPunct="1">
              <a:buNone/>
            </a:pPr>
            <a:r>
              <a:rPr lang="en-US" altLang="zh-CN" sz="2400" dirty="0">
                <a:latin typeface="+mn-ea"/>
                <a:cs typeface="+mn-ea"/>
              </a:rPr>
              <a:t>5</a:t>
            </a:r>
            <a:r>
              <a:rPr lang="zh-CN" altLang="en-US" sz="2400" dirty="0">
                <a:latin typeface="+mn-ea"/>
                <a:cs typeface="+mn-ea"/>
              </a:rPr>
              <a:t>）上班前，穿戴好劳保用品</a:t>
            </a:r>
          </a:p>
          <a:p>
            <a:pPr eaLnBrk="1" hangingPunct="1">
              <a:buNone/>
            </a:pPr>
            <a:r>
              <a:rPr lang="en-US" altLang="zh-CN" sz="2400" dirty="0">
                <a:latin typeface="+mn-ea"/>
                <a:cs typeface="+mn-ea"/>
              </a:rPr>
              <a:t>6</a:t>
            </a:r>
            <a:r>
              <a:rPr lang="zh-CN" altLang="en-US" sz="2400" dirty="0">
                <a:latin typeface="+mn-ea"/>
                <a:cs typeface="+mn-ea"/>
              </a:rPr>
              <a:t>）不准带负荷接通或切断电源开关</a:t>
            </a:r>
          </a:p>
          <a:p>
            <a:pPr eaLnBrk="1" hangingPunct="1">
              <a:buNone/>
            </a:pPr>
            <a:r>
              <a:rPr lang="en-US" altLang="zh-CN" sz="2400" dirty="0">
                <a:latin typeface="+mn-ea"/>
                <a:cs typeface="+mn-ea"/>
              </a:rPr>
              <a:t>7</a:t>
            </a:r>
            <a:r>
              <a:rPr lang="zh-CN" altLang="en-US" sz="2400" dirty="0">
                <a:latin typeface="+mn-ea"/>
                <a:cs typeface="+mn-ea"/>
              </a:rPr>
              <a:t>）用绝缘物如木板等把操作时容易碰到的裸露电源隔开</a:t>
            </a: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8460" y="2440940"/>
            <a:ext cx="4040505" cy="28956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"/>
          <p:cNvSpPr>
            <a:spLocks noEditPoints="1"/>
          </p:cNvSpPr>
          <p:nvPr/>
        </p:nvSpPr>
        <p:spPr bwMode="auto">
          <a:xfrm>
            <a:off x="2371175" y="2672599"/>
            <a:ext cx="396484" cy="315638"/>
          </a:xfrm>
          <a:custGeom>
            <a:avLst/>
            <a:gdLst>
              <a:gd name="T0" fmla="*/ 54 w 159"/>
              <a:gd name="T1" fmla="*/ 126 h 128"/>
              <a:gd name="T2" fmla="*/ 57 w 159"/>
              <a:gd name="T3" fmla="*/ 127 h 128"/>
              <a:gd name="T4" fmla="*/ 81 w 159"/>
              <a:gd name="T5" fmla="*/ 105 h 128"/>
              <a:gd name="T6" fmla="*/ 54 w 159"/>
              <a:gd name="T7" fmla="*/ 91 h 128"/>
              <a:gd name="T8" fmla="*/ 54 w 159"/>
              <a:gd name="T9" fmla="*/ 126 h 128"/>
              <a:gd name="T10" fmla="*/ 154 w 159"/>
              <a:gd name="T11" fmla="*/ 1 h 128"/>
              <a:gd name="T12" fmla="*/ 3 w 159"/>
              <a:gd name="T13" fmla="*/ 54 h 128"/>
              <a:gd name="T14" fmla="*/ 2 w 159"/>
              <a:gd name="T15" fmla="*/ 58 h 128"/>
              <a:gd name="T16" fmla="*/ 35 w 159"/>
              <a:gd name="T17" fmla="*/ 71 h 128"/>
              <a:gd name="T18" fmla="*/ 35 w 159"/>
              <a:gd name="T19" fmla="*/ 71 h 128"/>
              <a:gd name="T20" fmla="*/ 54 w 159"/>
              <a:gd name="T21" fmla="*/ 79 h 128"/>
              <a:gd name="T22" fmla="*/ 148 w 159"/>
              <a:gd name="T23" fmla="*/ 10 h 128"/>
              <a:gd name="T24" fmla="*/ 150 w 159"/>
              <a:gd name="T25" fmla="*/ 12 h 128"/>
              <a:gd name="T26" fmla="*/ 83 w 159"/>
              <a:gd name="T27" fmla="*/ 85 h 128"/>
              <a:gd name="T28" fmla="*/ 83 w 159"/>
              <a:gd name="T29" fmla="*/ 85 h 128"/>
              <a:gd name="T30" fmla="*/ 79 w 159"/>
              <a:gd name="T31" fmla="*/ 89 h 128"/>
              <a:gd name="T32" fmla="*/ 84 w 159"/>
              <a:gd name="T33" fmla="*/ 92 h 128"/>
              <a:gd name="T34" fmla="*/ 84 w 159"/>
              <a:gd name="T35" fmla="*/ 92 h 128"/>
              <a:gd name="T36" fmla="*/ 127 w 159"/>
              <a:gd name="T37" fmla="*/ 115 h 128"/>
              <a:gd name="T38" fmla="*/ 133 w 159"/>
              <a:gd name="T39" fmla="*/ 112 h 128"/>
              <a:gd name="T40" fmla="*/ 158 w 159"/>
              <a:gd name="T41" fmla="*/ 5 h 128"/>
              <a:gd name="T42" fmla="*/ 154 w 159"/>
              <a:gd name="T43" fmla="*/ 1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59" h="128">
                <a:moveTo>
                  <a:pt x="54" y="126"/>
                </a:moveTo>
                <a:cubicBezTo>
                  <a:pt x="54" y="128"/>
                  <a:pt x="55" y="128"/>
                  <a:pt x="57" y="127"/>
                </a:cubicBezTo>
                <a:cubicBezTo>
                  <a:pt x="59" y="125"/>
                  <a:pt x="81" y="105"/>
                  <a:pt x="81" y="105"/>
                </a:cubicBezTo>
                <a:cubicBezTo>
                  <a:pt x="54" y="91"/>
                  <a:pt x="54" y="91"/>
                  <a:pt x="54" y="91"/>
                </a:cubicBezTo>
                <a:cubicBezTo>
                  <a:pt x="54" y="126"/>
                  <a:pt x="54" y="126"/>
                  <a:pt x="54" y="126"/>
                </a:cubicBezTo>
                <a:close/>
                <a:moveTo>
                  <a:pt x="154" y="1"/>
                </a:moveTo>
                <a:cubicBezTo>
                  <a:pt x="151" y="2"/>
                  <a:pt x="5" y="53"/>
                  <a:pt x="3" y="54"/>
                </a:cubicBezTo>
                <a:cubicBezTo>
                  <a:pt x="0" y="55"/>
                  <a:pt x="0" y="57"/>
                  <a:pt x="2" y="58"/>
                </a:cubicBezTo>
                <a:cubicBezTo>
                  <a:pt x="6" y="60"/>
                  <a:pt x="35" y="71"/>
                  <a:pt x="35" y="71"/>
                </a:cubicBezTo>
                <a:cubicBezTo>
                  <a:pt x="35" y="71"/>
                  <a:pt x="35" y="71"/>
                  <a:pt x="35" y="71"/>
                </a:cubicBezTo>
                <a:cubicBezTo>
                  <a:pt x="54" y="79"/>
                  <a:pt x="54" y="79"/>
                  <a:pt x="54" y="79"/>
                </a:cubicBezTo>
                <a:cubicBezTo>
                  <a:pt x="54" y="79"/>
                  <a:pt x="147" y="11"/>
                  <a:pt x="148" y="10"/>
                </a:cubicBezTo>
                <a:cubicBezTo>
                  <a:pt x="150" y="9"/>
                  <a:pt x="151" y="11"/>
                  <a:pt x="150" y="12"/>
                </a:cubicBezTo>
                <a:cubicBezTo>
                  <a:pt x="149" y="13"/>
                  <a:pt x="83" y="85"/>
                  <a:pt x="83" y="85"/>
                </a:cubicBezTo>
                <a:cubicBezTo>
                  <a:pt x="83" y="85"/>
                  <a:pt x="83" y="85"/>
                  <a:pt x="83" y="85"/>
                </a:cubicBezTo>
                <a:cubicBezTo>
                  <a:pt x="79" y="89"/>
                  <a:pt x="79" y="89"/>
                  <a:pt x="79" y="89"/>
                </a:cubicBezTo>
                <a:cubicBezTo>
                  <a:pt x="84" y="92"/>
                  <a:pt x="84" y="92"/>
                  <a:pt x="84" y="92"/>
                </a:cubicBezTo>
                <a:cubicBezTo>
                  <a:pt x="84" y="92"/>
                  <a:pt x="84" y="92"/>
                  <a:pt x="84" y="92"/>
                </a:cubicBezTo>
                <a:cubicBezTo>
                  <a:pt x="84" y="92"/>
                  <a:pt x="124" y="113"/>
                  <a:pt x="127" y="115"/>
                </a:cubicBezTo>
                <a:cubicBezTo>
                  <a:pt x="129" y="116"/>
                  <a:pt x="132" y="115"/>
                  <a:pt x="133" y="112"/>
                </a:cubicBezTo>
                <a:cubicBezTo>
                  <a:pt x="134" y="108"/>
                  <a:pt x="158" y="7"/>
                  <a:pt x="158" y="5"/>
                </a:cubicBezTo>
                <a:cubicBezTo>
                  <a:pt x="159" y="2"/>
                  <a:pt x="157" y="0"/>
                  <a:pt x="154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8580" tIns="64290" rIns="128580" bIns="64290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95" ker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1" name="Freeform 6"/>
          <p:cNvSpPr>
            <a:spLocks noEditPoints="1"/>
          </p:cNvSpPr>
          <p:nvPr/>
        </p:nvSpPr>
        <p:spPr bwMode="auto">
          <a:xfrm>
            <a:off x="7214997" y="4715571"/>
            <a:ext cx="382777" cy="388556"/>
          </a:xfrm>
          <a:custGeom>
            <a:avLst/>
            <a:gdLst>
              <a:gd name="T0" fmla="*/ 13 w 154"/>
              <a:gd name="T1" fmla="*/ 28 h 158"/>
              <a:gd name="T2" fmla="*/ 34 w 154"/>
              <a:gd name="T3" fmla="*/ 28 h 158"/>
              <a:gd name="T4" fmla="*/ 43 w 154"/>
              <a:gd name="T5" fmla="*/ 73 h 158"/>
              <a:gd name="T6" fmla="*/ 13 w 154"/>
              <a:gd name="T7" fmla="*/ 28 h 158"/>
              <a:gd name="T8" fmla="*/ 77 w 154"/>
              <a:gd name="T9" fmla="*/ 11 h 158"/>
              <a:gd name="T10" fmla="*/ 110 w 154"/>
              <a:gd name="T11" fmla="*/ 24 h 158"/>
              <a:gd name="T12" fmla="*/ 77 w 154"/>
              <a:gd name="T13" fmla="*/ 37 h 158"/>
              <a:gd name="T14" fmla="*/ 45 w 154"/>
              <a:gd name="T15" fmla="*/ 24 h 158"/>
              <a:gd name="T16" fmla="*/ 77 w 154"/>
              <a:gd name="T17" fmla="*/ 11 h 158"/>
              <a:gd name="T18" fmla="*/ 111 w 154"/>
              <a:gd name="T19" fmla="*/ 73 h 158"/>
              <a:gd name="T20" fmla="*/ 121 w 154"/>
              <a:gd name="T21" fmla="*/ 28 h 158"/>
              <a:gd name="T22" fmla="*/ 142 w 154"/>
              <a:gd name="T23" fmla="*/ 28 h 158"/>
              <a:gd name="T24" fmla="*/ 111 w 154"/>
              <a:gd name="T25" fmla="*/ 73 h 158"/>
              <a:gd name="T26" fmla="*/ 87 w 154"/>
              <a:gd name="T27" fmla="*/ 116 h 158"/>
              <a:gd name="T28" fmla="*/ 112 w 154"/>
              <a:gd name="T29" fmla="*/ 87 h 158"/>
              <a:gd name="T30" fmla="*/ 154 w 154"/>
              <a:gd name="T31" fmla="*/ 22 h 158"/>
              <a:gd name="T32" fmla="*/ 148 w 154"/>
              <a:gd name="T33" fmla="*/ 16 h 158"/>
              <a:gd name="T34" fmla="*/ 119 w 154"/>
              <a:gd name="T35" fmla="*/ 16 h 158"/>
              <a:gd name="T36" fmla="*/ 77 w 154"/>
              <a:gd name="T37" fmla="*/ 0 h 158"/>
              <a:gd name="T38" fmla="*/ 36 w 154"/>
              <a:gd name="T39" fmla="*/ 16 h 158"/>
              <a:gd name="T40" fmla="*/ 6 w 154"/>
              <a:gd name="T41" fmla="*/ 16 h 158"/>
              <a:gd name="T42" fmla="*/ 0 w 154"/>
              <a:gd name="T43" fmla="*/ 22 h 158"/>
              <a:gd name="T44" fmla="*/ 42 w 154"/>
              <a:gd name="T45" fmla="*/ 87 h 158"/>
              <a:gd name="T46" fmla="*/ 67 w 154"/>
              <a:gd name="T47" fmla="*/ 116 h 158"/>
              <a:gd name="T48" fmla="*/ 67 w 154"/>
              <a:gd name="T49" fmla="*/ 128 h 158"/>
              <a:gd name="T50" fmla="*/ 39 w 154"/>
              <a:gd name="T51" fmla="*/ 143 h 158"/>
              <a:gd name="T52" fmla="*/ 77 w 154"/>
              <a:gd name="T53" fmla="*/ 158 h 158"/>
              <a:gd name="T54" fmla="*/ 115 w 154"/>
              <a:gd name="T55" fmla="*/ 143 h 158"/>
              <a:gd name="T56" fmla="*/ 87 w 154"/>
              <a:gd name="T57" fmla="*/ 128 h 158"/>
              <a:gd name="T58" fmla="*/ 87 w 154"/>
              <a:gd name="T59" fmla="*/ 116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54" h="158">
                <a:moveTo>
                  <a:pt x="13" y="28"/>
                </a:moveTo>
                <a:cubicBezTo>
                  <a:pt x="34" y="28"/>
                  <a:pt x="34" y="28"/>
                  <a:pt x="34" y="28"/>
                </a:cubicBezTo>
                <a:cubicBezTo>
                  <a:pt x="35" y="49"/>
                  <a:pt x="39" y="63"/>
                  <a:pt x="43" y="73"/>
                </a:cubicBezTo>
                <a:cubicBezTo>
                  <a:pt x="28" y="63"/>
                  <a:pt x="15" y="51"/>
                  <a:pt x="13" y="28"/>
                </a:cubicBezTo>
                <a:close/>
                <a:moveTo>
                  <a:pt x="77" y="11"/>
                </a:moveTo>
                <a:cubicBezTo>
                  <a:pt x="101" y="11"/>
                  <a:pt x="110" y="20"/>
                  <a:pt x="110" y="24"/>
                </a:cubicBezTo>
                <a:cubicBezTo>
                  <a:pt x="110" y="27"/>
                  <a:pt x="101" y="37"/>
                  <a:pt x="77" y="37"/>
                </a:cubicBezTo>
                <a:cubicBezTo>
                  <a:pt x="54" y="37"/>
                  <a:pt x="45" y="27"/>
                  <a:pt x="45" y="24"/>
                </a:cubicBezTo>
                <a:cubicBezTo>
                  <a:pt x="45" y="20"/>
                  <a:pt x="54" y="11"/>
                  <a:pt x="77" y="11"/>
                </a:cubicBezTo>
                <a:close/>
                <a:moveTo>
                  <a:pt x="111" y="73"/>
                </a:moveTo>
                <a:cubicBezTo>
                  <a:pt x="116" y="63"/>
                  <a:pt x="120" y="49"/>
                  <a:pt x="121" y="28"/>
                </a:cubicBezTo>
                <a:cubicBezTo>
                  <a:pt x="142" y="28"/>
                  <a:pt x="142" y="28"/>
                  <a:pt x="142" y="28"/>
                </a:cubicBezTo>
                <a:cubicBezTo>
                  <a:pt x="140" y="51"/>
                  <a:pt x="126" y="63"/>
                  <a:pt x="111" y="73"/>
                </a:cubicBezTo>
                <a:close/>
                <a:moveTo>
                  <a:pt x="87" y="116"/>
                </a:moveTo>
                <a:cubicBezTo>
                  <a:pt x="87" y="104"/>
                  <a:pt x="97" y="97"/>
                  <a:pt x="112" y="87"/>
                </a:cubicBezTo>
                <a:cubicBezTo>
                  <a:pt x="131" y="74"/>
                  <a:pt x="154" y="59"/>
                  <a:pt x="154" y="22"/>
                </a:cubicBezTo>
                <a:cubicBezTo>
                  <a:pt x="154" y="19"/>
                  <a:pt x="152" y="16"/>
                  <a:pt x="148" y="16"/>
                </a:cubicBezTo>
                <a:cubicBezTo>
                  <a:pt x="119" y="16"/>
                  <a:pt x="119" y="16"/>
                  <a:pt x="119" y="16"/>
                </a:cubicBezTo>
                <a:cubicBezTo>
                  <a:pt x="115" y="8"/>
                  <a:pt x="102" y="0"/>
                  <a:pt x="77" y="0"/>
                </a:cubicBezTo>
                <a:cubicBezTo>
                  <a:pt x="52" y="0"/>
                  <a:pt x="40" y="8"/>
                  <a:pt x="3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3" y="16"/>
                  <a:pt x="0" y="19"/>
                  <a:pt x="0" y="22"/>
                </a:cubicBezTo>
                <a:cubicBezTo>
                  <a:pt x="0" y="59"/>
                  <a:pt x="24" y="74"/>
                  <a:pt x="42" y="87"/>
                </a:cubicBezTo>
                <a:cubicBezTo>
                  <a:pt x="58" y="97"/>
                  <a:pt x="67" y="104"/>
                  <a:pt x="67" y="116"/>
                </a:cubicBezTo>
                <a:cubicBezTo>
                  <a:pt x="67" y="128"/>
                  <a:pt x="67" y="128"/>
                  <a:pt x="67" y="128"/>
                </a:cubicBezTo>
                <a:cubicBezTo>
                  <a:pt x="51" y="129"/>
                  <a:pt x="39" y="135"/>
                  <a:pt x="39" y="143"/>
                </a:cubicBezTo>
                <a:cubicBezTo>
                  <a:pt x="39" y="151"/>
                  <a:pt x="56" y="158"/>
                  <a:pt x="77" y="158"/>
                </a:cubicBezTo>
                <a:cubicBezTo>
                  <a:pt x="98" y="158"/>
                  <a:pt x="115" y="151"/>
                  <a:pt x="115" y="143"/>
                </a:cubicBezTo>
                <a:cubicBezTo>
                  <a:pt x="115" y="135"/>
                  <a:pt x="104" y="129"/>
                  <a:pt x="87" y="128"/>
                </a:cubicBezTo>
                <a:cubicBezTo>
                  <a:pt x="87" y="116"/>
                  <a:pt x="87" y="116"/>
                  <a:pt x="87" y="1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8580" tIns="64290" rIns="128580" bIns="64290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95" ker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1507" name="Rectangle 2"/>
          <p:cNvSpPr>
            <a:spLocks noGrp="1"/>
          </p:cNvSpPr>
          <p:nvPr/>
        </p:nvSpPr>
        <p:spPr>
          <a:xfrm>
            <a:off x="67310" y="1102678"/>
            <a:ext cx="3653790" cy="52197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algn="ctr" eaLnBrk="1" hangingPunct="1"/>
            <a:r>
              <a:rPr lang="zh-CN" altLang="en-US" sz="2800" b="1" dirty="0">
                <a:solidFill>
                  <a:schemeClr val="tx1"/>
                </a:solidFill>
                <a:cs typeface="微软雅黑" panose="020B0503020204020204" pitchFamily="34" charset="-122"/>
              </a:rPr>
              <a:t>电焊机使用安全要点</a:t>
            </a:r>
          </a:p>
        </p:txBody>
      </p:sp>
      <p:sp>
        <p:nvSpPr>
          <p:cNvPr id="21508" name="Rectangle 3"/>
          <p:cNvSpPr>
            <a:spLocks noGrp="1"/>
          </p:cNvSpPr>
          <p:nvPr/>
        </p:nvSpPr>
        <p:spPr>
          <a:xfrm>
            <a:off x="359410" y="1947545"/>
            <a:ext cx="8229600" cy="425767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l" eaLnBrk="1" hangingPunct="1">
              <a:buNone/>
            </a:pPr>
            <a:r>
              <a:rPr lang="zh-CN" altLang="en-US" sz="2100" dirty="0">
                <a:cs typeface="微软雅黑" panose="020B0503020204020204" pitchFamily="34" charset="-122"/>
              </a:rPr>
              <a:t>（</a:t>
            </a:r>
            <a:r>
              <a:rPr lang="zh-CN" altLang="en-US" sz="2500" dirty="0">
                <a:cs typeface="微软雅黑" panose="020B0503020204020204" pitchFamily="34" charset="-122"/>
              </a:rPr>
              <a:t>1）交、直流电焊机应空载合闸启动</a:t>
            </a:r>
          </a:p>
          <a:p>
            <a:pPr algn="l"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（2）焊机二次侧把、地线要有良好的绝缘特性，柔性好，导电能力要与焊接电流相匹配，长度不大于</a:t>
            </a:r>
            <a:r>
              <a:rPr lang="en-US" altLang="zh-CN" sz="2500" dirty="0">
                <a:cs typeface="微软雅黑" panose="020B0503020204020204" pitchFamily="34" charset="-122"/>
              </a:rPr>
              <a:t>30m</a:t>
            </a:r>
            <a:r>
              <a:rPr lang="zh-CN" altLang="en-US" sz="2500" dirty="0">
                <a:cs typeface="微软雅黑" panose="020B0503020204020204" pitchFamily="34" charset="-122"/>
              </a:rPr>
              <a:t>，操作时电缆不宜成盘形状，否则将影响焊接电流。</a:t>
            </a:r>
          </a:p>
          <a:p>
            <a:pPr algn="l"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（3）所有交、直流电焊机的金属外壳，都必须采取保护接地或接零。接地、接零电阻值小于</a:t>
            </a:r>
            <a:r>
              <a:rPr lang="en-US" altLang="zh-CN" sz="2500" dirty="0">
                <a:cs typeface="微软雅黑" panose="020B0503020204020204" pitchFamily="34" charset="-122"/>
              </a:rPr>
              <a:t>4Ω</a:t>
            </a:r>
            <a:r>
              <a:rPr lang="zh-CN" altLang="en-US" sz="2500" dirty="0">
                <a:cs typeface="微软雅黑" panose="020B0503020204020204" pitchFamily="34" charset="-122"/>
              </a:rPr>
              <a:t>。</a:t>
            </a:r>
          </a:p>
          <a:p>
            <a:pPr algn="l"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（4）焊接的金属设备、容器本身有接地、接零保护时，焊机的二次绕组禁止设有接地或接零。</a:t>
            </a:r>
          </a:p>
          <a:p>
            <a:pPr algn="l"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（5）多台焊机的接地、接零线不得串接接入接地体，每台焊机应设独立的接地、接零线，其结点应用螺丝压紧。</a:t>
            </a:r>
          </a:p>
          <a:p>
            <a:pPr eaLnBrk="1" hangingPunct="1">
              <a:buNone/>
            </a:pPr>
            <a:endParaRPr lang="en-US" altLang="zh-CN" sz="2100" dirty="0"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1695" y="4589780"/>
            <a:ext cx="3625850" cy="222758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"/>
          <p:cNvSpPr>
            <a:spLocks noEditPoints="1"/>
          </p:cNvSpPr>
          <p:nvPr/>
        </p:nvSpPr>
        <p:spPr bwMode="auto">
          <a:xfrm>
            <a:off x="2371175" y="2672599"/>
            <a:ext cx="396484" cy="315638"/>
          </a:xfrm>
          <a:custGeom>
            <a:avLst/>
            <a:gdLst>
              <a:gd name="T0" fmla="*/ 54 w 159"/>
              <a:gd name="T1" fmla="*/ 126 h 128"/>
              <a:gd name="T2" fmla="*/ 57 w 159"/>
              <a:gd name="T3" fmla="*/ 127 h 128"/>
              <a:gd name="T4" fmla="*/ 81 w 159"/>
              <a:gd name="T5" fmla="*/ 105 h 128"/>
              <a:gd name="T6" fmla="*/ 54 w 159"/>
              <a:gd name="T7" fmla="*/ 91 h 128"/>
              <a:gd name="T8" fmla="*/ 54 w 159"/>
              <a:gd name="T9" fmla="*/ 126 h 128"/>
              <a:gd name="T10" fmla="*/ 154 w 159"/>
              <a:gd name="T11" fmla="*/ 1 h 128"/>
              <a:gd name="T12" fmla="*/ 3 w 159"/>
              <a:gd name="T13" fmla="*/ 54 h 128"/>
              <a:gd name="T14" fmla="*/ 2 w 159"/>
              <a:gd name="T15" fmla="*/ 58 h 128"/>
              <a:gd name="T16" fmla="*/ 35 w 159"/>
              <a:gd name="T17" fmla="*/ 71 h 128"/>
              <a:gd name="T18" fmla="*/ 35 w 159"/>
              <a:gd name="T19" fmla="*/ 71 h 128"/>
              <a:gd name="T20" fmla="*/ 54 w 159"/>
              <a:gd name="T21" fmla="*/ 79 h 128"/>
              <a:gd name="T22" fmla="*/ 148 w 159"/>
              <a:gd name="T23" fmla="*/ 10 h 128"/>
              <a:gd name="T24" fmla="*/ 150 w 159"/>
              <a:gd name="T25" fmla="*/ 12 h 128"/>
              <a:gd name="T26" fmla="*/ 83 w 159"/>
              <a:gd name="T27" fmla="*/ 85 h 128"/>
              <a:gd name="T28" fmla="*/ 83 w 159"/>
              <a:gd name="T29" fmla="*/ 85 h 128"/>
              <a:gd name="T30" fmla="*/ 79 w 159"/>
              <a:gd name="T31" fmla="*/ 89 h 128"/>
              <a:gd name="T32" fmla="*/ 84 w 159"/>
              <a:gd name="T33" fmla="*/ 92 h 128"/>
              <a:gd name="T34" fmla="*/ 84 w 159"/>
              <a:gd name="T35" fmla="*/ 92 h 128"/>
              <a:gd name="T36" fmla="*/ 127 w 159"/>
              <a:gd name="T37" fmla="*/ 115 h 128"/>
              <a:gd name="T38" fmla="*/ 133 w 159"/>
              <a:gd name="T39" fmla="*/ 112 h 128"/>
              <a:gd name="T40" fmla="*/ 158 w 159"/>
              <a:gd name="T41" fmla="*/ 5 h 128"/>
              <a:gd name="T42" fmla="*/ 154 w 159"/>
              <a:gd name="T43" fmla="*/ 1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59" h="128">
                <a:moveTo>
                  <a:pt x="54" y="126"/>
                </a:moveTo>
                <a:cubicBezTo>
                  <a:pt x="54" y="128"/>
                  <a:pt x="55" y="128"/>
                  <a:pt x="57" y="127"/>
                </a:cubicBezTo>
                <a:cubicBezTo>
                  <a:pt x="59" y="125"/>
                  <a:pt x="81" y="105"/>
                  <a:pt x="81" y="105"/>
                </a:cubicBezTo>
                <a:cubicBezTo>
                  <a:pt x="54" y="91"/>
                  <a:pt x="54" y="91"/>
                  <a:pt x="54" y="91"/>
                </a:cubicBezTo>
                <a:cubicBezTo>
                  <a:pt x="54" y="126"/>
                  <a:pt x="54" y="126"/>
                  <a:pt x="54" y="126"/>
                </a:cubicBezTo>
                <a:close/>
                <a:moveTo>
                  <a:pt x="154" y="1"/>
                </a:moveTo>
                <a:cubicBezTo>
                  <a:pt x="151" y="2"/>
                  <a:pt x="5" y="53"/>
                  <a:pt x="3" y="54"/>
                </a:cubicBezTo>
                <a:cubicBezTo>
                  <a:pt x="0" y="55"/>
                  <a:pt x="0" y="57"/>
                  <a:pt x="2" y="58"/>
                </a:cubicBezTo>
                <a:cubicBezTo>
                  <a:pt x="6" y="60"/>
                  <a:pt x="35" y="71"/>
                  <a:pt x="35" y="71"/>
                </a:cubicBezTo>
                <a:cubicBezTo>
                  <a:pt x="35" y="71"/>
                  <a:pt x="35" y="71"/>
                  <a:pt x="35" y="71"/>
                </a:cubicBezTo>
                <a:cubicBezTo>
                  <a:pt x="54" y="79"/>
                  <a:pt x="54" y="79"/>
                  <a:pt x="54" y="79"/>
                </a:cubicBezTo>
                <a:cubicBezTo>
                  <a:pt x="54" y="79"/>
                  <a:pt x="147" y="11"/>
                  <a:pt x="148" y="10"/>
                </a:cubicBezTo>
                <a:cubicBezTo>
                  <a:pt x="150" y="9"/>
                  <a:pt x="151" y="11"/>
                  <a:pt x="150" y="12"/>
                </a:cubicBezTo>
                <a:cubicBezTo>
                  <a:pt x="149" y="13"/>
                  <a:pt x="83" y="85"/>
                  <a:pt x="83" y="85"/>
                </a:cubicBezTo>
                <a:cubicBezTo>
                  <a:pt x="83" y="85"/>
                  <a:pt x="83" y="85"/>
                  <a:pt x="83" y="85"/>
                </a:cubicBezTo>
                <a:cubicBezTo>
                  <a:pt x="79" y="89"/>
                  <a:pt x="79" y="89"/>
                  <a:pt x="79" y="89"/>
                </a:cubicBezTo>
                <a:cubicBezTo>
                  <a:pt x="84" y="92"/>
                  <a:pt x="84" y="92"/>
                  <a:pt x="84" y="92"/>
                </a:cubicBezTo>
                <a:cubicBezTo>
                  <a:pt x="84" y="92"/>
                  <a:pt x="84" y="92"/>
                  <a:pt x="84" y="92"/>
                </a:cubicBezTo>
                <a:cubicBezTo>
                  <a:pt x="84" y="92"/>
                  <a:pt x="124" y="113"/>
                  <a:pt x="127" y="115"/>
                </a:cubicBezTo>
                <a:cubicBezTo>
                  <a:pt x="129" y="116"/>
                  <a:pt x="132" y="115"/>
                  <a:pt x="133" y="112"/>
                </a:cubicBezTo>
                <a:cubicBezTo>
                  <a:pt x="134" y="108"/>
                  <a:pt x="158" y="7"/>
                  <a:pt x="158" y="5"/>
                </a:cubicBezTo>
                <a:cubicBezTo>
                  <a:pt x="159" y="2"/>
                  <a:pt x="157" y="0"/>
                  <a:pt x="154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8580" tIns="64290" rIns="128580" bIns="64290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95" ker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1" name="Freeform 6"/>
          <p:cNvSpPr>
            <a:spLocks noEditPoints="1"/>
          </p:cNvSpPr>
          <p:nvPr/>
        </p:nvSpPr>
        <p:spPr bwMode="auto">
          <a:xfrm>
            <a:off x="7214997" y="4715571"/>
            <a:ext cx="382777" cy="388556"/>
          </a:xfrm>
          <a:custGeom>
            <a:avLst/>
            <a:gdLst>
              <a:gd name="T0" fmla="*/ 13 w 154"/>
              <a:gd name="T1" fmla="*/ 28 h 158"/>
              <a:gd name="T2" fmla="*/ 34 w 154"/>
              <a:gd name="T3" fmla="*/ 28 h 158"/>
              <a:gd name="T4" fmla="*/ 43 w 154"/>
              <a:gd name="T5" fmla="*/ 73 h 158"/>
              <a:gd name="T6" fmla="*/ 13 w 154"/>
              <a:gd name="T7" fmla="*/ 28 h 158"/>
              <a:gd name="T8" fmla="*/ 77 w 154"/>
              <a:gd name="T9" fmla="*/ 11 h 158"/>
              <a:gd name="T10" fmla="*/ 110 w 154"/>
              <a:gd name="T11" fmla="*/ 24 h 158"/>
              <a:gd name="T12" fmla="*/ 77 w 154"/>
              <a:gd name="T13" fmla="*/ 37 h 158"/>
              <a:gd name="T14" fmla="*/ 45 w 154"/>
              <a:gd name="T15" fmla="*/ 24 h 158"/>
              <a:gd name="T16" fmla="*/ 77 w 154"/>
              <a:gd name="T17" fmla="*/ 11 h 158"/>
              <a:gd name="T18" fmla="*/ 111 w 154"/>
              <a:gd name="T19" fmla="*/ 73 h 158"/>
              <a:gd name="T20" fmla="*/ 121 w 154"/>
              <a:gd name="T21" fmla="*/ 28 h 158"/>
              <a:gd name="T22" fmla="*/ 142 w 154"/>
              <a:gd name="T23" fmla="*/ 28 h 158"/>
              <a:gd name="T24" fmla="*/ 111 w 154"/>
              <a:gd name="T25" fmla="*/ 73 h 158"/>
              <a:gd name="T26" fmla="*/ 87 w 154"/>
              <a:gd name="T27" fmla="*/ 116 h 158"/>
              <a:gd name="T28" fmla="*/ 112 w 154"/>
              <a:gd name="T29" fmla="*/ 87 h 158"/>
              <a:gd name="T30" fmla="*/ 154 w 154"/>
              <a:gd name="T31" fmla="*/ 22 h 158"/>
              <a:gd name="T32" fmla="*/ 148 w 154"/>
              <a:gd name="T33" fmla="*/ 16 h 158"/>
              <a:gd name="T34" fmla="*/ 119 w 154"/>
              <a:gd name="T35" fmla="*/ 16 h 158"/>
              <a:gd name="T36" fmla="*/ 77 w 154"/>
              <a:gd name="T37" fmla="*/ 0 h 158"/>
              <a:gd name="T38" fmla="*/ 36 w 154"/>
              <a:gd name="T39" fmla="*/ 16 h 158"/>
              <a:gd name="T40" fmla="*/ 6 w 154"/>
              <a:gd name="T41" fmla="*/ 16 h 158"/>
              <a:gd name="T42" fmla="*/ 0 w 154"/>
              <a:gd name="T43" fmla="*/ 22 h 158"/>
              <a:gd name="T44" fmla="*/ 42 w 154"/>
              <a:gd name="T45" fmla="*/ 87 h 158"/>
              <a:gd name="T46" fmla="*/ 67 w 154"/>
              <a:gd name="T47" fmla="*/ 116 h 158"/>
              <a:gd name="T48" fmla="*/ 67 w 154"/>
              <a:gd name="T49" fmla="*/ 128 h 158"/>
              <a:gd name="T50" fmla="*/ 39 w 154"/>
              <a:gd name="T51" fmla="*/ 143 h 158"/>
              <a:gd name="T52" fmla="*/ 77 w 154"/>
              <a:gd name="T53" fmla="*/ 158 h 158"/>
              <a:gd name="T54" fmla="*/ 115 w 154"/>
              <a:gd name="T55" fmla="*/ 143 h 158"/>
              <a:gd name="T56" fmla="*/ 87 w 154"/>
              <a:gd name="T57" fmla="*/ 128 h 158"/>
              <a:gd name="T58" fmla="*/ 87 w 154"/>
              <a:gd name="T59" fmla="*/ 116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54" h="158">
                <a:moveTo>
                  <a:pt x="13" y="28"/>
                </a:moveTo>
                <a:cubicBezTo>
                  <a:pt x="34" y="28"/>
                  <a:pt x="34" y="28"/>
                  <a:pt x="34" y="28"/>
                </a:cubicBezTo>
                <a:cubicBezTo>
                  <a:pt x="35" y="49"/>
                  <a:pt x="39" y="63"/>
                  <a:pt x="43" y="73"/>
                </a:cubicBezTo>
                <a:cubicBezTo>
                  <a:pt x="28" y="63"/>
                  <a:pt x="15" y="51"/>
                  <a:pt x="13" y="28"/>
                </a:cubicBezTo>
                <a:close/>
                <a:moveTo>
                  <a:pt x="77" y="11"/>
                </a:moveTo>
                <a:cubicBezTo>
                  <a:pt x="101" y="11"/>
                  <a:pt x="110" y="20"/>
                  <a:pt x="110" y="24"/>
                </a:cubicBezTo>
                <a:cubicBezTo>
                  <a:pt x="110" y="27"/>
                  <a:pt x="101" y="37"/>
                  <a:pt x="77" y="37"/>
                </a:cubicBezTo>
                <a:cubicBezTo>
                  <a:pt x="54" y="37"/>
                  <a:pt x="45" y="27"/>
                  <a:pt x="45" y="24"/>
                </a:cubicBezTo>
                <a:cubicBezTo>
                  <a:pt x="45" y="20"/>
                  <a:pt x="54" y="11"/>
                  <a:pt x="77" y="11"/>
                </a:cubicBezTo>
                <a:close/>
                <a:moveTo>
                  <a:pt x="111" y="73"/>
                </a:moveTo>
                <a:cubicBezTo>
                  <a:pt x="116" y="63"/>
                  <a:pt x="120" y="49"/>
                  <a:pt x="121" y="28"/>
                </a:cubicBezTo>
                <a:cubicBezTo>
                  <a:pt x="142" y="28"/>
                  <a:pt x="142" y="28"/>
                  <a:pt x="142" y="28"/>
                </a:cubicBezTo>
                <a:cubicBezTo>
                  <a:pt x="140" y="51"/>
                  <a:pt x="126" y="63"/>
                  <a:pt x="111" y="73"/>
                </a:cubicBezTo>
                <a:close/>
                <a:moveTo>
                  <a:pt x="87" y="116"/>
                </a:moveTo>
                <a:cubicBezTo>
                  <a:pt x="87" y="104"/>
                  <a:pt x="97" y="97"/>
                  <a:pt x="112" y="87"/>
                </a:cubicBezTo>
                <a:cubicBezTo>
                  <a:pt x="131" y="74"/>
                  <a:pt x="154" y="59"/>
                  <a:pt x="154" y="22"/>
                </a:cubicBezTo>
                <a:cubicBezTo>
                  <a:pt x="154" y="19"/>
                  <a:pt x="152" y="16"/>
                  <a:pt x="148" y="16"/>
                </a:cubicBezTo>
                <a:cubicBezTo>
                  <a:pt x="119" y="16"/>
                  <a:pt x="119" y="16"/>
                  <a:pt x="119" y="16"/>
                </a:cubicBezTo>
                <a:cubicBezTo>
                  <a:pt x="115" y="8"/>
                  <a:pt x="102" y="0"/>
                  <a:pt x="77" y="0"/>
                </a:cubicBezTo>
                <a:cubicBezTo>
                  <a:pt x="52" y="0"/>
                  <a:pt x="40" y="8"/>
                  <a:pt x="3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3" y="16"/>
                  <a:pt x="0" y="19"/>
                  <a:pt x="0" y="22"/>
                </a:cubicBezTo>
                <a:cubicBezTo>
                  <a:pt x="0" y="59"/>
                  <a:pt x="24" y="74"/>
                  <a:pt x="42" y="87"/>
                </a:cubicBezTo>
                <a:cubicBezTo>
                  <a:pt x="58" y="97"/>
                  <a:pt x="67" y="104"/>
                  <a:pt x="67" y="116"/>
                </a:cubicBezTo>
                <a:cubicBezTo>
                  <a:pt x="67" y="128"/>
                  <a:pt x="67" y="128"/>
                  <a:pt x="67" y="128"/>
                </a:cubicBezTo>
                <a:cubicBezTo>
                  <a:pt x="51" y="129"/>
                  <a:pt x="39" y="135"/>
                  <a:pt x="39" y="143"/>
                </a:cubicBezTo>
                <a:cubicBezTo>
                  <a:pt x="39" y="151"/>
                  <a:pt x="56" y="158"/>
                  <a:pt x="77" y="158"/>
                </a:cubicBezTo>
                <a:cubicBezTo>
                  <a:pt x="98" y="158"/>
                  <a:pt x="115" y="151"/>
                  <a:pt x="115" y="143"/>
                </a:cubicBezTo>
                <a:cubicBezTo>
                  <a:pt x="115" y="135"/>
                  <a:pt x="104" y="129"/>
                  <a:pt x="87" y="128"/>
                </a:cubicBezTo>
                <a:cubicBezTo>
                  <a:pt x="87" y="116"/>
                  <a:pt x="87" y="116"/>
                  <a:pt x="87" y="1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8580" tIns="64290" rIns="128580" bIns="64290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95" ker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2532" name="Rectangle 3"/>
          <p:cNvSpPr>
            <a:spLocks noGrp="1"/>
          </p:cNvSpPr>
          <p:nvPr/>
        </p:nvSpPr>
        <p:spPr>
          <a:xfrm>
            <a:off x="195580" y="1268730"/>
            <a:ext cx="8231505" cy="531114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（6）每台电焊机须设专用断路开关，并有焊机相匹配的过流保护装置。一次线与电源接点不宜用插销连接，其长度不得大于</a:t>
            </a:r>
            <a:r>
              <a:rPr lang="en-US" altLang="zh-CN" sz="2500" dirty="0">
                <a:cs typeface="微软雅黑" panose="020B0503020204020204" pitchFamily="34" charset="-122"/>
              </a:rPr>
              <a:t>5m</a:t>
            </a:r>
            <a:r>
              <a:rPr lang="zh-CN" altLang="en-US" sz="2500" dirty="0">
                <a:cs typeface="微软雅黑" panose="020B0503020204020204" pitchFamily="34" charset="-122"/>
              </a:rPr>
              <a:t>，且须双层绝缘。</a:t>
            </a:r>
          </a:p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（7）电焊机二次侧把、地线需接长使用时，应保证搭接面积，接点处用绝缘胶带包裹好，接点不宜超过两处；严禁使用管道、轨道及建筑物的金属结构或其他金属物体串接起来作为地线使用。</a:t>
            </a:r>
          </a:p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（8）电焊机的一次、二次接线端应有防护罩，且一次接线端需用绝缘带包裹严密；二次接线端必须使用线卡子压接牢固。</a:t>
            </a:r>
          </a:p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（9）电焊机应放置在干燥和通分的地方（水冷式除外），露天使用时其下方应防潮且高于周围地地面；上方应设防雨棚和有防砸措施。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BFF">
                  <a:alpha val="100000"/>
                </a:srgbClr>
              </a:clrFrom>
              <a:clrTo>
                <a:srgbClr val="FFFB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58225" y="3246120"/>
            <a:ext cx="3475990" cy="3327400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"/>
          <p:cNvSpPr>
            <a:spLocks noEditPoints="1"/>
          </p:cNvSpPr>
          <p:nvPr/>
        </p:nvSpPr>
        <p:spPr bwMode="auto">
          <a:xfrm>
            <a:off x="2371175" y="2672599"/>
            <a:ext cx="396484" cy="315638"/>
          </a:xfrm>
          <a:custGeom>
            <a:avLst/>
            <a:gdLst>
              <a:gd name="T0" fmla="*/ 54 w 159"/>
              <a:gd name="T1" fmla="*/ 126 h 128"/>
              <a:gd name="T2" fmla="*/ 57 w 159"/>
              <a:gd name="T3" fmla="*/ 127 h 128"/>
              <a:gd name="T4" fmla="*/ 81 w 159"/>
              <a:gd name="T5" fmla="*/ 105 h 128"/>
              <a:gd name="T6" fmla="*/ 54 w 159"/>
              <a:gd name="T7" fmla="*/ 91 h 128"/>
              <a:gd name="T8" fmla="*/ 54 w 159"/>
              <a:gd name="T9" fmla="*/ 126 h 128"/>
              <a:gd name="T10" fmla="*/ 154 w 159"/>
              <a:gd name="T11" fmla="*/ 1 h 128"/>
              <a:gd name="T12" fmla="*/ 3 w 159"/>
              <a:gd name="T13" fmla="*/ 54 h 128"/>
              <a:gd name="T14" fmla="*/ 2 w 159"/>
              <a:gd name="T15" fmla="*/ 58 h 128"/>
              <a:gd name="T16" fmla="*/ 35 w 159"/>
              <a:gd name="T17" fmla="*/ 71 h 128"/>
              <a:gd name="T18" fmla="*/ 35 w 159"/>
              <a:gd name="T19" fmla="*/ 71 h 128"/>
              <a:gd name="T20" fmla="*/ 54 w 159"/>
              <a:gd name="T21" fmla="*/ 79 h 128"/>
              <a:gd name="T22" fmla="*/ 148 w 159"/>
              <a:gd name="T23" fmla="*/ 10 h 128"/>
              <a:gd name="T24" fmla="*/ 150 w 159"/>
              <a:gd name="T25" fmla="*/ 12 h 128"/>
              <a:gd name="T26" fmla="*/ 83 w 159"/>
              <a:gd name="T27" fmla="*/ 85 h 128"/>
              <a:gd name="T28" fmla="*/ 83 w 159"/>
              <a:gd name="T29" fmla="*/ 85 h 128"/>
              <a:gd name="T30" fmla="*/ 79 w 159"/>
              <a:gd name="T31" fmla="*/ 89 h 128"/>
              <a:gd name="T32" fmla="*/ 84 w 159"/>
              <a:gd name="T33" fmla="*/ 92 h 128"/>
              <a:gd name="T34" fmla="*/ 84 w 159"/>
              <a:gd name="T35" fmla="*/ 92 h 128"/>
              <a:gd name="T36" fmla="*/ 127 w 159"/>
              <a:gd name="T37" fmla="*/ 115 h 128"/>
              <a:gd name="T38" fmla="*/ 133 w 159"/>
              <a:gd name="T39" fmla="*/ 112 h 128"/>
              <a:gd name="T40" fmla="*/ 158 w 159"/>
              <a:gd name="T41" fmla="*/ 5 h 128"/>
              <a:gd name="T42" fmla="*/ 154 w 159"/>
              <a:gd name="T43" fmla="*/ 1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59" h="128">
                <a:moveTo>
                  <a:pt x="54" y="126"/>
                </a:moveTo>
                <a:cubicBezTo>
                  <a:pt x="54" y="128"/>
                  <a:pt x="55" y="128"/>
                  <a:pt x="57" y="127"/>
                </a:cubicBezTo>
                <a:cubicBezTo>
                  <a:pt x="59" y="125"/>
                  <a:pt x="81" y="105"/>
                  <a:pt x="81" y="105"/>
                </a:cubicBezTo>
                <a:cubicBezTo>
                  <a:pt x="54" y="91"/>
                  <a:pt x="54" y="91"/>
                  <a:pt x="54" y="91"/>
                </a:cubicBezTo>
                <a:cubicBezTo>
                  <a:pt x="54" y="126"/>
                  <a:pt x="54" y="126"/>
                  <a:pt x="54" y="126"/>
                </a:cubicBezTo>
                <a:close/>
                <a:moveTo>
                  <a:pt x="154" y="1"/>
                </a:moveTo>
                <a:cubicBezTo>
                  <a:pt x="151" y="2"/>
                  <a:pt x="5" y="53"/>
                  <a:pt x="3" y="54"/>
                </a:cubicBezTo>
                <a:cubicBezTo>
                  <a:pt x="0" y="55"/>
                  <a:pt x="0" y="57"/>
                  <a:pt x="2" y="58"/>
                </a:cubicBezTo>
                <a:cubicBezTo>
                  <a:pt x="6" y="60"/>
                  <a:pt x="35" y="71"/>
                  <a:pt x="35" y="71"/>
                </a:cubicBezTo>
                <a:cubicBezTo>
                  <a:pt x="35" y="71"/>
                  <a:pt x="35" y="71"/>
                  <a:pt x="35" y="71"/>
                </a:cubicBezTo>
                <a:cubicBezTo>
                  <a:pt x="54" y="79"/>
                  <a:pt x="54" y="79"/>
                  <a:pt x="54" y="79"/>
                </a:cubicBezTo>
                <a:cubicBezTo>
                  <a:pt x="54" y="79"/>
                  <a:pt x="147" y="11"/>
                  <a:pt x="148" y="10"/>
                </a:cubicBezTo>
                <a:cubicBezTo>
                  <a:pt x="150" y="9"/>
                  <a:pt x="151" y="11"/>
                  <a:pt x="150" y="12"/>
                </a:cubicBezTo>
                <a:cubicBezTo>
                  <a:pt x="149" y="13"/>
                  <a:pt x="83" y="85"/>
                  <a:pt x="83" y="85"/>
                </a:cubicBezTo>
                <a:cubicBezTo>
                  <a:pt x="83" y="85"/>
                  <a:pt x="83" y="85"/>
                  <a:pt x="83" y="85"/>
                </a:cubicBezTo>
                <a:cubicBezTo>
                  <a:pt x="79" y="89"/>
                  <a:pt x="79" y="89"/>
                  <a:pt x="79" y="89"/>
                </a:cubicBezTo>
                <a:cubicBezTo>
                  <a:pt x="84" y="92"/>
                  <a:pt x="84" y="92"/>
                  <a:pt x="84" y="92"/>
                </a:cubicBezTo>
                <a:cubicBezTo>
                  <a:pt x="84" y="92"/>
                  <a:pt x="84" y="92"/>
                  <a:pt x="84" y="92"/>
                </a:cubicBezTo>
                <a:cubicBezTo>
                  <a:pt x="84" y="92"/>
                  <a:pt x="124" y="113"/>
                  <a:pt x="127" y="115"/>
                </a:cubicBezTo>
                <a:cubicBezTo>
                  <a:pt x="129" y="116"/>
                  <a:pt x="132" y="115"/>
                  <a:pt x="133" y="112"/>
                </a:cubicBezTo>
                <a:cubicBezTo>
                  <a:pt x="134" y="108"/>
                  <a:pt x="158" y="7"/>
                  <a:pt x="158" y="5"/>
                </a:cubicBezTo>
                <a:cubicBezTo>
                  <a:pt x="159" y="2"/>
                  <a:pt x="157" y="0"/>
                  <a:pt x="154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8580" tIns="64290" rIns="128580" bIns="64290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95" ker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1" name="Freeform 6"/>
          <p:cNvSpPr>
            <a:spLocks noEditPoints="1"/>
          </p:cNvSpPr>
          <p:nvPr/>
        </p:nvSpPr>
        <p:spPr bwMode="auto">
          <a:xfrm>
            <a:off x="7214997" y="4715571"/>
            <a:ext cx="382777" cy="388556"/>
          </a:xfrm>
          <a:custGeom>
            <a:avLst/>
            <a:gdLst>
              <a:gd name="T0" fmla="*/ 13 w 154"/>
              <a:gd name="T1" fmla="*/ 28 h 158"/>
              <a:gd name="T2" fmla="*/ 34 w 154"/>
              <a:gd name="T3" fmla="*/ 28 h 158"/>
              <a:gd name="T4" fmla="*/ 43 w 154"/>
              <a:gd name="T5" fmla="*/ 73 h 158"/>
              <a:gd name="T6" fmla="*/ 13 w 154"/>
              <a:gd name="T7" fmla="*/ 28 h 158"/>
              <a:gd name="T8" fmla="*/ 77 w 154"/>
              <a:gd name="T9" fmla="*/ 11 h 158"/>
              <a:gd name="T10" fmla="*/ 110 w 154"/>
              <a:gd name="T11" fmla="*/ 24 h 158"/>
              <a:gd name="T12" fmla="*/ 77 w 154"/>
              <a:gd name="T13" fmla="*/ 37 h 158"/>
              <a:gd name="T14" fmla="*/ 45 w 154"/>
              <a:gd name="T15" fmla="*/ 24 h 158"/>
              <a:gd name="T16" fmla="*/ 77 w 154"/>
              <a:gd name="T17" fmla="*/ 11 h 158"/>
              <a:gd name="T18" fmla="*/ 111 w 154"/>
              <a:gd name="T19" fmla="*/ 73 h 158"/>
              <a:gd name="T20" fmla="*/ 121 w 154"/>
              <a:gd name="T21" fmla="*/ 28 h 158"/>
              <a:gd name="T22" fmla="*/ 142 w 154"/>
              <a:gd name="T23" fmla="*/ 28 h 158"/>
              <a:gd name="T24" fmla="*/ 111 w 154"/>
              <a:gd name="T25" fmla="*/ 73 h 158"/>
              <a:gd name="T26" fmla="*/ 87 w 154"/>
              <a:gd name="T27" fmla="*/ 116 h 158"/>
              <a:gd name="T28" fmla="*/ 112 w 154"/>
              <a:gd name="T29" fmla="*/ 87 h 158"/>
              <a:gd name="T30" fmla="*/ 154 w 154"/>
              <a:gd name="T31" fmla="*/ 22 h 158"/>
              <a:gd name="T32" fmla="*/ 148 w 154"/>
              <a:gd name="T33" fmla="*/ 16 h 158"/>
              <a:gd name="T34" fmla="*/ 119 w 154"/>
              <a:gd name="T35" fmla="*/ 16 h 158"/>
              <a:gd name="T36" fmla="*/ 77 w 154"/>
              <a:gd name="T37" fmla="*/ 0 h 158"/>
              <a:gd name="T38" fmla="*/ 36 w 154"/>
              <a:gd name="T39" fmla="*/ 16 h 158"/>
              <a:gd name="T40" fmla="*/ 6 w 154"/>
              <a:gd name="T41" fmla="*/ 16 h 158"/>
              <a:gd name="T42" fmla="*/ 0 w 154"/>
              <a:gd name="T43" fmla="*/ 22 h 158"/>
              <a:gd name="T44" fmla="*/ 42 w 154"/>
              <a:gd name="T45" fmla="*/ 87 h 158"/>
              <a:gd name="T46" fmla="*/ 67 w 154"/>
              <a:gd name="T47" fmla="*/ 116 h 158"/>
              <a:gd name="T48" fmla="*/ 67 w 154"/>
              <a:gd name="T49" fmla="*/ 128 h 158"/>
              <a:gd name="T50" fmla="*/ 39 w 154"/>
              <a:gd name="T51" fmla="*/ 143 h 158"/>
              <a:gd name="T52" fmla="*/ 77 w 154"/>
              <a:gd name="T53" fmla="*/ 158 h 158"/>
              <a:gd name="T54" fmla="*/ 115 w 154"/>
              <a:gd name="T55" fmla="*/ 143 h 158"/>
              <a:gd name="T56" fmla="*/ 87 w 154"/>
              <a:gd name="T57" fmla="*/ 128 h 158"/>
              <a:gd name="T58" fmla="*/ 87 w 154"/>
              <a:gd name="T59" fmla="*/ 116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54" h="158">
                <a:moveTo>
                  <a:pt x="13" y="28"/>
                </a:moveTo>
                <a:cubicBezTo>
                  <a:pt x="34" y="28"/>
                  <a:pt x="34" y="28"/>
                  <a:pt x="34" y="28"/>
                </a:cubicBezTo>
                <a:cubicBezTo>
                  <a:pt x="35" y="49"/>
                  <a:pt x="39" y="63"/>
                  <a:pt x="43" y="73"/>
                </a:cubicBezTo>
                <a:cubicBezTo>
                  <a:pt x="28" y="63"/>
                  <a:pt x="15" y="51"/>
                  <a:pt x="13" y="28"/>
                </a:cubicBezTo>
                <a:close/>
                <a:moveTo>
                  <a:pt x="77" y="11"/>
                </a:moveTo>
                <a:cubicBezTo>
                  <a:pt x="101" y="11"/>
                  <a:pt x="110" y="20"/>
                  <a:pt x="110" y="24"/>
                </a:cubicBezTo>
                <a:cubicBezTo>
                  <a:pt x="110" y="27"/>
                  <a:pt x="101" y="37"/>
                  <a:pt x="77" y="37"/>
                </a:cubicBezTo>
                <a:cubicBezTo>
                  <a:pt x="54" y="37"/>
                  <a:pt x="45" y="27"/>
                  <a:pt x="45" y="24"/>
                </a:cubicBezTo>
                <a:cubicBezTo>
                  <a:pt x="45" y="20"/>
                  <a:pt x="54" y="11"/>
                  <a:pt x="77" y="11"/>
                </a:cubicBezTo>
                <a:close/>
                <a:moveTo>
                  <a:pt x="111" y="73"/>
                </a:moveTo>
                <a:cubicBezTo>
                  <a:pt x="116" y="63"/>
                  <a:pt x="120" y="49"/>
                  <a:pt x="121" y="28"/>
                </a:cubicBezTo>
                <a:cubicBezTo>
                  <a:pt x="142" y="28"/>
                  <a:pt x="142" y="28"/>
                  <a:pt x="142" y="28"/>
                </a:cubicBezTo>
                <a:cubicBezTo>
                  <a:pt x="140" y="51"/>
                  <a:pt x="126" y="63"/>
                  <a:pt x="111" y="73"/>
                </a:cubicBezTo>
                <a:close/>
                <a:moveTo>
                  <a:pt x="87" y="116"/>
                </a:moveTo>
                <a:cubicBezTo>
                  <a:pt x="87" y="104"/>
                  <a:pt x="97" y="97"/>
                  <a:pt x="112" y="87"/>
                </a:cubicBezTo>
                <a:cubicBezTo>
                  <a:pt x="131" y="74"/>
                  <a:pt x="154" y="59"/>
                  <a:pt x="154" y="22"/>
                </a:cubicBezTo>
                <a:cubicBezTo>
                  <a:pt x="154" y="19"/>
                  <a:pt x="152" y="16"/>
                  <a:pt x="148" y="16"/>
                </a:cubicBezTo>
                <a:cubicBezTo>
                  <a:pt x="119" y="16"/>
                  <a:pt x="119" y="16"/>
                  <a:pt x="119" y="16"/>
                </a:cubicBezTo>
                <a:cubicBezTo>
                  <a:pt x="115" y="8"/>
                  <a:pt x="102" y="0"/>
                  <a:pt x="77" y="0"/>
                </a:cubicBezTo>
                <a:cubicBezTo>
                  <a:pt x="52" y="0"/>
                  <a:pt x="40" y="8"/>
                  <a:pt x="3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3" y="16"/>
                  <a:pt x="0" y="19"/>
                  <a:pt x="0" y="22"/>
                </a:cubicBezTo>
                <a:cubicBezTo>
                  <a:pt x="0" y="59"/>
                  <a:pt x="24" y="74"/>
                  <a:pt x="42" y="87"/>
                </a:cubicBezTo>
                <a:cubicBezTo>
                  <a:pt x="58" y="97"/>
                  <a:pt x="67" y="104"/>
                  <a:pt x="67" y="116"/>
                </a:cubicBezTo>
                <a:cubicBezTo>
                  <a:pt x="67" y="128"/>
                  <a:pt x="67" y="128"/>
                  <a:pt x="67" y="128"/>
                </a:cubicBezTo>
                <a:cubicBezTo>
                  <a:pt x="51" y="129"/>
                  <a:pt x="39" y="135"/>
                  <a:pt x="39" y="143"/>
                </a:cubicBezTo>
                <a:cubicBezTo>
                  <a:pt x="39" y="151"/>
                  <a:pt x="56" y="158"/>
                  <a:pt x="77" y="158"/>
                </a:cubicBezTo>
                <a:cubicBezTo>
                  <a:pt x="98" y="158"/>
                  <a:pt x="115" y="151"/>
                  <a:pt x="115" y="143"/>
                </a:cubicBezTo>
                <a:cubicBezTo>
                  <a:pt x="115" y="135"/>
                  <a:pt x="104" y="129"/>
                  <a:pt x="87" y="128"/>
                </a:cubicBezTo>
                <a:cubicBezTo>
                  <a:pt x="87" y="116"/>
                  <a:pt x="87" y="116"/>
                  <a:pt x="87" y="1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8580" tIns="64290" rIns="128580" bIns="64290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95" ker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3555" name="Rectangle 2"/>
          <p:cNvSpPr/>
          <p:nvPr/>
        </p:nvSpPr>
        <p:spPr>
          <a:xfrm>
            <a:off x="144145" y="1148715"/>
            <a:ext cx="2026920" cy="52197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chemeClr val="tx1"/>
                </a:solidFill>
                <a:cs typeface="微软雅黑" panose="020B0503020204020204" pitchFamily="34" charset="-122"/>
              </a:rPr>
              <a:t>触电与急救</a:t>
            </a:r>
          </a:p>
        </p:txBody>
      </p:sp>
      <p:sp>
        <p:nvSpPr>
          <p:cNvPr id="23556" name="Rectangle 3"/>
          <p:cNvSpPr/>
          <p:nvPr/>
        </p:nvSpPr>
        <p:spPr>
          <a:xfrm>
            <a:off x="267335" y="1795780"/>
            <a:ext cx="7216140" cy="351917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一旦发生触电事故，必须立即按如下步骤抢救：</a:t>
            </a:r>
          </a:p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切断电源——触电急救</a:t>
            </a:r>
          </a:p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切断电源总开关，绝缘良好的刀斧或钢丝钳断开电线，也可以用金属丝或金属棒，扔到裸露的电源线上，造成人为短路，电源跳闸</a:t>
            </a:r>
          </a:p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涂过触电人员脱离电源后，呼吸和心跳都比较好，神志处于昏迷状态，可就地静卧，头侧卧，保证通风良好，呼吸道畅通，并解开上衣扣子</a:t>
            </a:r>
          </a:p>
          <a:p>
            <a:pPr eaLnBrk="1" hangingPunct="1">
              <a:buNone/>
            </a:pPr>
            <a:endParaRPr lang="en-US" altLang="zh-CN" sz="2500" dirty="0"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DFE">
                  <a:alpha val="100000"/>
                </a:srgbClr>
              </a:clrFrom>
              <a:clrTo>
                <a:srgbClr val="FFFD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95615" y="3564890"/>
            <a:ext cx="3801110" cy="3122295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"/>
          <p:cNvSpPr>
            <a:spLocks noEditPoints="1"/>
          </p:cNvSpPr>
          <p:nvPr/>
        </p:nvSpPr>
        <p:spPr bwMode="auto">
          <a:xfrm>
            <a:off x="2371175" y="2672599"/>
            <a:ext cx="396484" cy="315638"/>
          </a:xfrm>
          <a:custGeom>
            <a:avLst/>
            <a:gdLst>
              <a:gd name="T0" fmla="*/ 54 w 159"/>
              <a:gd name="T1" fmla="*/ 126 h 128"/>
              <a:gd name="T2" fmla="*/ 57 w 159"/>
              <a:gd name="T3" fmla="*/ 127 h 128"/>
              <a:gd name="T4" fmla="*/ 81 w 159"/>
              <a:gd name="T5" fmla="*/ 105 h 128"/>
              <a:gd name="T6" fmla="*/ 54 w 159"/>
              <a:gd name="T7" fmla="*/ 91 h 128"/>
              <a:gd name="T8" fmla="*/ 54 w 159"/>
              <a:gd name="T9" fmla="*/ 126 h 128"/>
              <a:gd name="T10" fmla="*/ 154 w 159"/>
              <a:gd name="T11" fmla="*/ 1 h 128"/>
              <a:gd name="T12" fmla="*/ 3 w 159"/>
              <a:gd name="T13" fmla="*/ 54 h 128"/>
              <a:gd name="T14" fmla="*/ 2 w 159"/>
              <a:gd name="T15" fmla="*/ 58 h 128"/>
              <a:gd name="T16" fmla="*/ 35 w 159"/>
              <a:gd name="T17" fmla="*/ 71 h 128"/>
              <a:gd name="T18" fmla="*/ 35 w 159"/>
              <a:gd name="T19" fmla="*/ 71 h 128"/>
              <a:gd name="T20" fmla="*/ 54 w 159"/>
              <a:gd name="T21" fmla="*/ 79 h 128"/>
              <a:gd name="T22" fmla="*/ 148 w 159"/>
              <a:gd name="T23" fmla="*/ 10 h 128"/>
              <a:gd name="T24" fmla="*/ 150 w 159"/>
              <a:gd name="T25" fmla="*/ 12 h 128"/>
              <a:gd name="T26" fmla="*/ 83 w 159"/>
              <a:gd name="T27" fmla="*/ 85 h 128"/>
              <a:gd name="T28" fmla="*/ 83 w 159"/>
              <a:gd name="T29" fmla="*/ 85 h 128"/>
              <a:gd name="T30" fmla="*/ 79 w 159"/>
              <a:gd name="T31" fmla="*/ 89 h 128"/>
              <a:gd name="T32" fmla="*/ 84 w 159"/>
              <a:gd name="T33" fmla="*/ 92 h 128"/>
              <a:gd name="T34" fmla="*/ 84 w 159"/>
              <a:gd name="T35" fmla="*/ 92 h 128"/>
              <a:gd name="T36" fmla="*/ 127 w 159"/>
              <a:gd name="T37" fmla="*/ 115 h 128"/>
              <a:gd name="T38" fmla="*/ 133 w 159"/>
              <a:gd name="T39" fmla="*/ 112 h 128"/>
              <a:gd name="T40" fmla="*/ 158 w 159"/>
              <a:gd name="T41" fmla="*/ 5 h 128"/>
              <a:gd name="T42" fmla="*/ 154 w 159"/>
              <a:gd name="T43" fmla="*/ 1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59" h="128">
                <a:moveTo>
                  <a:pt x="54" y="126"/>
                </a:moveTo>
                <a:cubicBezTo>
                  <a:pt x="54" y="128"/>
                  <a:pt x="55" y="128"/>
                  <a:pt x="57" y="127"/>
                </a:cubicBezTo>
                <a:cubicBezTo>
                  <a:pt x="59" y="125"/>
                  <a:pt x="81" y="105"/>
                  <a:pt x="81" y="105"/>
                </a:cubicBezTo>
                <a:cubicBezTo>
                  <a:pt x="54" y="91"/>
                  <a:pt x="54" y="91"/>
                  <a:pt x="54" y="91"/>
                </a:cubicBezTo>
                <a:cubicBezTo>
                  <a:pt x="54" y="126"/>
                  <a:pt x="54" y="126"/>
                  <a:pt x="54" y="126"/>
                </a:cubicBezTo>
                <a:close/>
                <a:moveTo>
                  <a:pt x="154" y="1"/>
                </a:moveTo>
                <a:cubicBezTo>
                  <a:pt x="151" y="2"/>
                  <a:pt x="5" y="53"/>
                  <a:pt x="3" y="54"/>
                </a:cubicBezTo>
                <a:cubicBezTo>
                  <a:pt x="0" y="55"/>
                  <a:pt x="0" y="57"/>
                  <a:pt x="2" y="58"/>
                </a:cubicBezTo>
                <a:cubicBezTo>
                  <a:pt x="6" y="60"/>
                  <a:pt x="35" y="71"/>
                  <a:pt x="35" y="71"/>
                </a:cubicBezTo>
                <a:cubicBezTo>
                  <a:pt x="35" y="71"/>
                  <a:pt x="35" y="71"/>
                  <a:pt x="35" y="71"/>
                </a:cubicBezTo>
                <a:cubicBezTo>
                  <a:pt x="54" y="79"/>
                  <a:pt x="54" y="79"/>
                  <a:pt x="54" y="79"/>
                </a:cubicBezTo>
                <a:cubicBezTo>
                  <a:pt x="54" y="79"/>
                  <a:pt x="147" y="11"/>
                  <a:pt x="148" y="10"/>
                </a:cubicBezTo>
                <a:cubicBezTo>
                  <a:pt x="150" y="9"/>
                  <a:pt x="151" y="11"/>
                  <a:pt x="150" y="12"/>
                </a:cubicBezTo>
                <a:cubicBezTo>
                  <a:pt x="149" y="13"/>
                  <a:pt x="83" y="85"/>
                  <a:pt x="83" y="85"/>
                </a:cubicBezTo>
                <a:cubicBezTo>
                  <a:pt x="83" y="85"/>
                  <a:pt x="83" y="85"/>
                  <a:pt x="83" y="85"/>
                </a:cubicBezTo>
                <a:cubicBezTo>
                  <a:pt x="79" y="89"/>
                  <a:pt x="79" y="89"/>
                  <a:pt x="79" y="89"/>
                </a:cubicBezTo>
                <a:cubicBezTo>
                  <a:pt x="84" y="92"/>
                  <a:pt x="84" y="92"/>
                  <a:pt x="84" y="92"/>
                </a:cubicBezTo>
                <a:cubicBezTo>
                  <a:pt x="84" y="92"/>
                  <a:pt x="84" y="92"/>
                  <a:pt x="84" y="92"/>
                </a:cubicBezTo>
                <a:cubicBezTo>
                  <a:pt x="84" y="92"/>
                  <a:pt x="124" y="113"/>
                  <a:pt x="127" y="115"/>
                </a:cubicBezTo>
                <a:cubicBezTo>
                  <a:pt x="129" y="116"/>
                  <a:pt x="132" y="115"/>
                  <a:pt x="133" y="112"/>
                </a:cubicBezTo>
                <a:cubicBezTo>
                  <a:pt x="134" y="108"/>
                  <a:pt x="158" y="7"/>
                  <a:pt x="158" y="5"/>
                </a:cubicBezTo>
                <a:cubicBezTo>
                  <a:pt x="159" y="2"/>
                  <a:pt x="157" y="0"/>
                  <a:pt x="154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8580" tIns="64290" rIns="128580" bIns="64290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95" ker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1" name="Freeform 6"/>
          <p:cNvSpPr>
            <a:spLocks noEditPoints="1"/>
          </p:cNvSpPr>
          <p:nvPr/>
        </p:nvSpPr>
        <p:spPr bwMode="auto">
          <a:xfrm>
            <a:off x="7214997" y="4715571"/>
            <a:ext cx="382777" cy="388556"/>
          </a:xfrm>
          <a:custGeom>
            <a:avLst/>
            <a:gdLst>
              <a:gd name="T0" fmla="*/ 13 w 154"/>
              <a:gd name="T1" fmla="*/ 28 h 158"/>
              <a:gd name="T2" fmla="*/ 34 w 154"/>
              <a:gd name="T3" fmla="*/ 28 h 158"/>
              <a:gd name="T4" fmla="*/ 43 w 154"/>
              <a:gd name="T5" fmla="*/ 73 h 158"/>
              <a:gd name="T6" fmla="*/ 13 w 154"/>
              <a:gd name="T7" fmla="*/ 28 h 158"/>
              <a:gd name="T8" fmla="*/ 77 w 154"/>
              <a:gd name="T9" fmla="*/ 11 h 158"/>
              <a:gd name="T10" fmla="*/ 110 w 154"/>
              <a:gd name="T11" fmla="*/ 24 h 158"/>
              <a:gd name="T12" fmla="*/ 77 w 154"/>
              <a:gd name="T13" fmla="*/ 37 h 158"/>
              <a:gd name="T14" fmla="*/ 45 w 154"/>
              <a:gd name="T15" fmla="*/ 24 h 158"/>
              <a:gd name="T16" fmla="*/ 77 w 154"/>
              <a:gd name="T17" fmla="*/ 11 h 158"/>
              <a:gd name="T18" fmla="*/ 111 w 154"/>
              <a:gd name="T19" fmla="*/ 73 h 158"/>
              <a:gd name="T20" fmla="*/ 121 w 154"/>
              <a:gd name="T21" fmla="*/ 28 h 158"/>
              <a:gd name="T22" fmla="*/ 142 w 154"/>
              <a:gd name="T23" fmla="*/ 28 h 158"/>
              <a:gd name="T24" fmla="*/ 111 w 154"/>
              <a:gd name="T25" fmla="*/ 73 h 158"/>
              <a:gd name="T26" fmla="*/ 87 w 154"/>
              <a:gd name="T27" fmla="*/ 116 h 158"/>
              <a:gd name="T28" fmla="*/ 112 w 154"/>
              <a:gd name="T29" fmla="*/ 87 h 158"/>
              <a:gd name="T30" fmla="*/ 154 w 154"/>
              <a:gd name="T31" fmla="*/ 22 h 158"/>
              <a:gd name="T32" fmla="*/ 148 w 154"/>
              <a:gd name="T33" fmla="*/ 16 h 158"/>
              <a:gd name="T34" fmla="*/ 119 w 154"/>
              <a:gd name="T35" fmla="*/ 16 h 158"/>
              <a:gd name="T36" fmla="*/ 77 w 154"/>
              <a:gd name="T37" fmla="*/ 0 h 158"/>
              <a:gd name="T38" fmla="*/ 36 w 154"/>
              <a:gd name="T39" fmla="*/ 16 h 158"/>
              <a:gd name="T40" fmla="*/ 6 w 154"/>
              <a:gd name="T41" fmla="*/ 16 h 158"/>
              <a:gd name="T42" fmla="*/ 0 w 154"/>
              <a:gd name="T43" fmla="*/ 22 h 158"/>
              <a:gd name="T44" fmla="*/ 42 w 154"/>
              <a:gd name="T45" fmla="*/ 87 h 158"/>
              <a:gd name="T46" fmla="*/ 67 w 154"/>
              <a:gd name="T47" fmla="*/ 116 h 158"/>
              <a:gd name="T48" fmla="*/ 67 w 154"/>
              <a:gd name="T49" fmla="*/ 128 h 158"/>
              <a:gd name="T50" fmla="*/ 39 w 154"/>
              <a:gd name="T51" fmla="*/ 143 h 158"/>
              <a:gd name="T52" fmla="*/ 77 w 154"/>
              <a:gd name="T53" fmla="*/ 158 h 158"/>
              <a:gd name="T54" fmla="*/ 115 w 154"/>
              <a:gd name="T55" fmla="*/ 143 h 158"/>
              <a:gd name="T56" fmla="*/ 87 w 154"/>
              <a:gd name="T57" fmla="*/ 128 h 158"/>
              <a:gd name="T58" fmla="*/ 87 w 154"/>
              <a:gd name="T59" fmla="*/ 116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54" h="158">
                <a:moveTo>
                  <a:pt x="13" y="28"/>
                </a:moveTo>
                <a:cubicBezTo>
                  <a:pt x="34" y="28"/>
                  <a:pt x="34" y="28"/>
                  <a:pt x="34" y="28"/>
                </a:cubicBezTo>
                <a:cubicBezTo>
                  <a:pt x="35" y="49"/>
                  <a:pt x="39" y="63"/>
                  <a:pt x="43" y="73"/>
                </a:cubicBezTo>
                <a:cubicBezTo>
                  <a:pt x="28" y="63"/>
                  <a:pt x="15" y="51"/>
                  <a:pt x="13" y="28"/>
                </a:cubicBezTo>
                <a:close/>
                <a:moveTo>
                  <a:pt x="77" y="11"/>
                </a:moveTo>
                <a:cubicBezTo>
                  <a:pt x="101" y="11"/>
                  <a:pt x="110" y="20"/>
                  <a:pt x="110" y="24"/>
                </a:cubicBezTo>
                <a:cubicBezTo>
                  <a:pt x="110" y="27"/>
                  <a:pt x="101" y="37"/>
                  <a:pt x="77" y="37"/>
                </a:cubicBezTo>
                <a:cubicBezTo>
                  <a:pt x="54" y="37"/>
                  <a:pt x="45" y="27"/>
                  <a:pt x="45" y="24"/>
                </a:cubicBezTo>
                <a:cubicBezTo>
                  <a:pt x="45" y="20"/>
                  <a:pt x="54" y="11"/>
                  <a:pt x="77" y="11"/>
                </a:cubicBezTo>
                <a:close/>
                <a:moveTo>
                  <a:pt x="111" y="73"/>
                </a:moveTo>
                <a:cubicBezTo>
                  <a:pt x="116" y="63"/>
                  <a:pt x="120" y="49"/>
                  <a:pt x="121" y="28"/>
                </a:cubicBezTo>
                <a:cubicBezTo>
                  <a:pt x="142" y="28"/>
                  <a:pt x="142" y="28"/>
                  <a:pt x="142" y="28"/>
                </a:cubicBezTo>
                <a:cubicBezTo>
                  <a:pt x="140" y="51"/>
                  <a:pt x="126" y="63"/>
                  <a:pt x="111" y="73"/>
                </a:cubicBezTo>
                <a:close/>
                <a:moveTo>
                  <a:pt x="87" y="116"/>
                </a:moveTo>
                <a:cubicBezTo>
                  <a:pt x="87" y="104"/>
                  <a:pt x="97" y="97"/>
                  <a:pt x="112" y="87"/>
                </a:cubicBezTo>
                <a:cubicBezTo>
                  <a:pt x="131" y="74"/>
                  <a:pt x="154" y="59"/>
                  <a:pt x="154" y="22"/>
                </a:cubicBezTo>
                <a:cubicBezTo>
                  <a:pt x="154" y="19"/>
                  <a:pt x="152" y="16"/>
                  <a:pt x="148" y="16"/>
                </a:cubicBezTo>
                <a:cubicBezTo>
                  <a:pt x="119" y="16"/>
                  <a:pt x="119" y="16"/>
                  <a:pt x="119" y="16"/>
                </a:cubicBezTo>
                <a:cubicBezTo>
                  <a:pt x="115" y="8"/>
                  <a:pt x="102" y="0"/>
                  <a:pt x="77" y="0"/>
                </a:cubicBezTo>
                <a:cubicBezTo>
                  <a:pt x="52" y="0"/>
                  <a:pt x="40" y="8"/>
                  <a:pt x="3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3" y="16"/>
                  <a:pt x="0" y="19"/>
                  <a:pt x="0" y="22"/>
                </a:cubicBezTo>
                <a:cubicBezTo>
                  <a:pt x="0" y="59"/>
                  <a:pt x="24" y="74"/>
                  <a:pt x="42" y="87"/>
                </a:cubicBezTo>
                <a:cubicBezTo>
                  <a:pt x="58" y="97"/>
                  <a:pt x="67" y="104"/>
                  <a:pt x="67" y="116"/>
                </a:cubicBezTo>
                <a:cubicBezTo>
                  <a:pt x="67" y="128"/>
                  <a:pt x="67" y="128"/>
                  <a:pt x="67" y="128"/>
                </a:cubicBezTo>
                <a:cubicBezTo>
                  <a:pt x="51" y="129"/>
                  <a:pt x="39" y="135"/>
                  <a:pt x="39" y="143"/>
                </a:cubicBezTo>
                <a:cubicBezTo>
                  <a:pt x="39" y="151"/>
                  <a:pt x="56" y="158"/>
                  <a:pt x="77" y="158"/>
                </a:cubicBezTo>
                <a:cubicBezTo>
                  <a:pt x="98" y="158"/>
                  <a:pt x="115" y="151"/>
                  <a:pt x="115" y="143"/>
                </a:cubicBezTo>
                <a:cubicBezTo>
                  <a:pt x="115" y="135"/>
                  <a:pt x="104" y="129"/>
                  <a:pt x="87" y="128"/>
                </a:cubicBezTo>
                <a:cubicBezTo>
                  <a:pt x="87" y="116"/>
                  <a:pt x="87" y="116"/>
                  <a:pt x="87" y="1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8580" tIns="64290" rIns="128580" bIns="64290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95" ker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Rectangle 2"/>
          <p:cNvSpPr/>
          <p:nvPr/>
        </p:nvSpPr>
        <p:spPr>
          <a:xfrm>
            <a:off x="144780" y="1133793"/>
            <a:ext cx="2102485" cy="52197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algn="ctr" eaLnBrk="1" hangingPunct="1"/>
            <a:r>
              <a:rPr lang="zh-CN" altLang="en-US" sz="2800" b="1" dirty="0">
                <a:solidFill>
                  <a:schemeClr val="tx1"/>
                </a:solidFill>
                <a:cs typeface="微软雅黑" panose="020B0503020204020204" pitchFamily="34" charset="-122"/>
              </a:rPr>
              <a:t>触电与急救</a:t>
            </a:r>
          </a:p>
        </p:txBody>
      </p:sp>
      <p:sp>
        <p:nvSpPr>
          <p:cNvPr id="3" name="Rectangle 3"/>
          <p:cNvSpPr/>
          <p:nvPr/>
        </p:nvSpPr>
        <p:spPr>
          <a:xfrm>
            <a:off x="466725" y="1656080"/>
            <a:ext cx="8229600" cy="482441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一旦发生触电事故，必须立即按如下步骤抢救：</a:t>
            </a:r>
          </a:p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切断电源——触电急救</a:t>
            </a:r>
          </a:p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切断电源总开关，绝缘良好的刀斧或钢丝钳断开电线，也可以用金属丝或金属棒，扔到裸露的电源线上，造成人为短路，电源跳闸</a:t>
            </a:r>
          </a:p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涂过触电人员脱离电源后，呼吸和心跳都比较好，神志处于昏迷状态，可就地静卧，头侧卧，保证通风良好，呼吸道畅通，并解开上衣扣子</a:t>
            </a:r>
          </a:p>
          <a:p>
            <a:pPr eaLnBrk="1" hangingPunct="1">
              <a:buNone/>
            </a:pPr>
            <a:endParaRPr lang="zh-CN" altLang="en-US" sz="2500" dirty="0">
              <a:cs typeface="微软雅黑" panose="020B0503020204020204" pitchFamily="34" charset="-122"/>
            </a:endParaRPr>
          </a:p>
          <a:p>
            <a:pPr eaLnBrk="1" hangingPunct="1">
              <a:buNone/>
            </a:pPr>
            <a:endParaRPr lang="en-US" altLang="zh-CN" sz="2500" dirty="0"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4855" y="3625215"/>
            <a:ext cx="3508375" cy="2900045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"/>
          <p:cNvSpPr>
            <a:spLocks noEditPoints="1"/>
          </p:cNvSpPr>
          <p:nvPr/>
        </p:nvSpPr>
        <p:spPr bwMode="auto">
          <a:xfrm>
            <a:off x="2371175" y="2672599"/>
            <a:ext cx="396484" cy="315638"/>
          </a:xfrm>
          <a:custGeom>
            <a:avLst/>
            <a:gdLst>
              <a:gd name="T0" fmla="*/ 54 w 159"/>
              <a:gd name="T1" fmla="*/ 126 h 128"/>
              <a:gd name="T2" fmla="*/ 57 w 159"/>
              <a:gd name="T3" fmla="*/ 127 h 128"/>
              <a:gd name="T4" fmla="*/ 81 w 159"/>
              <a:gd name="T5" fmla="*/ 105 h 128"/>
              <a:gd name="T6" fmla="*/ 54 w 159"/>
              <a:gd name="T7" fmla="*/ 91 h 128"/>
              <a:gd name="T8" fmla="*/ 54 w 159"/>
              <a:gd name="T9" fmla="*/ 126 h 128"/>
              <a:gd name="T10" fmla="*/ 154 w 159"/>
              <a:gd name="T11" fmla="*/ 1 h 128"/>
              <a:gd name="T12" fmla="*/ 3 w 159"/>
              <a:gd name="T13" fmla="*/ 54 h 128"/>
              <a:gd name="T14" fmla="*/ 2 w 159"/>
              <a:gd name="T15" fmla="*/ 58 h 128"/>
              <a:gd name="T16" fmla="*/ 35 w 159"/>
              <a:gd name="T17" fmla="*/ 71 h 128"/>
              <a:gd name="T18" fmla="*/ 35 w 159"/>
              <a:gd name="T19" fmla="*/ 71 h 128"/>
              <a:gd name="T20" fmla="*/ 54 w 159"/>
              <a:gd name="T21" fmla="*/ 79 h 128"/>
              <a:gd name="T22" fmla="*/ 148 w 159"/>
              <a:gd name="T23" fmla="*/ 10 h 128"/>
              <a:gd name="T24" fmla="*/ 150 w 159"/>
              <a:gd name="T25" fmla="*/ 12 h 128"/>
              <a:gd name="T26" fmla="*/ 83 w 159"/>
              <a:gd name="T27" fmla="*/ 85 h 128"/>
              <a:gd name="T28" fmla="*/ 83 w 159"/>
              <a:gd name="T29" fmla="*/ 85 h 128"/>
              <a:gd name="T30" fmla="*/ 79 w 159"/>
              <a:gd name="T31" fmla="*/ 89 h 128"/>
              <a:gd name="T32" fmla="*/ 84 w 159"/>
              <a:gd name="T33" fmla="*/ 92 h 128"/>
              <a:gd name="T34" fmla="*/ 84 w 159"/>
              <a:gd name="T35" fmla="*/ 92 h 128"/>
              <a:gd name="T36" fmla="*/ 127 w 159"/>
              <a:gd name="T37" fmla="*/ 115 h 128"/>
              <a:gd name="T38" fmla="*/ 133 w 159"/>
              <a:gd name="T39" fmla="*/ 112 h 128"/>
              <a:gd name="T40" fmla="*/ 158 w 159"/>
              <a:gd name="T41" fmla="*/ 5 h 128"/>
              <a:gd name="T42" fmla="*/ 154 w 159"/>
              <a:gd name="T43" fmla="*/ 1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59" h="128">
                <a:moveTo>
                  <a:pt x="54" y="126"/>
                </a:moveTo>
                <a:cubicBezTo>
                  <a:pt x="54" y="128"/>
                  <a:pt x="55" y="128"/>
                  <a:pt x="57" y="127"/>
                </a:cubicBezTo>
                <a:cubicBezTo>
                  <a:pt x="59" y="125"/>
                  <a:pt x="81" y="105"/>
                  <a:pt x="81" y="105"/>
                </a:cubicBezTo>
                <a:cubicBezTo>
                  <a:pt x="54" y="91"/>
                  <a:pt x="54" y="91"/>
                  <a:pt x="54" y="91"/>
                </a:cubicBezTo>
                <a:cubicBezTo>
                  <a:pt x="54" y="126"/>
                  <a:pt x="54" y="126"/>
                  <a:pt x="54" y="126"/>
                </a:cubicBezTo>
                <a:close/>
                <a:moveTo>
                  <a:pt x="154" y="1"/>
                </a:moveTo>
                <a:cubicBezTo>
                  <a:pt x="151" y="2"/>
                  <a:pt x="5" y="53"/>
                  <a:pt x="3" y="54"/>
                </a:cubicBezTo>
                <a:cubicBezTo>
                  <a:pt x="0" y="55"/>
                  <a:pt x="0" y="57"/>
                  <a:pt x="2" y="58"/>
                </a:cubicBezTo>
                <a:cubicBezTo>
                  <a:pt x="6" y="60"/>
                  <a:pt x="35" y="71"/>
                  <a:pt x="35" y="71"/>
                </a:cubicBezTo>
                <a:cubicBezTo>
                  <a:pt x="35" y="71"/>
                  <a:pt x="35" y="71"/>
                  <a:pt x="35" y="71"/>
                </a:cubicBezTo>
                <a:cubicBezTo>
                  <a:pt x="54" y="79"/>
                  <a:pt x="54" y="79"/>
                  <a:pt x="54" y="79"/>
                </a:cubicBezTo>
                <a:cubicBezTo>
                  <a:pt x="54" y="79"/>
                  <a:pt x="147" y="11"/>
                  <a:pt x="148" y="10"/>
                </a:cubicBezTo>
                <a:cubicBezTo>
                  <a:pt x="150" y="9"/>
                  <a:pt x="151" y="11"/>
                  <a:pt x="150" y="12"/>
                </a:cubicBezTo>
                <a:cubicBezTo>
                  <a:pt x="149" y="13"/>
                  <a:pt x="83" y="85"/>
                  <a:pt x="83" y="85"/>
                </a:cubicBezTo>
                <a:cubicBezTo>
                  <a:pt x="83" y="85"/>
                  <a:pt x="83" y="85"/>
                  <a:pt x="83" y="85"/>
                </a:cubicBezTo>
                <a:cubicBezTo>
                  <a:pt x="79" y="89"/>
                  <a:pt x="79" y="89"/>
                  <a:pt x="79" y="89"/>
                </a:cubicBezTo>
                <a:cubicBezTo>
                  <a:pt x="84" y="92"/>
                  <a:pt x="84" y="92"/>
                  <a:pt x="84" y="92"/>
                </a:cubicBezTo>
                <a:cubicBezTo>
                  <a:pt x="84" y="92"/>
                  <a:pt x="84" y="92"/>
                  <a:pt x="84" y="92"/>
                </a:cubicBezTo>
                <a:cubicBezTo>
                  <a:pt x="84" y="92"/>
                  <a:pt x="124" y="113"/>
                  <a:pt x="127" y="115"/>
                </a:cubicBezTo>
                <a:cubicBezTo>
                  <a:pt x="129" y="116"/>
                  <a:pt x="132" y="115"/>
                  <a:pt x="133" y="112"/>
                </a:cubicBezTo>
                <a:cubicBezTo>
                  <a:pt x="134" y="108"/>
                  <a:pt x="158" y="7"/>
                  <a:pt x="158" y="5"/>
                </a:cubicBezTo>
                <a:cubicBezTo>
                  <a:pt x="159" y="2"/>
                  <a:pt x="157" y="0"/>
                  <a:pt x="154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8580" tIns="64290" rIns="128580" bIns="64290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95" ker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1" name="Freeform 6"/>
          <p:cNvSpPr>
            <a:spLocks noEditPoints="1"/>
          </p:cNvSpPr>
          <p:nvPr/>
        </p:nvSpPr>
        <p:spPr bwMode="auto">
          <a:xfrm>
            <a:off x="7214997" y="4715571"/>
            <a:ext cx="382777" cy="388556"/>
          </a:xfrm>
          <a:custGeom>
            <a:avLst/>
            <a:gdLst>
              <a:gd name="T0" fmla="*/ 13 w 154"/>
              <a:gd name="T1" fmla="*/ 28 h 158"/>
              <a:gd name="T2" fmla="*/ 34 w 154"/>
              <a:gd name="T3" fmla="*/ 28 h 158"/>
              <a:gd name="T4" fmla="*/ 43 w 154"/>
              <a:gd name="T5" fmla="*/ 73 h 158"/>
              <a:gd name="T6" fmla="*/ 13 w 154"/>
              <a:gd name="T7" fmla="*/ 28 h 158"/>
              <a:gd name="T8" fmla="*/ 77 w 154"/>
              <a:gd name="T9" fmla="*/ 11 h 158"/>
              <a:gd name="T10" fmla="*/ 110 w 154"/>
              <a:gd name="T11" fmla="*/ 24 h 158"/>
              <a:gd name="T12" fmla="*/ 77 w 154"/>
              <a:gd name="T13" fmla="*/ 37 h 158"/>
              <a:gd name="T14" fmla="*/ 45 w 154"/>
              <a:gd name="T15" fmla="*/ 24 h 158"/>
              <a:gd name="T16" fmla="*/ 77 w 154"/>
              <a:gd name="T17" fmla="*/ 11 h 158"/>
              <a:gd name="T18" fmla="*/ 111 w 154"/>
              <a:gd name="T19" fmla="*/ 73 h 158"/>
              <a:gd name="T20" fmla="*/ 121 w 154"/>
              <a:gd name="T21" fmla="*/ 28 h 158"/>
              <a:gd name="T22" fmla="*/ 142 w 154"/>
              <a:gd name="T23" fmla="*/ 28 h 158"/>
              <a:gd name="T24" fmla="*/ 111 w 154"/>
              <a:gd name="T25" fmla="*/ 73 h 158"/>
              <a:gd name="T26" fmla="*/ 87 w 154"/>
              <a:gd name="T27" fmla="*/ 116 h 158"/>
              <a:gd name="T28" fmla="*/ 112 w 154"/>
              <a:gd name="T29" fmla="*/ 87 h 158"/>
              <a:gd name="T30" fmla="*/ 154 w 154"/>
              <a:gd name="T31" fmla="*/ 22 h 158"/>
              <a:gd name="T32" fmla="*/ 148 w 154"/>
              <a:gd name="T33" fmla="*/ 16 h 158"/>
              <a:gd name="T34" fmla="*/ 119 w 154"/>
              <a:gd name="T35" fmla="*/ 16 h 158"/>
              <a:gd name="T36" fmla="*/ 77 w 154"/>
              <a:gd name="T37" fmla="*/ 0 h 158"/>
              <a:gd name="T38" fmla="*/ 36 w 154"/>
              <a:gd name="T39" fmla="*/ 16 h 158"/>
              <a:gd name="T40" fmla="*/ 6 w 154"/>
              <a:gd name="T41" fmla="*/ 16 h 158"/>
              <a:gd name="T42" fmla="*/ 0 w 154"/>
              <a:gd name="T43" fmla="*/ 22 h 158"/>
              <a:gd name="T44" fmla="*/ 42 w 154"/>
              <a:gd name="T45" fmla="*/ 87 h 158"/>
              <a:gd name="T46" fmla="*/ 67 w 154"/>
              <a:gd name="T47" fmla="*/ 116 h 158"/>
              <a:gd name="T48" fmla="*/ 67 w 154"/>
              <a:gd name="T49" fmla="*/ 128 h 158"/>
              <a:gd name="T50" fmla="*/ 39 w 154"/>
              <a:gd name="T51" fmla="*/ 143 h 158"/>
              <a:gd name="T52" fmla="*/ 77 w 154"/>
              <a:gd name="T53" fmla="*/ 158 h 158"/>
              <a:gd name="T54" fmla="*/ 115 w 154"/>
              <a:gd name="T55" fmla="*/ 143 h 158"/>
              <a:gd name="T56" fmla="*/ 87 w 154"/>
              <a:gd name="T57" fmla="*/ 128 h 158"/>
              <a:gd name="T58" fmla="*/ 87 w 154"/>
              <a:gd name="T59" fmla="*/ 116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54" h="158">
                <a:moveTo>
                  <a:pt x="13" y="28"/>
                </a:moveTo>
                <a:cubicBezTo>
                  <a:pt x="34" y="28"/>
                  <a:pt x="34" y="28"/>
                  <a:pt x="34" y="28"/>
                </a:cubicBezTo>
                <a:cubicBezTo>
                  <a:pt x="35" y="49"/>
                  <a:pt x="39" y="63"/>
                  <a:pt x="43" y="73"/>
                </a:cubicBezTo>
                <a:cubicBezTo>
                  <a:pt x="28" y="63"/>
                  <a:pt x="15" y="51"/>
                  <a:pt x="13" y="28"/>
                </a:cubicBezTo>
                <a:close/>
                <a:moveTo>
                  <a:pt x="77" y="11"/>
                </a:moveTo>
                <a:cubicBezTo>
                  <a:pt x="101" y="11"/>
                  <a:pt x="110" y="20"/>
                  <a:pt x="110" y="24"/>
                </a:cubicBezTo>
                <a:cubicBezTo>
                  <a:pt x="110" y="27"/>
                  <a:pt x="101" y="37"/>
                  <a:pt x="77" y="37"/>
                </a:cubicBezTo>
                <a:cubicBezTo>
                  <a:pt x="54" y="37"/>
                  <a:pt x="45" y="27"/>
                  <a:pt x="45" y="24"/>
                </a:cubicBezTo>
                <a:cubicBezTo>
                  <a:pt x="45" y="20"/>
                  <a:pt x="54" y="11"/>
                  <a:pt x="77" y="11"/>
                </a:cubicBezTo>
                <a:close/>
                <a:moveTo>
                  <a:pt x="111" y="73"/>
                </a:moveTo>
                <a:cubicBezTo>
                  <a:pt x="116" y="63"/>
                  <a:pt x="120" y="49"/>
                  <a:pt x="121" y="28"/>
                </a:cubicBezTo>
                <a:cubicBezTo>
                  <a:pt x="142" y="28"/>
                  <a:pt x="142" y="28"/>
                  <a:pt x="142" y="28"/>
                </a:cubicBezTo>
                <a:cubicBezTo>
                  <a:pt x="140" y="51"/>
                  <a:pt x="126" y="63"/>
                  <a:pt x="111" y="73"/>
                </a:cubicBezTo>
                <a:close/>
                <a:moveTo>
                  <a:pt x="87" y="116"/>
                </a:moveTo>
                <a:cubicBezTo>
                  <a:pt x="87" y="104"/>
                  <a:pt x="97" y="97"/>
                  <a:pt x="112" y="87"/>
                </a:cubicBezTo>
                <a:cubicBezTo>
                  <a:pt x="131" y="74"/>
                  <a:pt x="154" y="59"/>
                  <a:pt x="154" y="22"/>
                </a:cubicBezTo>
                <a:cubicBezTo>
                  <a:pt x="154" y="19"/>
                  <a:pt x="152" y="16"/>
                  <a:pt x="148" y="16"/>
                </a:cubicBezTo>
                <a:cubicBezTo>
                  <a:pt x="119" y="16"/>
                  <a:pt x="119" y="16"/>
                  <a:pt x="119" y="16"/>
                </a:cubicBezTo>
                <a:cubicBezTo>
                  <a:pt x="115" y="8"/>
                  <a:pt x="102" y="0"/>
                  <a:pt x="77" y="0"/>
                </a:cubicBezTo>
                <a:cubicBezTo>
                  <a:pt x="52" y="0"/>
                  <a:pt x="40" y="8"/>
                  <a:pt x="3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3" y="16"/>
                  <a:pt x="0" y="19"/>
                  <a:pt x="0" y="22"/>
                </a:cubicBezTo>
                <a:cubicBezTo>
                  <a:pt x="0" y="59"/>
                  <a:pt x="24" y="74"/>
                  <a:pt x="42" y="87"/>
                </a:cubicBezTo>
                <a:cubicBezTo>
                  <a:pt x="58" y="97"/>
                  <a:pt x="67" y="104"/>
                  <a:pt x="67" y="116"/>
                </a:cubicBezTo>
                <a:cubicBezTo>
                  <a:pt x="67" y="128"/>
                  <a:pt x="67" y="128"/>
                  <a:pt x="67" y="128"/>
                </a:cubicBezTo>
                <a:cubicBezTo>
                  <a:pt x="51" y="129"/>
                  <a:pt x="39" y="135"/>
                  <a:pt x="39" y="143"/>
                </a:cubicBezTo>
                <a:cubicBezTo>
                  <a:pt x="39" y="151"/>
                  <a:pt x="56" y="158"/>
                  <a:pt x="77" y="158"/>
                </a:cubicBezTo>
                <a:cubicBezTo>
                  <a:pt x="98" y="158"/>
                  <a:pt x="115" y="151"/>
                  <a:pt x="115" y="143"/>
                </a:cubicBezTo>
                <a:cubicBezTo>
                  <a:pt x="115" y="135"/>
                  <a:pt x="104" y="129"/>
                  <a:pt x="87" y="128"/>
                </a:cubicBezTo>
                <a:cubicBezTo>
                  <a:pt x="87" y="116"/>
                  <a:pt x="87" y="116"/>
                  <a:pt x="87" y="1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8580" tIns="64290" rIns="128580" bIns="64290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95" ker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4579" name="Rectangle 2"/>
          <p:cNvSpPr/>
          <p:nvPr/>
        </p:nvSpPr>
        <p:spPr>
          <a:xfrm>
            <a:off x="159385" y="1164273"/>
            <a:ext cx="2607945" cy="52197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chemeClr val="tx1"/>
                </a:solidFill>
                <a:cs typeface="微软雅黑" panose="020B0503020204020204" pitchFamily="34" charset="-122"/>
              </a:rPr>
              <a:t>人工呼吸要点</a:t>
            </a:r>
          </a:p>
        </p:txBody>
      </p:sp>
      <p:sp>
        <p:nvSpPr>
          <p:cNvPr id="24580" name="Rectangle 3"/>
          <p:cNvSpPr/>
          <p:nvPr/>
        </p:nvSpPr>
        <p:spPr>
          <a:xfrm>
            <a:off x="589280" y="2087245"/>
            <a:ext cx="8229600" cy="390715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90000"/>
              </a:lnSpc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如果触电人员新桃正常，呼吸微弱或停止，应立即进行人工呼吸，可用的方法有以下三种：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1）扩胸运动：有节奏的将触电人员的双臂向上或向胸部水平方向反复拉动，做扩胸运动，直至呼吸恢复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2)口对口人工呼吸：一只手托住触电人的脖子，使头微下垂，鼻孔朝天，猛吸一口气，捏住触电人的鼻孔，采用口对口的方式，将吸入的空气吹到触电人的肺部去，吃起完毕，松开鼻孔，让气体排出，如此反复，吹气1~1.5s,停2~2.5s，没分钟14~16次，直至呼吸正常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3）口对鼻人工呼吸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80425" y="3494405"/>
            <a:ext cx="3402965" cy="3092450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"/>
          <p:cNvSpPr>
            <a:spLocks noEditPoints="1"/>
          </p:cNvSpPr>
          <p:nvPr/>
        </p:nvSpPr>
        <p:spPr bwMode="auto">
          <a:xfrm>
            <a:off x="2371175" y="2672599"/>
            <a:ext cx="396484" cy="315638"/>
          </a:xfrm>
          <a:custGeom>
            <a:avLst/>
            <a:gdLst>
              <a:gd name="T0" fmla="*/ 54 w 159"/>
              <a:gd name="T1" fmla="*/ 126 h 128"/>
              <a:gd name="T2" fmla="*/ 57 w 159"/>
              <a:gd name="T3" fmla="*/ 127 h 128"/>
              <a:gd name="T4" fmla="*/ 81 w 159"/>
              <a:gd name="T5" fmla="*/ 105 h 128"/>
              <a:gd name="T6" fmla="*/ 54 w 159"/>
              <a:gd name="T7" fmla="*/ 91 h 128"/>
              <a:gd name="T8" fmla="*/ 54 w 159"/>
              <a:gd name="T9" fmla="*/ 126 h 128"/>
              <a:gd name="T10" fmla="*/ 154 w 159"/>
              <a:gd name="T11" fmla="*/ 1 h 128"/>
              <a:gd name="T12" fmla="*/ 3 w 159"/>
              <a:gd name="T13" fmla="*/ 54 h 128"/>
              <a:gd name="T14" fmla="*/ 2 w 159"/>
              <a:gd name="T15" fmla="*/ 58 h 128"/>
              <a:gd name="T16" fmla="*/ 35 w 159"/>
              <a:gd name="T17" fmla="*/ 71 h 128"/>
              <a:gd name="T18" fmla="*/ 35 w 159"/>
              <a:gd name="T19" fmla="*/ 71 h 128"/>
              <a:gd name="T20" fmla="*/ 54 w 159"/>
              <a:gd name="T21" fmla="*/ 79 h 128"/>
              <a:gd name="T22" fmla="*/ 148 w 159"/>
              <a:gd name="T23" fmla="*/ 10 h 128"/>
              <a:gd name="T24" fmla="*/ 150 w 159"/>
              <a:gd name="T25" fmla="*/ 12 h 128"/>
              <a:gd name="T26" fmla="*/ 83 w 159"/>
              <a:gd name="T27" fmla="*/ 85 h 128"/>
              <a:gd name="T28" fmla="*/ 83 w 159"/>
              <a:gd name="T29" fmla="*/ 85 h 128"/>
              <a:gd name="T30" fmla="*/ 79 w 159"/>
              <a:gd name="T31" fmla="*/ 89 h 128"/>
              <a:gd name="T32" fmla="*/ 84 w 159"/>
              <a:gd name="T33" fmla="*/ 92 h 128"/>
              <a:gd name="T34" fmla="*/ 84 w 159"/>
              <a:gd name="T35" fmla="*/ 92 h 128"/>
              <a:gd name="T36" fmla="*/ 127 w 159"/>
              <a:gd name="T37" fmla="*/ 115 h 128"/>
              <a:gd name="T38" fmla="*/ 133 w 159"/>
              <a:gd name="T39" fmla="*/ 112 h 128"/>
              <a:gd name="T40" fmla="*/ 158 w 159"/>
              <a:gd name="T41" fmla="*/ 5 h 128"/>
              <a:gd name="T42" fmla="*/ 154 w 159"/>
              <a:gd name="T43" fmla="*/ 1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59" h="128">
                <a:moveTo>
                  <a:pt x="54" y="126"/>
                </a:moveTo>
                <a:cubicBezTo>
                  <a:pt x="54" y="128"/>
                  <a:pt x="55" y="128"/>
                  <a:pt x="57" y="127"/>
                </a:cubicBezTo>
                <a:cubicBezTo>
                  <a:pt x="59" y="125"/>
                  <a:pt x="81" y="105"/>
                  <a:pt x="81" y="105"/>
                </a:cubicBezTo>
                <a:cubicBezTo>
                  <a:pt x="54" y="91"/>
                  <a:pt x="54" y="91"/>
                  <a:pt x="54" y="91"/>
                </a:cubicBezTo>
                <a:cubicBezTo>
                  <a:pt x="54" y="126"/>
                  <a:pt x="54" y="126"/>
                  <a:pt x="54" y="126"/>
                </a:cubicBezTo>
                <a:close/>
                <a:moveTo>
                  <a:pt x="154" y="1"/>
                </a:moveTo>
                <a:cubicBezTo>
                  <a:pt x="151" y="2"/>
                  <a:pt x="5" y="53"/>
                  <a:pt x="3" y="54"/>
                </a:cubicBezTo>
                <a:cubicBezTo>
                  <a:pt x="0" y="55"/>
                  <a:pt x="0" y="57"/>
                  <a:pt x="2" y="58"/>
                </a:cubicBezTo>
                <a:cubicBezTo>
                  <a:pt x="6" y="60"/>
                  <a:pt x="35" y="71"/>
                  <a:pt x="35" y="71"/>
                </a:cubicBezTo>
                <a:cubicBezTo>
                  <a:pt x="35" y="71"/>
                  <a:pt x="35" y="71"/>
                  <a:pt x="35" y="71"/>
                </a:cubicBezTo>
                <a:cubicBezTo>
                  <a:pt x="54" y="79"/>
                  <a:pt x="54" y="79"/>
                  <a:pt x="54" y="79"/>
                </a:cubicBezTo>
                <a:cubicBezTo>
                  <a:pt x="54" y="79"/>
                  <a:pt x="147" y="11"/>
                  <a:pt x="148" y="10"/>
                </a:cubicBezTo>
                <a:cubicBezTo>
                  <a:pt x="150" y="9"/>
                  <a:pt x="151" y="11"/>
                  <a:pt x="150" y="12"/>
                </a:cubicBezTo>
                <a:cubicBezTo>
                  <a:pt x="149" y="13"/>
                  <a:pt x="83" y="85"/>
                  <a:pt x="83" y="85"/>
                </a:cubicBezTo>
                <a:cubicBezTo>
                  <a:pt x="83" y="85"/>
                  <a:pt x="83" y="85"/>
                  <a:pt x="83" y="85"/>
                </a:cubicBezTo>
                <a:cubicBezTo>
                  <a:pt x="79" y="89"/>
                  <a:pt x="79" y="89"/>
                  <a:pt x="79" y="89"/>
                </a:cubicBezTo>
                <a:cubicBezTo>
                  <a:pt x="84" y="92"/>
                  <a:pt x="84" y="92"/>
                  <a:pt x="84" y="92"/>
                </a:cubicBezTo>
                <a:cubicBezTo>
                  <a:pt x="84" y="92"/>
                  <a:pt x="84" y="92"/>
                  <a:pt x="84" y="92"/>
                </a:cubicBezTo>
                <a:cubicBezTo>
                  <a:pt x="84" y="92"/>
                  <a:pt x="124" y="113"/>
                  <a:pt x="127" y="115"/>
                </a:cubicBezTo>
                <a:cubicBezTo>
                  <a:pt x="129" y="116"/>
                  <a:pt x="132" y="115"/>
                  <a:pt x="133" y="112"/>
                </a:cubicBezTo>
                <a:cubicBezTo>
                  <a:pt x="134" y="108"/>
                  <a:pt x="158" y="7"/>
                  <a:pt x="158" y="5"/>
                </a:cubicBezTo>
                <a:cubicBezTo>
                  <a:pt x="159" y="2"/>
                  <a:pt x="157" y="0"/>
                  <a:pt x="154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8580" tIns="64290" rIns="128580" bIns="64290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95" ker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1" name="Freeform 6"/>
          <p:cNvSpPr>
            <a:spLocks noEditPoints="1"/>
          </p:cNvSpPr>
          <p:nvPr/>
        </p:nvSpPr>
        <p:spPr bwMode="auto">
          <a:xfrm>
            <a:off x="7214997" y="4715571"/>
            <a:ext cx="382777" cy="388556"/>
          </a:xfrm>
          <a:custGeom>
            <a:avLst/>
            <a:gdLst>
              <a:gd name="T0" fmla="*/ 13 w 154"/>
              <a:gd name="T1" fmla="*/ 28 h 158"/>
              <a:gd name="T2" fmla="*/ 34 w 154"/>
              <a:gd name="T3" fmla="*/ 28 h 158"/>
              <a:gd name="T4" fmla="*/ 43 w 154"/>
              <a:gd name="T5" fmla="*/ 73 h 158"/>
              <a:gd name="T6" fmla="*/ 13 w 154"/>
              <a:gd name="T7" fmla="*/ 28 h 158"/>
              <a:gd name="T8" fmla="*/ 77 w 154"/>
              <a:gd name="T9" fmla="*/ 11 h 158"/>
              <a:gd name="T10" fmla="*/ 110 w 154"/>
              <a:gd name="T11" fmla="*/ 24 h 158"/>
              <a:gd name="T12" fmla="*/ 77 w 154"/>
              <a:gd name="T13" fmla="*/ 37 h 158"/>
              <a:gd name="T14" fmla="*/ 45 w 154"/>
              <a:gd name="T15" fmla="*/ 24 h 158"/>
              <a:gd name="T16" fmla="*/ 77 w 154"/>
              <a:gd name="T17" fmla="*/ 11 h 158"/>
              <a:gd name="T18" fmla="*/ 111 w 154"/>
              <a:gd name="T19" fmla="*/ 73 h 158"/>
              <a:gd name="T20" fmla="*/ 121 w 154"/>
              <a:gd name="T21" fmla="*/ 28 h 158"/>
              <a:gd name="T22" fmla="*/ 142 w 154"/>
              <a:gd name="T23" fmla="*/ 28 h 158"/>
              <a:gd name="T24" fmla="*/ 111 w 154"/>
              <a:gd name="T25" fmla="*/ 73 h 158"/>
              <a:gd name="T26" fmla="*/ 87 w 154"/>
              <a:gd name="T27" fmla="*/ 116 h 158"/>
              <a:gd name="T28" fmla="*/ 112 w 154"/>
              <a:gd name="T29" fmla="*/ 87 h 158"/>
              <a:gd name="T30" fmla="*/ 154 w 154"/>
              <a:gd name="T31" fmla="*/ 22 h 158"/>
              <a:gd name="T32" fmla="*/ 148 w 154"/>
              <a:gd name="T33" fmla="*/ 16 h 158"/>
              <a:gd name="T34" fmla="*/ 119 w 154"/>
              <a:gd name="T35" fmla="*/ 16 h 158"/>
              <a:gd name="T36" fmla="*/ 77 w 154"/>
              <a:gd name="T37" fmla="*/ 0 h 158"/>
              <a:gd name="T38" fmla="*/ 36 w 154"/>
              <a:gd name="T39" fmla="*/ 16 h 158"/>
              <a:gd name="T40" fmla="*/ 6 w 154"/>
              <a:gd name="T41" fmla="*/ 16 h 158"/>
              <a:gd name="T42" fmla="*/ 0 w 154"/>
              <a:gd name="T43" fmla="*/ 22 h 158"/>
              <a:gd name="T44" fmla="*/ 42 w 154"/>
              <a:gd name="T45" fmla="*/ 87 h 158"/>
              <a:gd name="T46" fmla="*/ 67 w 154"/>
              <a:gd name="T47" fmla="*/ 116 h 158"/>
              <a:gd name="T48" fmla="*/ 67 w 154"/>
              <a:gd name="T49" fmla="*/ 128 h 158"/>
              <a:gd name="T50" fmla="*/ 39 w 154"/>
              <a:gd name="T51" fmla="*/ 143 h 158"/>
              <a:gd name="T52" fmla="*/ 77 w 154"/>
              <a:gd name="T53" fmla="*/ 158 h 158"/>
              <a:gd name="T54" fmla="*/ 115 w 154"/>
              <a:gd name="T55" fmla="*/ 143 h 158"/>
              <a:gd name="T56" fmla="*/ 87 w 154"/>
              <a:gd name="T57" fmla="*/ 128 h 158"/>
              <a:gd name="T58" fmla="*/ 87 w 154"/>
              <a:gd name="T59" fmla="*/ 116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54" h="158">
                <a:moveTo>
                  <a:pt x="13" y="28"/>
                </a:moveTo>
                <a:cubicBezTo>
                  <a:pt x="34" y="28"/>
                  <a:pt x="34" y="28"/>
                  <a:pt x="34" y="28"/>
                </a:cubicBezTo>
                <a:cubicBezTo>
                  <a:pt x="35" y="49"/>
                  <a:pt x="39" y="63"/>
                  <a:pt x="43" y="73"/>
                </a:cubicBezTo>
                <a:cubicBezTo>
                  <a:pt x="28" y="63"/>
                  <a:pt x="15" y="51"/>
                  <a:pt x="13" y="28"/>
                </a:cubicBezTo>
                <a:close/>
                <a:moveTo>
                  <a:pt x="77" y="11"/>
                </a:moveTo>
                <a:cubicBezTo>
                  <a:pt x="101" y="11"/>
                  <a:pt x="110" y="20"/>
                  <a:pt x="110" y="24"/>
                </a:cubicBezTo>
                <a:cubicBezTo>
                  <a:pt x="110" y="27"/>
                  <a:pt x="101" y="37"/>
                  <a:pt x="77" y="37"/>
                </a:cubicBezTo>
                <a:cubicBezTo>
                  <a:pt x="54" y="37"/>
                  <a:pt x="45" y="27"/>
                  <a:pt x="45" y="24"/>
                </a:cubicBezTo>
                <a:cubicBezTo>
                  <a:pt x="45" y="20"/>
                  <a:pt x="54" y="11"/>
                  <a:pt x="77" y="11"/>
                </a:cubicBezTo>
                <a:close/>
                <a:moveTo>
                  <a:pt x="111" y="73"/>
                </a:moveTo>
                <a:cubicBezTo>
                  <a:pt x="116" y="63"/>
                  <a:pt x="120" y="49"/>
                  <a:pt x="121" y="28"/>
                </a:cubicBezTo>
                <a:cubicBezTo>
                  <a:pt x="142" y="28"/>
                  <a:pt x="142" y="28"/>
                  <a:pt x="142" y="28"/>
                </a:cubicBezTo>
                <a:cubicBezTo>
                  <a:pt x="140" y="51"/>
                  <a:pt x="126" y="63"/>
                  <a:pt x="111" y="73"/>
                </a:cubicBezTo>
                <a:close/>
                <a:moveTo>
                  <a:pt x="87" y="116"/>
                </a:moveTo>
                <a:cubicBezTo>
                  <a:pt x="87" y="104"/>
                  <a:pt x="97" y="97"/>
                  <a:pt x="112" y="87"/>
                </a:cubicBezTo>
                <a:cubicBezTo>
                  <a:pt x="131" y="74"/>
                  <a:pt x="154" y="59"/>
                  <a:pt x="154" y="22"/>
                </a:cubicBezTo>
                <a:cubicBezTo>
                  <a:pt x="154" y="19"/>
                  <a:pt x="152" y="16"/>
                  <a:pt x="148" y="16"/>
                </a:cubicBezTo>
                <a:cubicBezTo>
                  <a:pt x="119" y="16"/>
                  <a:pt x="119" y="16"/>
                  <a:pt x="119" y="16"/>
                </a:cubicBezTo>
                <a:cubicBezTo>
                  <a:pt x="115" y="8"/>
                  <a:pt x="102" y="0"/>
                  <a:pt x="77" y="0"/>
                </a:cubicBezTo>
                <a:cubicBezTo>
                  <a:pt x="52" y="0"/>
                  <a:pt x="40" y="8"/>
                  <a:pt x="3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3" y="16"/>
                  <a:pt x="0" y="19"/>
                  <a:pt x="0" y="22"/>
                </a:cubicBezTo>
                <a:cubicBezTo>
                  <a:pt x="0" y="59"/>
                  <a:pt x="24" y="74"/>
                  <a:pt x="42" y="87"/>
                </a:cubicBezTo>
                <a:cubicBezTo>
                  <a:pt x="58" y="97"/>
                  <a:pt x="67" y="104"/>
                  <a:pt x="67" y="116"/>
                </a:cubicBezTo>
                <a:cubicBezTo>
                  <a:pt x="67" y="128"/>
                  <a:pt x="67" y="128"/>
                  <a:pt x="67" y="128"/>
                </a:cubicBezTo>
                <a:cubicBezTo>
                  <a:pt x="51" y="129"/>
                  <a:pt x="39" y="135"/>
                  <a:pt x="39" y="143"/>
                </a:cubicBezTo>
                <a:cubicBezTo>
                  <a:pt x="39" y="151"/>
                  <a:pt x="56" y="158"/>
                  <a:pt x="77" y="158"/>
                </a:cubicBezTo>
                <a:cubicBezTo>
                  <a:pt x="98" y="158"/>
                  <a:pt x="115" y="151"/>
                  <a:pt x="115" y="143"/>
                </a:cubicBezTo>
                <a:cubicBezTo>
                  <a:pt x="115" y="135"/>
                  <a:pt x="104" y="129"/>
                  <a:pt x="87" y="128"/>
                </a:cubicBezTo>
                <a:cubicBezTo>
                  <a:pt x="87" y="116"/>
                  <a:pt x="87" y="116"/>
                  <a:pt x="87" y="1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8580" tIns="64290" rIns="128580" bIns="64290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95" ker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Rectangle 3"/>
          <p:cNvSpPr/>
          <p:nvPr/>
        </p:nvSpPr>
        <p:spPr>
          <a:xfrm>
            <a:off x="344170" y="1501140"/>
            <a:ext cx="8229600" cy="265938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口对口人工呼吸注意事项：</a:t>
            </a:r>
          </a:p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1.吹气和放松时，要观察触电者的胸部是否有起伏的呼吸动作，吹气时阻力较大，可能是头部后仰不够，或口内有异物，应及时纠正，保证呼吸道畅通。</a:t>
            </a:r>
          </a:p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2.吹气时鼻孔要捏紧、口要闭合、防止漏气</a:t>
            </a:r>
          </a:p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3.吹气不能太猛、吹气量不能过大，以免引起胃膨胀</a:t>
            </a:r>
          </a:p>
          <a:p>
            <a:pPr eaLnBrk="1" hangingPunct="1">
              <a:buNone/>
            </a:pPr>
            <a:endParaRPr lang="en-US" altLang="zh-CN" sz="2100" dirty="0"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1665" y="3656965"/>
            <a:ext cx="3769995" cy="304228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41095" y="1284785"/>
            <a:ext cx="4658360" cy="537845"/>
            <a:chOff x="3779912" y="1777380"/>
            <a:chExt cx="2661976" cy="432048"/>
          </a:xfrm>
        </p:grpSpPr>
        <p:sp>
          <p:nvSpPr>
            <p:cNvPr id="3" name="矩形 2"/>
            <p:cNvSpPr/>
            <p:nvPr/>
          </p:nvSpPr>
          <p:spPr>
            <a:xfrm>
              <a:off x="3779912" y="1777380"/>
              <a:ext cx="2661976" cy="432048"/>
            </a:xfrm>
            <a:prstGeom prst="rect">
              <a:avLst/>
            </a:prstGeom>
            <a:noFill/>
            <a:ln w="12700" cap="flat" cmpd="sng" algn="ctr">
              <a:solidFill>
                <a:srgbClr val="C00000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3200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779912" y="1777380"/>
              <a:ext cx="432048" cy="432048"/>
            </a:xfrm>
            <a:prstGeom prst="rect">
              <a:avLst/>
            </a:prstGeom>
            <a:solidFill>
              <a:srgbClr val="002060"/>
            </a:solidFill>
            <a:ln w="127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4000" kern="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1</a:t>
              </a:r>
              <a:endParaRPr lang="zh-CN" altLang="en-US" sz="4000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" name="TextBox 37"/>
            <p:cNvSpPr txBox="1"/>
            <p:nvPr/>
          </p:nvSpPr>
          <p:spPr>
            <a:xfrm>
              <a:off x="4211958" y="1777506"/>
              <a:ext cx="2229929" cy="419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cs typeface="微软雅黑" panose="020B0503020204020204" pitchFamily="34" charset="-122"/>
                  <a:sym typeface="+mn-ea"/>
                </a:rPr>
                <a:t>个人防护</a:t>
              </a:r>
              <a:endPara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141095" y="1966775"/>
            <a:ext cx="4658360" cy="611970"/>
            <a:chOff x="3779912" y="1777380"/>
            <a:chExt cx="2661976" cy="521125"/>
          </a:xfrm>
        </p:grpSpPr>
        <p:sp>
          <p:nvSpPr>
            <p:cNvPr id="19" name="矩形 18"/>
            <p:cNvSpPr/>
            <p:nvPr/>
          </p:nvSpPr>
          <p:spPr>
            <a:xfrm>
              <a:off x="3779912" y="1777380"/>
              <a:ext cx="2661976" cy="432048"/>
            </a:xfrm>
            <a:prstGeom prst="rect">
              <a:avLst/>
            </a:prstGeom>
            <a:noFill/>
            <a:ln w="12700" cap="flat" cmpd="sng" algn="ctr">
              <a:solidFill>
                <a:srgbClr val="C00000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32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779912" y="1777380"/>
              <a:ext cx="432048" cy="432048"/>
            </a:xfrm>
            <a:prstGeom prst="rect">
              <a:avLst/>
            </a:prstGeom>
            <a:solidFill>
              <a:srgbClr val="002060"/>
            </a:solidFill>
            <a:ln w="127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4000" kern="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2</a:t>
              </a:r>
              <a:endParaRPr lang="zh-CN" altLang="en-US" sz="4000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1" name="TextBox 37"/>
            <p:cNvSpPr txBox="1"/>
            <p:nvPr/>
          </p:nvSpPr>
          <p:spPr>
            <a:xfrm>
              <a:off x="4211958" y="1854020"/>
              <a:ext cx="2229929" cy="444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zh-CN" altLang="en-US" sz="2800" b="1" dirty="0">
                  <a:cs typeface="微软雅黑" panose="020B0503020204020204" pitchFamily="34" charset="-122"/>
                  <a:sym typeface="+mn-ea"/>
                </a:rPr>
                <a:t>安全用电</a:t>
              </a:r>
              <a:endPara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141095" y="2677975"/>
            <a:ext cx="4658360" cy="522175"/>
            <a:chOff x="3779912" y="1777380"/>
            <a:chExt cx="2661976" cy="439731"/>
          </a:xfrm>
        </p:grpSpPr>
        <p:sp>
          <p:nvSpPr>
            <p:cNvPr id="23" name="矩形 22"/>
            <p:cNvSpPr/>
            <p:nvPr/>
          </p:nvSpPr>
          <p:spPr>
            <a:xfrm>
              <a:off x="3779912" y="1777380"/>
              <a:ext cx="2661976" cy="432048"/>
            </a:xfrm>
            <a:prstGeom prst="rect">
              <a:avLst/>
            </a:prstGeom>
            <a:noFill/>
            <a:ln w="12700" cap="flat" cmpd="sng" algn="ctr">
              <a:solidFill>
                <a:srgbClr val="C00000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32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779912" y="1777380"/>
              <a:ext cx="432048" cy="432048"/>
            </a:xfrm>
            <a:prstGeom prst="rect">
              <a:avLst/>
            </a:prstGeom>
            <a:solidFill>
              <a:srgbClr val="002060"/>
            </a:solidFill>
            <a:ln w="127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4000" kern="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3</a:t>
              </a:r>
              <a:endParaRPr lang="zh-CN" altLang="en-US" sz="4000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5" name="TextBox 37"/>
            <p:cNvSpPr txBox="1"/>
            <p:nvPr/>
          </p:nvSpPr>
          <p:spPr>
            <a:xfrm>
              <a:off x="4211959" y="1777553"/>
              <a:ext cx="2229928" cy="439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zh-CN" altLang="en-US" sz="2800" b="1" dirty="0">
                  <a:cs typeface="微软雅黑" panose="020B0503020204020204" pitchFamily="34" charset="-122"/>
                  <a:sym typeface="+mn-ea"/>
                </a:rPr>
                <a:t>防火、防爆</a:t>
              </a:r>
              <a:endPara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141095" y="3311705"/>
            <a:ext cx="4658360" cy="579406"/>
            <a:chOff x="3779912" y="1777380"/>
            <a:chExt cx="2661976" cy="432048"/>
          </a:xfrm>
        </p:grpSpPr>
        <p:sp>
          <p:nvSpPr>
            <p:cNvPr id="27" name="矩形 26"/>
            <p:cNvSpPr/>
            <p:nvPr/>
          </p:nvSpPr>
          <p:spPr>
            <a:xfrm>
              <a:off x="3779913" y="1777380"/>
              <a:ext cx="2661975" cy="432048"/>
            </a:xfrm>
            <a:prstGeom prst="rect">
              <a:avLst/>
            </a:prstGeom>
            <a:noFill/>
            <a:ln w="12700" cap="flat" cmpd="sng" algn="ctr">
              <a:solidFill>
                <a:srgbClr val="C00000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3200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779912" y="1777380"/>
              <a:ext cx="432048" cy="432048"/>
            </a:xfrm>
            <a:prstGeom prst="rect">
              <a:avLst/>
            </a:prstGeom>
            <a:solidFill>
              <a:srgbClr val="002060"/>
            </a:solidFill>
            <a:ln w="127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4000" kern="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4</a:t>
              </a:r>
              <a:endParaRPr lang="zh-CN" altLang="en-US" sz="4000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9" name="TextBox 37"/>
            <p:cNvSpPr txBox="1"/>
            <p:nvPr/>
          </p:nvSpPr>
          <p:spPr>
            <a:xfrm>
              <a:off x="4211958" y="1819784"/>
              <a:ext cx="2229929" cy="389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cs typeface="微软雅黑" panose="020B0503020204020204" pitchFamily="34" charset="-122"/>
                  <a:sym typeface="+mn-ea"/>
                </a:rPr>
                <a:t>焊接场地检查要领</a:t>
              </a:r>
              <a:endPara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46" name="矩形 45"/>
          <p:cNvSpPr/>
          <p:nvPr/>
        </p:nvSpPr>
        <p:spPr>
          <a:xfrm>
            <a:off x="2494280" y="15240"/>
            <a:ext cx="1594485" cy="50673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 defTabSz="913765"/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目 录</a:t>
            </a:r>
          </a:p>
        </p:txBody>
      </p:sp>
      <p:grpSp>
        <p:nvGrpSpPr>
          <p:cNvPr id="32" name="组合 31"/>
          <p:cNvGrpSpPr/>
          <p:nvPr/>
        </p:nvGrpSpPr>
        <p:grpSpPr>
          <a:xfrm>
            <a:off x="1141095" y="4036240"/>
            <a:ext cx="4658360" cy="579406"/>
            <a:chOff x="3779912" y="1777380"/>
            <a:chExt cx="2661976" cy="432048"/>
          </a:xfrm>
        </p:grpSpPr>
        <p:sp>
          <p:nvSpPr>
            <p:cNvPr id="33" name="矩形 32"/>
            <p:cNvSpPr/>
            <p:nvPr/>
          </p:nvSpPr>
          <p:spPr>
            <a:xfrm>
              <a:off x="3779913" y="1777380"/>
              <a:ext cx="2661975" cy="432048"/>
            </a:xfrm>
            <a:prstGeom prst="rect">
              <a:avLst/>
            </a:prstGeom>
            <a:noFill/>
            <a:ln w="12700" cap="flat" cmpd="sng" algn="ctr">
              <a:solidFill>
                <a:srgbClr val="C00000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3200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3779912" y="1777380"/>
              <a:ext cx="432048" cy="432048"/>
            </a:xfrm>
            <a:prstGeom prst="rect">
              <a:avLst/>
            </a:prstGeom>
            <a:solidFill>
              <a:srgbClr val="002060"/>
            </a:solidFill>
            <a:ln w="127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4000" kern="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5</a:t>
              </a:r>
            </a:p>
          </p:txBody>
        </p:sp>
        <p:sp>
          <p:nvSpPr>
            <p:cNvPr id="35" name="TextBox 37"/>
            <p:cNvSpPr txBox="1"/>
            <p:nvPr/>
          </p:nvSpPr>
          <p:spPr>
            <a:xfrm>
              <a:off x="4211958" y="1819784"/>
              <a:ext cx="2229929" cy="389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hangingPunct="1">
                <a:buNone/>
              </a:pPr>
              <a:r>
                <a:rPr lang="zh-CN" altLang="en-US" sz="2800" b="1" dirty="0">
                  <a:cs typeface="微软雅黑" panose="020B0503020204020204" pitchFamily="34" charset="-122"/>
                  <a:sym typeface="+mn-ea"/>
                </a:rPr>
                <a:t>特殊的安全技术</a:t>
              </a:r>
              <a:endPara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141095" y="4758870"/>
            <a:ext cx="4658360" cy="579406"/>
            <a:chOff x="3779912" y="1777380"/>
            <a:chExt cx="2661976" cy="432048"/>
          </a:xfrm>
        </p:grpSpPr>
        <p:sp>
          <p:nvSpPr>
            <p:cNvPr id="37" name="矩形 36"/>
            <p:cNvSpPr/>
            <p:nvPr/>
          </p:nvSpPr>
          <p:spPr>
            <a:xfrm>
              <a:off x="3779913" y="1777380"/>
              <a:ext cx="2661975" cy="432048"/>
            </a:xfrm>
            <a:prstGeom prst="rect">
              <a:avLst/>
            </a:prstGeom>
            <a:noFill/>
            <a:ln w="12700" cap="flat" cmpd="sng" algn="ctr">
              <a:solidFill>
                <a:srgbClr val="C00000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3200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3779912" y="1777380"/>
              <a:ext cx="432048" cy="432048"/>
            </a:xfrm>
            <a:prstGeom prst="rect">
              <a:avLst/>
            </a:prstGeom>
            <a:solidFill>
              <a:srgbClr val="002060"/>
            </a:solidFill>
            <a:ln w="127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4000" kern="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6</a:t>
              </a:r>
            </a:p>
          </p:txBody>
        </p:sp>
        <p:sp>
          <p:nvSpPr>
            <p:cNvPr id="39" name="TextBox 37"/>
            <p:cNvSpPr txBox="1"/>
            <p:nvPr/>
          </p:nvSpPr>
          <p:spPr>
            <a:xfrm>
              <a:off x="4211958" y="1819784"/>
              <a:ext cx="2229929" cy="297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>
                <a:buNone/>
              </a:pPr>
              <a:r>
                <a:rPr lang="zh-CN" altLang="en-US" sz="2000" b="1" dirty="0">
                  <a:cs typeface="微软雅黑" panose="020B0503020204020204" pitchFamily="34" charset="-122"/>
                  <a:sym typeface="+mn-ea"/>
                </a:rPr>
                <a:t>中毒事环境焊接事故及防止措施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141095" y="5480865"/>
            <a:ext cx="4658360" cy="579406"/>
            <a:chOff x="3779912" y="1777380"/>
            <a:chExt cx="2661976" cy="432048"/>
          </a:xfrm>
        </p:grpSpPr>
        <p:sp>
          <p:nvSpPr>
            <p:cNvPr id="8" name="矩形 7"/>
            <p:cNvSpPr/>
            <p:nvPr/>
          </p:nvSpPr>
          <p:spPr>
            <a:xfrm>
              <a:off x="3779913" y="1777380"/>
              <a:ext cx="2661975" cy="432048"/>
            </a:xfrm>
            <a:prstGeom prst="rect">
              <a:avLst/>
            </a:prstGeom>
            <a:noFill/>
            <a:ln w="12700" cap="flat" cmpd="sng" algn="ctr">
              <a:solidFill>
                <a:srgbClr val="C00000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3200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3779912" y="1777380"/>
              <a:ext cx="432048" cy="432048"/>
            </a:xfrm>
            <a:prstGeom prst="rect">
              <a:avLst/>
            </a:prstGeom>
            <a:solidFill>
              <a:srgbClr val="002060"/>
            </a:solidFill>
            <a:ln w="127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4000" kern="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7</a:t>
              </a:r>
            </a:p>
          </p:txBody>
        </p:sp>
        <p:sp>
          <p:nvSpPr>
            <p:cNvPr id="11" name="TextBox 37"/>
            <p:cNvSpPr txBox="1"/>
            <p:nvPr/>
          </p:nvSpPr>
          <p:spPr>
            <a:xfrm>
              <a:off x="4211958" y="1819784"/>
              <a:ext cx="2229929" cy="389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hangingPunct="1">
                <a:buNone/>
              </a:pPr>
              <a:r>
                <a:rPr lang="zh-CN" alt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电焊气割“十不干”</a:t>
              </a:r>
            </a:p>
          </p:txBody>
        </p:sp>
      </p:grpSp>
      <p:pic>
        <p:nvPicPr>
          <p:cNvPr id="40" name="图片 3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5071" y="1540549"/>
            <a:ext cx="5331634" cy="4699987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prism isInverted="1"/>
      </p:transition>
    </mc:Choice>
    <mc:Fallback xmlns="">
      <p:transition spd="slow" advTm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"/>
          <p:cNvSpPr>
            <a:spLocks noEditPoints="1"/>
          </p:cNvSpPr>
          <p:nvPr/>
        </p:nvSpPr>
        <p:spPr bwMode="auto">
          <a:xfrm>
            <a:off x="2371175" y="2672599"/>
            <a:ext cx="396484" cy="315638"/>
          </a:xfrm>
          <a:custGeom>
            <a:avLst/>
            <a:gdLst>
              <a:gd name="T0" fmla="*/ 54 w 159"/>
              <a:gd name="T1" fmla="*/ 126 h 128"/>
              <a:gd name="T2" fmla="*/ 57 w 159"/>
              <a:gd name="T3" fmla="*/ 127 h 128"/>
              <a:gd name="T4" fmla="*/ 81 w 159"/>
              <a:gd name="T5" fmla="*/ 105 h 128"/>
              <a:gd name="T6" fmla="*/ 54 w 159"/>
              <a:gd name="T7" fmla="*/ 91 h 128"/>
              <a:gd name="T8" fmla="*/ 54 w 159"/>
              <a:gd name="T9" fmla="*/ 126 h 128"/>
              <a:gd name="T10" fmla="*/ 154 w 159"/>
              <a:gd name="T11" fmla="*/ 1 h 128"/>
              <a:gd name="T12" fmla="*/ 3 w 159"/>
              <a:gd name="T13" fmla="*/ 54 h 128"/>
              <a:gd name="T14" fmla="*/ 2 w 159"/>
              <a:gd name="T15" fmla="*/ 58 h 128"/>
              <a:gd name="T16" fmla="*/ 35 w 159"/>
              <a:gd name="T17" fmla="*/ 71 h 128"/>
              <a:gd name="T18" fmla="*/ 35 w 159"/>
              <a:gd name="T19" fmla="*/ 71 h 128"/>
              <a:gd name="T20" fmla="*/ 54 w 159"/>
              <a:gd name="T21" fmla="*/ 79 h 128"/>
              <a:gd name="T22" fmla="*/ 148 w 159"/>
              <a:gd name="T23" fmla="*/ 10 h 128"/>
              <a:gd name="T24" fmla="*/ 150 w 159"/>
              <a:gd name="T25" fmla="*/ 12 h 128"/>
              <a:gd name="T26" fmla="*/ 83 w 159"/>
              <a:gd name="T27" fmla="*/ 85 h 128"/>
              <a:gd name="T28" fmla="*/ 83 w 159"/>
              <a:gd name="T29" fmla="*/ 85 h 128"/>
              <a:gd name="T30" fmla="*/ 79 w 159"/>
              <a:gd name="T31" fmla="*/ 89 h 128"/>
              <a:gd name="T32" fmla="*/ 84 w 159"/>
              <a:gd name="T33" fmla="*/ 92 h 128"/>
              <a:gd name="T34" fmla="*/ 84 w 159"/>
              <a:gd name="T35" fmla="*/ 92 h 128"/>
              <a:gd name="T36" fmla="*/ 127 w 159"/>
              <a:gd name="T37" fmla="*/ 115 h 128"/>
              <a:gd name="T38" fmla="*/ 133 w 159"/>
              <a:gd name="T39" fmla="*/ 112 h 128"/>
              <a:gd name="T40" fmla="*/ 158 w 159"/>
              <a:gd name="T41" fmla="*/ 5 h 128"/>
              <a:gd name="T42" fmla="*/ 154 w 159"/>
              <a:gd name="T43" fmla="*/ 1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59" h="128">
                <a:moveTo>
                  <a:pt x="54" y="126"/>
                </a:moveTo>
                <a:cubicBezTo>
                  <a:pt x="54" y="128"/>
                  <a:pt x="55" y="128"/>
                  <a:pt x="57" y="127"/>
                </a:cubicBezTo>
                <a:cubicBezTo>
                  <a:pt x="59" y="125"/>
                  <a:pt x="81" y="105"/>
                  <a:pt x="81" y="105"/>
                </a:cubicBezTo>
                <a:cubicBezTo>
                  <a:pt x="54" y="91"/>
                  <a:pt x="54" y="91"/>
                  <a:pt x="54" y="91"/>
                </a:cubicBezTo>
                <a:cubicBezTo>
                  <a:pt x="54" y="126"/>
                  <a:pt x="54" y="126"/>
                  <a:pt x="54" y="126"/>
                </a:cubicBezTo>
                <a:close/>
                <a:moveTo>
                  <a:pt x="154" y="1"/>
                </a:moveTo>
                <a:cubicBezTo>
                  <a:pt x="151" y="2"/>
                  <a:pt x="5" y="53"/>
                  <a:pt x="3" y="54"/>
                </a:cubicBezTo>
                <a:cubicBezTo>
                  <a:pt x="0" y="55"/>
                  <a:pt x="0" y="57"/>
                  <a:pt x="2" y="58"/>
                </a:cubicBezTo>
                <a:cubicBezTo>
                  <a:pt x="6" y="60"/>
                  <a:pt x="35" y="71"/>
                  <a:pt x="35" y="71"/>
                </a:cubicBezTo>
                <a:cubicBezTo>
                  <a:pt x="35" y="71"/>
                  <a:pt x="35" y="71"/>
                  <a:pt x="35" y="71"/>
                </a:cubicBezTo>
                <a:cubicBezTo>
                  <a:pt x="54" y="79"/>
                  <a:pt x="54" y="79"/>
                  <a:pt x="54" y="79"/>
                </a:cubicBezTo>
                <a:cubicBezTo>
                  <a:pt x="54" y="79"/>
                  <a:pt x="147" y="11"/>
                  <a:pt x="148" y="10"/>
                </a:cubicBezTo>
                <a:cubicBezTo>
                  <a:pt x="150" y="9"/>
                  <a:pt x="151" y="11"/>
                  <a:pt x="150" y="12"/>
                </a:cubicBezTo>
                <a:cubicBezTo>
                  <a:pt x="149" y="13"/>
                  <a:pt x="83" y="85"/>
                  <a:pt x="83" y="85"/>
                </a:cubicBezTo>
                <a:cubicBezTo>
                  <a:pt x="83" y="85"/>
                  <a:pt x="83" y="85"/>
                  <a:pt x="83" y="85"/>
                </a:cubicBezTo>
                <a:cubicBezTo>
                  <a:pt x="79" y="89"/>
                  <a:pt x="79" y="89"/>
                  <a:pt x="79" y="89"/>
                </a:cubicBezTo>
                <a:cubicBezTo>
                  <a:pt x="84" y="92"/>
                  <a:pt x="84" y="92"/>
                  <a:pt x="84" y="92"/>
                </a:cubicBezTo>
                <a:cubicBezTo>
                  <a:pt x="84" y="92"/>
                  <a:pt x="84" y="92"/>
                  <a:pt x="84" y="92"/>
                </a:cubicBezTo>
                <a:cubicBezTo>
                  <a:pt x="84" y="92"/>
                  <a:pt x="124" y="113"/>
                  <a:pt x="127" y="115"/>
                </a:cubicBezTo>
                <a:cubicBezTo>
                  <a:pt x="129" y="116"/>
                  <a:pt x="132" y="115"/>
                  <a:pt x="133" y="112"/>
                </a:cubicBezTo>
                <a:cubicBezTo>
                  <a:pt x="134" y="108"/>
                  <a:pt x="158" y="7"/>
                  <a:pt x="158" y="5"/>
                </a:cubicBezTo>
                <a:cubicBezTo>
                  <a:pt x="159" y="2"/>
                  <a:pt x="157" y="0"/>
                  <a:pt x="154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8580" tIns="64290" rIns="128580" bIns="64290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95" ker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1" name="Freeform 6"/>
          <p:cNvSpPr>
            <a:spLocks noEditPoints="1"/>
          </p:cNvSpPr>
          <p:nvPr/>
        </p:nvSpPr>
        <p:spPr bwMode="auto">
          <a:xfrm>
            <a:off x="7214997" y="4715571"/>
            <a:ext cx="382777" cy="388556"/>
          </a:xfrm>
          <a:custGeom>
            <a:avLst/>
            <a:gdLst>
              <a:gd name="T0" fmla="*/ 13 w 154"/>
              <a:gd name="T1" fmla="*/ 28 h 158"/>
              <a:gd name="T2" fmla="*/ 34 w 154"/>
              <a:gd name="T3" fmla="*/ 28 h 158"/>
              <a:gd name="T4" fmla="*/ 43 w 154"/>
              <a:gd name="T5" fmla="*/ 73 h 158"/>
              <a:gd name="T6" fmla="*/ 13 w 154"/>
              <a:gd name="T7" fmla="*/ 28 h 158"/>
              <a:gd name="T8" fmla="*/ 77 w 154"/>
              <a:gd name="T9" fmla="*/ 11 h 158"/>
              <a:gd name="T10" fmla="*/ 110 w 154"/>
              <a:gd name="T11" fmla="*/ 24 h 158"/>
              <a:gd name="T12" fmla="*/ 77 w 154"/>
              <a:gd name="T13" fmla="*/ 37 h 158"/>
              <a:gd name="T14" fmla="*/ 45 w 154"/>
              <a:gd name="T15" fmla="*/ 24 h 158"/>
              <a:gd name="T16" fmla="*/ 77 w 154"/>
              <a:gd name="T17" fmla="*/ 11 h 158"/>
              <a:gd name="T18" fmla="*/ 111 w 154"/>
              <a:gd name="T19" fmla="*/ 73 h 158"/>
              <a:gd name="T20" fmla="*/ 121 w 154"/>
              <a:gd name="T21" fmla="*/ 28 h 158"/>
              <a:gd name="T22" fmla="*/ 142 w 154"/>
              <a:gd name="T23" fmla="*/ 28 h 158"/>
              <a:gd name="T24" fmla="*/ 111 w 154"/>
              <a:gd name="T25" fmla="*/ 73 h 158"/>
              <a:gd name="T26" fmla="*/ 87 w 154"/>
              <a:gd name="T27" fmla="*/ 116 h 158"/>
              <a:gd name="T28" fmla="*/ 112 w 154"/>
              <a:gd name="T29" fmla="*/ 87 h 158"/>
              <a:gd name="T30" fmla="*/ 154 w 154"/>
              <a:gd name="T31" fmla="*/ 22 h 158"/>
              <a:gd name="T32" fmla="*/ 148 w 154"/>
              <a:gd name="T33" fmla="*/ 16 h 158"/>
              <a:gd name="T34" fmla="*/ 119 w 154"/>
              <a:gd name="T35" fmla="*/ 16 h 158"/>
              <a:gd name="T36" fmla="*/ 77 w 154"/>
              <a:gd name="T37" fmla="*/ 0 h 158"/>
              <a:gd name="T38" fmla="*/ 36 w 154"/>
              <a:gd name="T39" fmla="*/ 16 h 158"/>
              <a:gd name="T40" fmla="*/ 6 w 154"/>
              <a:gd name="T41" fmla="*/ 16 h 158"/>
              <a:gd name="T42" fmla="*/ 0 w 154"/>
              <a:gd name="T43" fmla="*/ 22 h 158"/>
              <a:gd name="T44" fmla="*/ 42 w 154"/>
              <a:gd name="T45" fmla="*/ 87 h 158"/>
              <a:gd name="T46" fmla="*/ 67 w 154"/>
              <a:gd name="T47" fmla="*/ 116 h 158"/>
              <a:gd name="T48" fmla="*/ 67 w 154"/>
              <a:gd name="T49" fmla="*/ 128 h 158"/>
              <a:gd name="T50" fmla="*/ 39 w 154"/>
              <a:gd name="T51" fmla="*/ 143 h 158"/>
              <a:gd name="T52" fmla="*/ 77 w 154"/>
              <a:gd name="T53" fmla="*/ 158 h 158"/>
              <a:gd name="T54" fmla="*/ 115 w 154"/>
              <a:gd name="T55" fmla="*/ 143 h 158"/>
              <a:gd name="T56" fmla="*/ 87 w 154"/>
              <a:gd name="T57" fmla="*/ 128 h 158"/>
              <a:gd name="T58" fmla="*/ 87 w 154"/>
              <a:gd name="T59" fmla="*/ 116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54" h="158">
                <a:moveTo>
                  <a:pt x="13" y="28"/>
                </a:moveTo>
                <a:cubicBezTo>
                  <a:pt x="34" y="28"/>
                  <a:pt x="34" y="28"/>
                  <a:pt x="34" y="28"/>
                </a:cubicBezTo>
                <a:cubicBezTo>
                  <a:pt x="35" y="49"/>
                  <a:pt x="39" y="63"/>
                  <a:pt x="43" y="73"/>
                </a:cubicBezTo>
                <a:cubicBezTo>
                  <a:pt x="28" y="63"/>
                  <a:pt x="15" y="51"/>
                  <a:pt x="13" y="28"/>
                </a:cubicBezTo>
                <a:close/>
                <a:moveTo>
                  <a:pt x="77" y="11"/>
                </a:moveTo>
                <a:cubicBezTo>
                  <a:pt x="101" y="11"/>
                  <a:pt x="110" y="20"/>
                  <a:pt x="110" y="24"/>
                </a:cubicBezTo>
                <a:cubicBezTo>
                  <a:pt x="110" y="27"/>
                  <a:pt x="101" y="37"/>
                  <a:pt x="77" y="37"/>
                </a:cubicBezTo>
                <a:cubicBezTo>
                  <a:pt x="54" y="37"/>
                  <a:pt x="45" y="27"/>
                  <a:pt x="45" y="24"/>
                </a:cubicBezTo>
                <a:cubicBezTo>
                  <a:pt x="45" y="20"/>
                  <a:pt x="54" y="11"/>
                  <a:pt x="77" y="11"/>
                </a:cubicBezTo>
                <a:close/>
                <a:moveTo>
                  <a:pt x="111" y="73"/>
                </a:moveTo>
                <a:cubicBezTo>
                  <a:pt x="116" y="63"/>
                  <a:pt x="120" y="49"/>
                  <a:pt x="121" y="28"/>
                </a:cubicBezTo>
                <a:cubicBezTo>
                  <a:pt x="142" y="28"/>
                  <a:pt x="142" y="28"/>
                  <a:pt x="142" y="28"/>
                </a:cubicBezTo>
                <a:cubicBezTo>
                  <a:pt x="140" y="51"/>
                  <a:pt x="126" y="63"/>
                  <a:pt x="111" y="73"/>
                </a:cubicBezTo>
                <a:close/>
                <a:moveTo>
                  <a:pt x="87" y="116"/>
                </a:moveTo>
                <a:cubicBezTo>
                  <a:pt x="87" y="104"/>
                  <a:pt x="97" y="97"/>
                  <a:pt x="112" y="87"/>
                </a:cubicBezTo>
                <a:cubicBezTo>
                  <a:pt x="131" y="74"/>
                  <a:pt x="154" y="59"/>
                  <a:pt x="154" y="22"/>
                </a:cubicBezTo>
                <a:cubicBezTo>
                  <a:pt x="154" y="19"/>
                  <a:pt x="152" y="16"/>
                  <a:pt x="148" y="16"/>
                </a:cubicBezTo>
                <a:cubicBezTo>
                  <a:pt x="119" y="16"/>
                  <a:pt x="119" y="16"/>
                  <a:pt x="119" y="16"/>
                </a:cubicBezTo>
                <a:cubicBezTo>
                  <a:pt x="115" y="8"/>
                  <a:pt x="102" y="0"/>
                  <a:pt x="77" y="0"/>
                </a:cubicBezTo>
                <a:cubicBezTo>
                  <a:pt x="52" y="0"/>
                  <a:pt x="40" y="8"/>
                  <a:pt x="3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3" y="16"/>
                  <a:pt x="0" y="19"/>
                  <a:pt x="0" y="22"/>
                </a:cubicBezTo>
                <a:cubicBezTo>
                  <a:pt x="0" y="59"/>
                  <a:pt x="24" y="74"/>
                  <a:pt x="42" y="87"/>
                </a:cubicBezTo>
                <a:cubicBezTo>
                  <a:pt x="58" y="97"/>
                  <a:pt x="67" y="104"/>
                  <a:pt x="67" y="116"/>
                </a:cubicBezTo>
                <a:cubicBezTo>
                  <a:pt x="67" y="128"/>
                  <a:pt x="67" y="128"/>
                  <a:pt x="67" y="128"/>
                </a:cubicBezTo>
                <a:cubicBezTo>
                  <a:pt x="51" y="129"/>
                  <a:pt x="39" y="135"/>
                  <a:pt x="39" y="143"/>
                </a:cubicBezTo>
                <a:cubicBezTo>
                  <a:pt x="39" y="151"/>
                  <a:pt x="56" y="158"/>
                  <a:pt x="77" y="158"/>
                </a:cubicBezTo>
                <a:cubicBezTo>
                  <a:pt x="98" y="158"/>
                  <a:pt x="115" y="151"/>
                  <a:pt x="115" y="143"/>
                </a:cubicBezTo>
                <a:cubicBezTo>
                  <a:pt x="115" y="135"/>
                  <a:pt x="104" y="129"/>
                  <a:pt x="87" y="128"/>
                </a:cubicBezTo>
                <a:cubicBezTo>
                  <a:pt x="87" y="116"/>
                  <a:pt x="87" y="116"/>
                  <a:pt x="87" y="1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8580" tIns="64290" rIns="128580" bIns="64290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95" ker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6627" name="Rectangle 2"/>
          <p:cNvSpPr/>
          <p:nvPr/>
        </p:nvSpPr>
        <p:spPr>
          <a:xfrm>
            <a:off x="113030" y="1133158"/>
            <a:ext cx="1874520" cy="52197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algn="ctr" eaLnBrk="1" hangingPunct="1"/>
            <a:r>
              <a:rPr lang="zh-CN" altLang="en-US" sz="2800" b="1" dirty="0">
                <a:solidFill>
                  <a:schemeClr val="tx1"/>
                </a:solidFill>
                <a:cs typeface="微软雅黑" panose="020B0503020204020204" pitchFamily="34" charset="-122"/>
              </a:rPr>
              <a:t>心脏挤压</a:t>
            </a:r>
          </a:p>
        </p:txBody>
      </p:sp>
      <p:sp>
        <p:nvSpPr>
          <p:cNvPr id="26628" name="Rectangle 3"/>
          <p:cNvSpPr/>
          <p:nvPr/>
        </p:nvSpPr>
        <p:spPr>
          <a:xfrm>
            <a:off x="281940" y="1768475"/>
            <a:ext cx="8229600" cy="333565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如果触电人员脱离电源后，呼吸正常，但心跳已停止或微弱，应立即进行心脏挤压。</a:t>
            </a:r>
          </a:p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将触电人平躺在地上，救治人跪在触电人的一侧，左手平握拳放在触电人心脏的正上方，右手压在左手上，两只手用力有节奏的向下压，使胸骨下陷3~4cm，间接压迫心脏达到排血的目的，然后松开，胸骨复位，使大静脉中的血液回流到心脏。如此反复，每分钟60~80次，直到心跳恢复正常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9810" y="3284855"/>
            <a:ext cx="3418840" cy="328168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"/>
          <p:cNvSpPr>
            <a:spLocks noEditPoints="1"/>
          </p:cNvSpPr>
          <p:nvPr/>
        </p:nvSpPr>
        <p:spPr bwMode="auto">
          <a:xfrm>
            <a:off x="2371175" y="2672599"/>
            <a:ext cx="396484" cy="315638"/>
          </a:xfrm>
          <a:custGeom>
            <a:avLst/>
            <a:gdLst>
              <a:gd name="T0" fmla="*/ 54 w 159"/>
              <a:gd name="T1" fmla="*/ 126 h 128"/>
              <a:gd name="T2" fmla="*/ 57 w 159"/>
              <a:gd name="T3" fmla="*/ 127 h 128"/>
              <a:gd name="T4" fmla="*/ 81 w 159"/>
              <a:gd name="T5" fmla="*/ 105 h 128"/>
              <a:gd name="T6" fmla="*/ 54 w 159"/>
              <a:gd name="T7" fmla="*/ 91 h 128"/>
              <a:gd name="T8" fmla="*/ 54 w 159"/>
              <a:gd name="T9" fmla="*/ 126 h 128"/>
              <a:gd name="T10" fmla="*/ 154 w 159"/>
              <a:gd name="T11" fmla="*/ 1 h 128"/>
              <a:gd name="T12" fmla="*/ 3 w 159"/>
              <a:gd name="T13" fmla="*/ 54 h 128"/>
              <a:gd name="T14" fmla="*/ 2 w 159"/>
              <a:gd name="T15" fmla="*/ 58 h 128"/>
              <a:gd name="T16" fmla="*/ 35 w 159"/>
              <a:gd name="T17" fmla="*/ 71 h 128"/>
              <a:gd name="T18" fmla="*/ 35 w 159"/>
              <a:gd name="T19" fmla="*/ 71 h 128"/>
              <a:gd name="T20" fmla="*/ 54 w 159"/>
              <a:gd name="T21" fmla="*/ 79 h 128"/>
              <a:gd name="T22" fmla="*/ 148 w 159"/>
              <a:gd name="T23" fmla="*/ 10 h 128"/>
              <a:gd name="T24" fmla="*/ 150 w 159"/>
              <a:gd name="T25" fmla="*/ 12 h 128"/>
              <a:gd name="T26" fmla="*/ 83 w 159"/>
              <a:gd name="T27" fmla="*/ 85 h 128"/>
              <a:gd name="T28" fmla="*/ 83 w 159"/>
              <a:gd name="T29" fmla="*/ 85 h 128"/>
              <a:gd name="T30" fmla="*/ 79 w 159"/>
              <a:gd name="T31" fmla="*/ 89 h 128"/>
              <a:gd name="T32" fmla="*/ 84 w 159"/>
              <a:gd name="T33" fmla="*/ 92 h 128"/>
              <a:gd name="T34" fmla="*/ 84 w 159"/>
              <a:gd name="T35" fmla="*/ 92 h 128"/>
              <a:gd name="T36" fmla="*/ 127 w 159"/>
              <a:gd name="T37" fmla="*/ 115 h 128"/>
              <a:gd name="T38" fmla="*/ 133 w 159"/>
              <a:gd name="T39" fmla="*/ 112 h 128"/>
              <a:gd name="T40" fmla="*/ 158 w 159"/>
              <a:gd name="T41" fmla="*/ 5 h 128"/>
              <a:gd name="T42" fmla="*/ 154 w 159"/>
              <a:gd name="T43" fmla="*/ 1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59" h="128">
                <a:moveTo>
                  <a:pt x="54" y="126"/>
                </a:moveTo>
                <a:cubicBezTo>
                  <a:pt x="54" y="128"/>
                  <a:pt x="55" y="128"/>
                  <a:pt x="57" y="127"/>
                </a:cubicBezTo>
                <a:cubicBezTo>
                  <a:pt x="59" y="125"/>
                  <a:pt x="81" y="105"/>
                  <a:pt x="81" y="105"/>
                </a:cubicBezTo>
                <a:cubicBezTo>
                  <a:pt x="54" y="91"/>
                  <a:pt x="54" y="91"/>
                  <a:pt x="54" y="91"/>
                </a:cubicBezTo>
                <a:cubicBezTo>
                  <a:pt x="54" y="126"/>
                  <a:pt x="54" y="126"/>
                  <a:pt x="54" y="126"/>
                </a:cubicBezTo>
                <a:close/>
                <a:moveTo>
                  <a:pt x="154" y="1"/>
                </a:moveTo>
                <a:cubicBezTo>
                  <a:pt x="151" y="2"/>
                  <a:pt x="5" y="53"/>
                  <a:pt x="3" y="54"/>
                </a:cubicBezTo>
                <a:cubicBezTo>
                  <a:pt x="0" y="55"/>
                  <a:pt x="0" y="57"/>
                  <a:pt x="2" y="58"/>
                </a:cubicBezTo>
                <a:cubicBezTo>
                  <a:pt x="6" y="60"/>
                  <a:pt x="35" y="71"/>
                  <a:pt x="35" y="71"/>
                </a:cubicBezTo>
                <a:cubicBezTo>
                  <a:pt x="35" y="71"/>
                  <a:pt x="35" y="71"/>
                  <a:pt x="35" y="71"/>
                </a:cubicBezTo>
                <a:cubicBezTo>
                  <a:pt x="54" y="79"/>
                  <a:pt x="54" y="79"/>
                  <a:pt x="54" y="79"/>
                </a:cubicBezTo>
                <a:cubicBezTo>
                  <a:pt x="54" y="79"/>
                  <a:pt x="147" y="11"/>
                  <a:pt x="148" y="10"/>
                </a:cubicBezTo>
                <a:cubicBezTo>
                  <a:pt x="150" y="9"/>
                  <a:pt x="151" y="11"/>
                  <a:pt x="150" y="12"/>
                </a:cubicBezTo>
                <a:cubicBezTo>
                  <a:pt x="149" y="13"/>
                  <a:pt x="83" y="85"/>
                  <a:pt x="83" y="85"/>
                </a:cubicBezTo>
                <a:cubicBezTo>
                  <a:pt x="83" y="85"/>
                  <a:pt x="83" y="85"/>
                  <a:pt x="83" y="85"/>
                </a:cubicBezTo>
                <a:cubicBezTo>
                  <a:pt x="79" y="89"/>
                  <a:pt x="79" y="89"/>
                  <a:pt x="79" y="89"/>
                </a:cubicBezTo>
                <a:cubicBezTo>
                  <a:pt x="84" y="92"/>
                  <a:pt x="84" y="92"/>
                  <a:pt x="84" y="92"/>
                </a:cubicBezTo>
                <a:cubicBezTo>
                  <a:pt x="84" y="92"/>
                  <a:pt x="84" y="92"/>
                  <a:pt x="84" y="92"/>
                </a:cubicBezTo>
                <a:cubicBezTo>
                  <a:pt x="84" y="92"/>
                  <a:pt x="124" y="113"/>
                  <a:pt x="127" y="115"/>
                </a:cubicBezTo>
                <a:cubicBezTo>
                  <a:pt x="129" y="116"/>
                  <a:pt x="132" y="115"/>
                  <a:pt x="133" y="112"/>
                </a:cubicBezTo>
                <a:cubicBezTo>
                  <a:pt x="134" y="108"/>
                  <a:pt x="158" y="7"/>
                  <a:pt x="158" y="5"/>
                </a:cubicBezTo>
                <a:cubicBezTo>
                  <a:pt x="159" y="2"/>
                  <a:pt x="157" y="0"/>
                  <a:pt x="154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8580" tIns="64290" rIns="128580" bIns="64290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95" ker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1" name="Freeform 6"/>
          <p:cNvSpPr>
            <a:spLocks noEditPoints="1"/>
          </p:cNvSpPr>
          <p:nvPr/>
        </p:nvSpPr>
        <p:spPr bwMode="auto">
          <a:xfrm>
            <a:off x="7214997" y="4715571"/>
            <a:ext cx="382777" cy="388556"/>
          </a:xfrm>
          <a:custGeom>
            <a:avLst/>
            <a:gdLst>
              <a:gd name="T0" fmla="*/ 13 w 154"/>
              <a:gd name="T1" fmla="*/ 28 h 158"/>
              <a:gd name="T2" fmla="*/ 34 w 154"/>
              <a:gd name="T3" fmla="*/ 28 h 158"/>
              <a:gd name="T4" fmla="*/ 43 w 154"/>
              <a:gd name="T5" fmla="*/ 73 h 158"/>
              <a:gd name="T6" fmla="*/ 13 w 154"/>
              <a:gd name="T7" fmla="*/ 28 h 158"/>
              <a:gd name="T8" fmla="*/ 77 w 154"/>
              <a:gd name="T9" fmla="*/ 11 h 158"/>
              <a:gd name="T10" fmla="*/ 110 w 154"/>
              <a:gd name="T11" fmla="*/ 24 h 158"/>
              <a:gd name="T12" fmla="*/ 77 w 154"/>
              <a:gd name="T13" fmla="*/ 37 h 158"/>
              <a:gd name="T14" fmla="*/ 45 w 154"/>
              <a:gd name="T15" fmla="*/ 24 h 158"/>
              <a:gd name="T16" fmla="*/ 77 w 154"/>
              <a:gd name="T17" fmla="*/ 11 h 158"/>
              <a:gd name="T18" fmla="*/ 111 w 154"/>
              <a:gd name="T19" fmla="*/ 73 h 158"/>
              <a:gd name="T20" fmla="*/ 121 w 154"/>
              <a:gd name="T21" fmla="*/ 28 h 158"/>
              <a:gd name="T22" fmla="*/ 142 w 154"/>
              <a:gd name="T23" fmla="*/ 28 h 158"/>
              <a:gd name="T24" fmla="*/ 111 w 154"/>
              <a:gd name="T25" fmla="*/ 73 h 158"/>
              <a:gd name="T26" fmla="*/ 87 w 154"/>
              <a:gd name="T27" fmla="*/ 116 h 158"/>
              <a:gd name="T28" fmla="*/ 112 w 154"/>
              <a:gd name="T29" fmla="*/ 87 h 158"/>
              <a:gd name="T30" fmla="*/ 154 w 154"/>
              <a:gd name="T31" fmla="*/ 22 h 158"/>
              <a:gd name="T32" fmla="*/ 148 w 154"/>
              <a:gd name="T33" fmla="*/ 16 h 158"/>
              <a:gd name="T34" fmla="*/ 119 w 154"/>
              <a:gd name="T35" fmla="*/ 16 h 158"/>
              <a:gd name="T36" fmla="*/ 77 w 154"/>
              <a:gd name="T37" fmla="*/ 0 h 158"/>
              <a:gd name="T38" fmla="*/ 36 w 154"/>
              <a:gd name="T39" fmla="*/ 16 h 158"/>
              <a:gd name="T40" fmla="*/ 6 w 154"/>
              <a:gd name="T41" fmla="*/ 16 h 158"/>
              <a:gd name="T42" fmla="*/ 0 w 154"/>
              <a:gd name="T43" fmla="*/ 22 h 158"/>
              <a:gd name="T44" fmla="*/ 42 w 154"/>
              <a:gd name="T45" fmla="*/ 87 h 158"/>
              <a:gd name="T46" fmla="*/ 67 w 154"/>
              <a:gd name="T47" fmla="*/ 116 h 158"/>
              <a:gd name="T48" fmla="*/ 67 w 154"/>
              <a:gd name="T49" fmla="*/ 128 h 158"/>
              <a:gd name="T50" fmla="*/ 39 w 154"/>
              <a:gd name="T51" fmla="*/ 143 h 158"/>
              <a:gd name="T52" fmla="*/ 77 w 154"/>
              <a:gd name="T53" fmla="*/ 158 h 158"/>
              <a:gd name="T54" fmla="*/ 115 w 154"/>
              <a:gd name="T55" fmla="*/ 143 h 158"/>
              <a:gd name="T56" fmla="*/ 87 w 154"/>
              <a:gd name="T57" fmla="*/ 128 h 158"/>
              <a:gd name="T58" fmla="*/ 87 w 154"/>
              <a:gd name="T59" fmla="*/ 116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54" h="158">
                <a:moveTo>
                  <a:pt x="13" y="28"/>
                </a:moveTo>
                <a:cubicBezTo>
                  <a:pt x="34" y="28"/>
                  <a:pt x="34" y="28"/>
                  <a:pt x="34" y="28"/>
                </a:cubicBezTo>
                <a:cubicBezTo>
                  <a:pt x="35" y="49"/>
                  <a:pt x="39" y="63"/>
                  <a:pt x="43" y="73"/>
                </a:cubicBezTo>
                <a:cubicBezTo>
                  <a:pt x="28" y="63"/>
                  <a:pt x="15" y="51"/>
                  <a:pt x="13" y="28"/>
                </a:cubicBezTo>
                <a:close/>
                <a:moveTo>
                  <a:pt x="77" y="11"/>
                </a:moveTo>
                <a:cubicBezTo>
                  <a:pt x="101" y="11"/>
                  <a:pt x="110" y="20"/>
                  <a:pt x="110" y="24"/>
                </a:cubicBezTo>
                <a:cubicBezTo>
                  <a:pt x="110" y="27"/>
                  <a:pt x="101" y="37"/>
                  <a:pt x="77" y="37"/>
                </a:cubicBezTo>
                <a:cubicBezTo>
                  <a:pt x="54" y="37"/>
                  <a:pt x="45" y="27"/>
                  <a:pt x="45" y="24"/>
                </a:cubicBezTo>
                <a:cubicBezTo>
                  <a:pt x="45" y="20"/>
                  <a:pt x="54" y="11"/>
                  <a:pt x="77" y="11"/>
                </a:cubicBezTo>
                <a:close/>
                <a:moveTo>
                  <a:pt x="111" y="73"/>
                </a:moveTo>
                <a:cubicBezTo>
                  <a:pt x="116" y="63"/>
                  <a:pt x="120" y="49"/>
                  <a:pt x="121" y="28"/>
                </a:cubicBezTo>
                <a:cubicBezTo>
                  <a:pt x="142" y="28"/>
                  <a:pt x="142" y="28"/>
                  <a:pt x="142" y="28"/>
                </a:cubicBezTo>
                <a:cubicBezTo>
                  <a:pt x="140" y="51"/>
                  <a:pt x="126" y="63"/>
                  <a:pt x="111" y="73"/>
                </a:cubicBezTo>
                <a:close/>
                <a:moveTo>
                  <a:pt x="87" y="116"/>
                </a:moveTo>
                <a:cubicBezTo>
                  <a:pt x="87" y="104"/>
                  <a:pt x="97" y="97"/>
                  <a:pt x="112" y="87"/>
                </a:cubicBezTo>
                <a:cubicBezTo>
                  <a:pt x="131" y="74"/>
                  <a:pt x="154" y="59"/>
                  <a:pt x="154" y="22"/>
                </a:cubicBezTo>
                <a:cubicBezTo>
                  <a:pt x="154" y="19"/>
                  <a:pt x="152" y="16"/>
                  <a:pt x="148" y="16"/>
                </a:cubicBezTo>
                <a:cubicBezTo>
                  <a:pt x="119" y="16"/>
                  <a:pt x="119" y="16"/>
                  <a:pt x="119" y="16"/>
                </a:cubicBezTo>
                <a:cubicBezTo>
                  <a:pt x="115" y="8"/>
                  <a:pt x="102" y="0"/>
                  <a:pt x="77" y="0"/>
                </a:cubicBezTo>
                <a:cubicBezTo>
                  <a:pt x="52" y="0"/>
                  <a:pt x="40" y="8"/>
                  <a:pt x="3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3" y="16"/>
                  <a:pt x="0" y="19"/>
                  <a:pt x="0" y="22"/>
                </a:cubicBezTo>
                <a:cubicBezTo>
                  <a:pt x="0" y="59"/>
                  <a:pt x="24" y="74"/>
                  <a:pt x="42" y="87"/>
                </a:cubicBezTo>
                <a:cubicBezTo>
                  <a:pt x="58" y="97"/>
                  <a:pt x="67" y="104"/>
                  <a:pt x="67" y="116"/>
                </a:cubicBezTo>
                <a:cubicBezTo>
                  <a:pt x="67" y="128"/>
                  <a:pt x="67" y="128"/>
                  <a:pt x="67" y="128"/>
                </a:cubicBezTo>
                <a:cubicBezTo>
                  <a:pt x="51" y="129"/>
                  <a:pt x="39" y="135"/>
                  <a:pt x="39" y="143"/>
                </a:cubicBezTo>
                <a:cubicBezTo>
                  <a:pt x="39" y="151"/>
                  <a:pt x="56" y="158"/>
                  <a:pt x="77" y="158"/>
                </a:cubicBezTo>
                <a:cubicBezTo>
                  <a:pt x="98" y="158"/>
                  <a:pt x="115" y="151"/>
                  <a:pt x="115" y="143"/>
                </a:cubicBezTo>
                <a:cubicBezTo>
                  <a:pt x="115" y="135"/>
                  <a:pt x="104" y="129"/>
                  <a:pt x="87" y="128"/>
                </a:cubicBezTo>
                <a:cubicBezTo>
                  <a:pt x="87" y="116"/>
                  <a:pt x="87" y="116"/>
                  <a:pt x="87" y="1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8580" tIns="64290" rIns="128580" bIns="64290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95" ker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7651" name="Rectangle 2"/>
          <p:cNvSpPr/>
          <p:nvPr/>
        </p:nvSpPr>
        <p:spPr>
          <a:xfrm>
            <a:off x="1272858" y="1710373"/>
            <a:ext cx="3200400" cy="452596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None/>
            </a:pPr>
            <a:r>
              <a:rPr lang="zh-CN" altLang="en-US" sz="2100" dirty="0">
                <a:cs typeface="微软雅黑" panose="020B0503020204020204" pitchFamily="34" charset="-122"/>
              </a:rPr>
              <a:t>如果触电者脱离电源后，呼吸和心跳全部停止，需同时进行人工呼吸和心脏挤压</a:t>
            </a:r>
          </a:p>
          <a:p>
            <a:pPr eaLnBrk="1" hangingPunct="1">
              <a:buNone/>
            </a:pPr>
            <a:r>
              <a:rPr lang="zh-CN" altLang="en-US" sz="2100" dirty="0">
                <a:cs typeface="微软雅黑" panose="020B0503020204020204" pitchFamily="34" charset="-122"/>
              </a:rPr>
              <a:t>1.双人同时抢救，各自依据人工呼吸和心脏挤压的要点，实施抢救</a:t>
            </a:r>
          </a:p>
          <a:p>
            <a:pPr eaLnBrk="1" hangingPunct="1">
              <a:buNone/>
            </a:pPr>
            <a:r>
              <a:rPr lang="zh-CN" altLang="en-US" sz="2100" dirty="0">
                <a:cs typeface="微软雅黑" panose="020B0503020204020204" pitchFamily="34" charset="-122"/>
              </a:rPr>
              <a:t>2.单人抢救，先人工呼吸2次，后心脏挤压10~15次，如此反复、交替进行，不能中断。</a:t>
            </a:r>
          </a:p>
        </p:txBody>
      </p:sp>
      <p:pic>
        <p:nvPicPr>
          <p:cNvPr id="27653" name="Picture 4" descr="261351_0_200706171120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24588" y="2379028"/>
            <a:ext cx="5572125" cy="3189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"/>
          <p:cNvSpPr>
            <a:spLocks noEditPoints="1"/>
          </p:cNvSpPr>
          <p:nvPr/>
        </p:nvSpPr>
        <p:spPr bwMode="auto">
          <a:xfrm>
            <a:off x="2371175" y="2672599"/>
            <a:ext cx="396484" cy="315638"/>
          </a:xfrm>
          <a:custGeom>
            <a:avLst/>
            <a:gdLst>
              <a:gd name="T0" fmla="*/ 54 w 159"/>
              <a:gd name="T1" fmla="*/ 126 h 128"/>
              <a:gd name="T2" fmla="*/ 57 w 159"/>
              <a:gd name="T3" fmla="*/ 127 h 128"/>
              <a:gd name="T4" fmla="*/ 81 w 159"/>
              <a:gd name="T5" fmla="*/ 105 h 128"/>
              <a:gd name="T6" fmla="*/ 54 w 159"/>
              <a:gd name="T7" fmla="*/ 91 h 128"/>
              <a:gd name="T8" fmla="*/ 54 w 159"/>
              <a:gd name="T9" fmla="*/ 126 h 128"/>
              <a:gd name="T10" fmla="*/ 154 w 159"/>
              <a:gd name="T11" fmla="*/ 1 h 128"/>
              <a:gd name="T12" fmla="*/ 3 w 159"/>
              <a:gd name="T13" fmla="*/ 54 h 128"/>
              <a:gd name="T14" fmla="*/ 2 w 159"/>
              <a:gd name="T15" fmla="*/ 58 h 128"/>
              <a:gd name="T16" fmla="*/ 35 w 159"/>
              <a:gd name="T17" fmla="*/ 71 h 128"/>
              <a:gd name="T18" fmla="*/ 35 w 159"/>
              <a:gd name="T19" fmla="*/ 71 h 128"/>
              <a:gd name="T20" fmla="*/ 54 w 159"/>
              <a:gd name="T21" fmla="*/ 79 h 128"/>
              <a:gd name="T22" fmla="*/ 148 w 159"/>
              <a:gd name="T23" fmla="*/ 10 h 128"/>
              <a:gd name="T24" fmla="*/ 150 w 159"/>
              <a:gd name="T25" fmla="*/ 12 h 128"/>
              <a:gd name="T26" fmla="*/ 83 w 159"/>
              <a:gd name="T27" fmla="*/ 85 h 128"/>
              <a:gd name="T28" fmla="*/ 83 w 159"/>
              <a:gd name="T29" fmla="*/ 85 h 128"/>
              <a:gd name="T30" fmla="*/ 79 w 159"/>
              <a:gd name="T31" fmla="*/ 89 h 128"/>
              <a:gd name="T32" fmla="*/ 84 w 159"/>
              <a:gd name="T33" fmla="*/ 92 h 128"/>
              <a:gd name="T34" fmla="*/ 84 w 159"/>
              <a:gd name="T35" fmla="*/ 92 h 128"/>
              <a:gd name="T36" fmla="*/ 127 w 159"/>
              <a:gd name="T37" fmla="*/ 115 h 128"/>
              <a:gd name="T38" fmla="*/ 133 w 159"/>
              <a:gd name="T39" fmla="*/ 112 h 128"/>
              <a:gd name="T40" fmla="*/ 158 w 159"/>
              <a:gd name="T41" fmla="*/ 5 h 128"/>
              <a:gd name="T42" fmla="*/ 154 w 159"/>
              <a:gd name="T43" fmla="*/ 1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59" h="128">
                <a:moveTo>
                  <a:pt x="54" y="126"/>
                </a:moveTo>
                <a:cubicBezTo>
                  <a:pt x="54" y="128"/>
                  <a:pt x="55" y="128"/>
                  <a:pt x="57" y="127"/>
                </a:cubicBezTo>
                <a:cubicBezTo>
                  <a:pt x="59" y="125"/>
                  <a:pt x="81" y="105"/>
                  <a:pt x="81" y="105"/>
                </a:cubicBezTo>
                <a:cubicBezTo>
                  <a:pt x="54" y="91"/>
                  <a:pt x="54" y="91"/>
                  <a:pt x="54" y="91"/>
                </a:cubicBezTo>
                <a:cubicBezTo>
                  <a:pt x="54" y="126"/>
                  <a:pt x="54" y="126"/>
                  <a:pt x="54" y="126"/>
                </a:cubicBezTo>
                <a:close/>
                <a:moveTo>
                  <a:pt x="154" y="1"/>
                </a:moveTo>
                <a:cubicBezTo>
                  <a:pt x="151" y="2"/>
                  <a:pt x="5" y="53"/>
                  <a:pt x="3" y="54"/>
                </a:cubicBezTo>
                <a:cubicBezTo>
                  <a:pt x="0" y="55"/>
                  <a:pt x="0" y="57"/>
                  <a:pt x="2" y="58"/>
                </a:cubicBezTo>
                <a:cubicBezTo>
                  <a:pt x="6" y="60"/>
                  <a:pt x="35" y="71"/>
                  <a:pt x="35" y="71"/>
                </a:cubicBezTo>
                <a:cubicBezTo>
                  <a:pt x="35" y="71"/>
                  <a:pt x="35" y="71"/>
                  <a:pt x="35" y="71"/>
                </a:cubicBezTo>
                <a:cubicBezTo>
                  <a:pt x="54" y="79"/>
                  <a:pt x="54" y="79"/>
                  <a:pt x="54" y="79"/>
                </a:cubicBezTo>
                <a:cubicBezTo>
                  <a:pt x="54" y="79"/>
                  <a:pt x="147" y="11"/>
                  <a:pt x="148" y="10"/>
                </a:cubicBezTo>
                <a:cubicBezTo>
                  <a:pt x="150" y="9"/>
                  <a:pt x="151" y="11"/>
                  <a:pt x="150" y="12"/>
                </a:cubicBezTo>
                <a:cubicBezTo>
                  <a:pt x="149" y="13"/>
                  <a:pt x="83" y="85"/>
                  <a:pt x="83" y="85"/>
                </a:cubicBezTo>
                <a:cubicBezTo>
                  <a:pt x="83" y="85"/>
                  <a:pt x="83" y="85"/>
                  <a:pt x="83" y="85"/>
                </a:cubicBezTo>
                <a:cubicBezTo>
                  <a:pt x="79" y="89"/>
                  <a:pt x="79" y="89"/>
                  <a:pt x="79" y="89"/>
                </a:cubicBezTo>
                <a:cubicBezTo>
                  <a:pt x="84" y="92"/>
                  <a:pt x="84" y="92"/>
                  <a:pt x="84" y="92"/>
                </a:cubicBezTo>
                <a:cubicBezTo>
                  <a:pt x="84" y="92"/>
                  <a:pt x="84" y="92"/>
                  <a:pt x="84" y="92"/>
                </a:cubicBezTo>
                <a:cubicBezTo>
                  <a:pt x="84" y="92"/>
                  <a:pt x="124" y="113"/>
                  <a:pt x="127" y="115"/>
                </a:cubicBezTo>
                <a:cubicBezTo>
                  <a:pt x="129" y="116"/>
                  <a:pt x="132" y="115"/>
                  <a:pt x="133" y="112"/>
                </a:cubicBezTo>
                <a:cubicBezTo>
                  <a:pt x="134" y="108"/>
                  <a:pt x="158" y="7"/>
                  <a:pt x="158" y="5"/>
                </a:cubicBezTo>
                <a:cubicBezTo>
                  <a:pt x="159" y="2"/>
                  <a:pt x="157" y="0"/>
                  <a:pt x="154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8580" tIns="64290" rIns="128580" bIns="64290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95" ker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1" name="Freeform 6"/>
          <p:cNvSpPr>
            <a:spLocks noEditPoints="1"/>
          </p:cNvSpPr>
          <p:nvPr/>
        </p:nvSpPr>
        <p:spPr bwMode="auto">
          <a:xfrm>
            <a:off x="7214997" y="4715571"/>
            <a:ext cx="382777" cy="388556"/>
          </a:xfrm>
          <a:custGeom>
            <a:avLst/>
            <a:gdLst>
              <a:gd name="T0" fmla="*/ 13 w 154"/>
              <a:gd name="T1" fmla="*/ 28 h 158"/>
              <a:gd name="T2" fmla="*/ 34 w 154"/>
              <a:gd name="T3" fmla="*/ 28 h 158"/>
              <a:gd name="T4" fmla="*/ 43 w 154"/>
              <a:gd name="T5" fmla="*/ 73 h 158"/>
              <a:gd name="T6" fmla="*/ 13 w 154"/>
              <a:gd name="T7" fmla="*/ 28 h 158"/>
              <a:gd name="T8" fmla="*/ 77 w 154"/>
              <a:gd name="T9" fmla="*/ 11 h 158"/>
              <a:gd name="T10" fmla="*/ 110 w 154"/>
              <a:gd name="T11" fmla="*/ 24 h 158"/>
              <a:gd name="T12" fmla="*/ 77 w 154"/>
              <a:gd name="T13" fmla="*/ 37 h 158"/>
              <a:gd name="T14" fmla="*/ 45 w 154"/>
              <a:gd name="T15" fmla="*/ 24 h 158"/>
              <a:gd name="T16" fmla="*/ 77 w 154"/>
              <a:gd name="T17" fmla="*/ 11 h 158"/>
              <a:gd name="T18" fmla="*/ 111 w 154"/>
              <a:gd name="T19" fmla="*/ 73 h 158"/>
              <a:gd name="T20" fmla="*/ 121 w 154"/>
              <a:gd name="T21" fmla="*/ 28 h 158"/>
              <a:gd name="T22" fmla="*/ 142 w 154"/>
              <a:gd name="T23" fmla="*/ 28 h 158"/>
              <a:gd name="T24" fmla="*/ 111 w 154"/>
              <a:gd name="T25" fmla="*/ 73 h 158"/>
              <a:gd name="T26" fmla="*/ 87 w 154"/>
              <a:gd name="T27" fmla="*/ 116 h 158"/>
              <a:gd name="T28" fmla="*/ 112 w 154"/>
              <a:gd name="T29" fmla="*/ 87 h 158"/>
              <a:gd name="T30" fmla="*/ 154 w 154"/>
              <a:gd name="T31" fmla="*/ 22 h 158"/>
              <a:gd name="T32" fmla="*/ 148 w 154"/>
              <a:gd name="T33" fmla="*/ 16 h 158"/>
              <a:gd name="T34" fmla="*/ 119 w 154"/>
              <a:gd name="T35" fmla="*/ 16 h 158"/>
              <a:gd name="T36" fmla="*/ 77 w 154"/>
              <a:gd name="T37" fmla="*/ 0 h 158"/>
              <a:gd name="T38" fmla="*/ 36 w 154"/>
              <a:gd name="T39" fmla="*/ 16 h 158"/>
              <a:gd name="T40" fmla="*/ 6 w 154"/>
              <a:gd name="T41" fmla="*/ 16 h 158"/>
              <a:gd name="T42" fmla="*/ 0 w 154"/>
              <a:gd name="T43" fmla="*/ 22 h 158"/>
              <a:gd name="T44" fmla="*/ 42 w 154"/>
              <a:gd name="T45" fmla="*/ 87 h 158"/>
              <a:gd name="T46" fmla="*/ 67 w 154"/>
              <a:gd name="T47" fmla="*/ 116 h 158"/>
              <a:gd name="T48" fmla="*/ 67 w 154"/>
              <a:gd name="T49" fmla="*/ 128 h 158"/>
              <a:gd name="T50" fmla="*/ 39 w 154"/>
              <a:gd name="T51" fmla="*/ 143 h 158"/>
              <a:gd name="T52" fmla="*/ 77 w 154"/>
              <a:gd name="T53" fmla="*/ 158 h 158"/>
              <a:gd name="T54" fmla="*/ 115 w 154"/>
              <a:gd name="T55" fmla="*/ 143 h 158"/>
              <a:gd name="T56" fmla="*/ 87 w 154"/>
              <a:gd name="T57" fmla="*/ 128 h 158"/>
              <a:gd name="T58" fmla="*/ 87 w 154"/>
              <a:gd name="T59" fmla="*/ 116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54" h="158">
                <a:moveTo>
                  <a:pt x="13" y="28"/>
                </a:moveTo>
                <a:cubicBezTo>
                  <a:pt x="34" y="28"/>
                  <a:pt x="34" y="28"/>
                  <a:pt x="34" y="28"/>
                </a:cubicBezTo>
                <a:cubicBezTo>
                  <a:pt x="35" y="49"/>
                  <a:pt x="39" y="63"/>
                  <a:pt x="43" y="73"/>
                </a:cubicBezTo>
                <a:cubicBezTo>
                  <a:pt x="28" y="63"/>
                  <a:pt x="15" y="51"/>
                  <a:pt x="13" y="28"/>
                </a:cubicBezTo>
                <a:close/>
                <a:moveTo>
                  <a:pt x="77" y="11"/>
                </a:moveTo>
                <a:cubicBezTo>
                  <a:pt x="101" y="11"/>
                  <a:pt x="110" y="20"/>
                  <a:pt x="110" y="24"/>
                </a:cubicBezTo>
                <a:cubicBezTo>
                  <a:pt x="110" y="27"/>
                  <a:pt x="101" y="37"/>
                  <a:pt x="77" y="37"/>
                </a:cubicBezTo>
                <a:cubicBezTo>
                  <a:pt x="54" y="37"/>
                  <a:pt x="45" y="27"/>
                  <a:pt x="45" y="24"/>
                </a:cubicBezTo>
                <a:cubicBezTo>
                  <a:pt x="45" y="20"/>
                  <a:pt x="54" y="11"/>
                  <a:pt x="77" y="11"/>
                </a:cubicBezTo>
                <a:close/>
                <a:moveTo>
                  <a:pt x="111" y="73"/>
                </a:moveTo>
                <a:cubicBezTo>
                  <a:pt x="116" y="63"/>
                  <a:pt x="120" y="49"/>
                  <a:pt x="121" y="28"/>
                </a:cubicBezTo>
                <a:cubicBezTo>
                  <a:pt x="142" y="28"/>
                  <a:pt x="142" y="28"/>
                  <a:pt x="142" y="28"/>
                </a:cubicBezTo>
                <a:cubicBezTo>
                  <a:pt x="140" y="51"/>
                  <a:pt x="126" y="63"/>
                  <a:pt x="111" y="73"/>
                </a:cubicBezTo>
                <a:close/>
                <a:moveTo>
                  <a:pt x="87" y="116"/>
                </a:moveTo>
                <a:cubicBezTo>
                  <a:pt x="87" y="104"/>
                  <a:pt x="97" y="97"/>
                  <a:pt x="112" y="87"/>
                </a:cubicBezTo>
                <a:cubicBezTo>
                  <a:pt x="131" y="74"/>
                  <a:pt x="154" y="59"/>
                  <a:pt x="154" y="22"/>
                </a:cubicBezTo>
                <a:cubicBezTo>
                  <a:pt x="154" y="19"/>
                  <a:pt x="152" y="16"/>
                  <a:pt x="148" y="16"/>
                </a:cubicBezTo>
                <a:cubicBezTo>
                  <a:pt x="119" y="16"/>
                  <a:pt x="119" y="16"/>
                  <a:pt x="119" y="16"/>
                </a:cubicBezTo>
                <a:cubicBezTo>
                  <a:pt x="115" y="8"/>
                  <a:pt x="102" y="0"/>
                  <a:pt x="77" y="0"/>
                </a:cubicBezTo>
                <a:cubicBezTo>
                  <a:pt x="52" y="0"/>
                  <a:pt x="40" y="8"/>
                  <a:pt x="3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3" y="16"/>
                  <a:pt x="0" y="19"/>
                  <a:pt x="0" y="22"/>
                </a:cubicBezTo>
                <a:cubicBezTo>
                  <a:pt x="0" y="59"/>
                  <a:pt x="24" y="74"/>
                  <a:pt x="42" y="87"/>
                </a:cubicBezTo>
                <a:cubicBezTo>
                  <a:pt x="58" y="97"/>
                  <a:pt x="67" y="104"/>
                  <a:pt x="67" y="116"/>
                </a:cubicBezTo>
                <a:cubicBezTo>
                  <a:pt x="67" y="128"/>
                  <a:pt x="67" y="128"/>
                  <a:pt x="67" y="128"/>
                </a:cubicBezTo>
                <a:cubicBezTo>
                  <a:pt x="51" y="129"/>
                  <a:pt x="39" y="135"/>
                  <a:pt x="39" y="143"/>
                </a:cubicBezTo>
                <a:cubicBezTo>
                  <a:pt x="39" y="151"/>
                  <a:pt x="56" y="158"/>
                  <a:pt x="77" y="158"/>
                </a:cubicBezTo>
                <a:cubicBezTo>
                  <a:pt x="98" y="158"/>
                  <a:pt x="115" y="151"/>
                  <a:pt x="115" y="143"/>
                </a:cubicBezTo>
                <a:cubicBezTo>
                  <a:pt x="115" y="135"/>
                  <a:pt x="104" y="129"/>
                  <a:pt x="87" y="128"/>
                </a:cubicBezTo>
                <a:cubicBezTo>
                  <a:pt x="87" y="116"/>
                  <a:pt x="87" y="116"/>
                  <a:pt x="87" y="1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8580" tIns="64290" rIns="128580" bIns="64290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95" ker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5604" name="Rectangle 3"/>
          <p:cNvSpPr/>
          <p:nvPr/>
        </p:nvSpPr>
        <p:spPr>
          <a:xfrm>
            <a:off x="175260" y="2006600"/>
            <a:ext cx="8229600" cy="28448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口对口人工呼吸注意事项：</a:t>
            </a:r>
          </a:p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1.吹气和放松时，要观察触电者的胸部是否有起伏的呼吸动作，吹气时阻力较大，可能是头部后仰不够，或口内有异物，应及时纠正，保证呼吸道畅通。</a:t>
            </a:r>
          </a:p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2.吹气时鼻孔要捏紧、口要闭合、防止漏气</a:t>
            </a:r>
          </a:p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3.吹气不能太猛、吹气量不能过大，以免引起胃膨胀</a:t>
            </a:r>
          </a:p>
          <a:p>
            <a:pPr eaLnBrk="1" hangingPunct="1">
              <a:buNone/>
            </a:pPr>
            <a:endParaRPr lang="en-US" altLang="zh-CN" sz="2100" dirty="0"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7110" y="3366135"/>
            <a:ext cx="3383280" cy="3273425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008774" y="2692506"/>
            <a:ext cx="5183226" cy="165575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33805"/>
            <a:endParaRPr lang="zh-CN" altLang="en-US" sz="1700">
              <a:solidFill>
                <a:srgbClr val="1F497D"/>
              </a:solidFill>
              <a:cs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469160" y="2692506"/>
            <a:ext cx="287957" cy="165575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zh-CN" altLang="en-US" sz="1700">
              <a:solidFill>
                <a:srgbClr val="1F497D"/>
              </a:solidFill>
              <a:cs typeface="微软雅黑" panose="020B0503020204020204" pitchFamily="34" charset="-122"/>
            </a:endParaRPr>
          </a:p>
        </p:txBody>
      </p:sp>
      <p:sp>
        <p:nvSpPr>
          <p:cNvPr id="4" name="TextBox 11"/>
          <p:cNvSpPr txBox="1"/>
          <p:nvPr/>
        </p:nvSpPr>
        <p:spPr>
          <a:xfrm>
            <a:off x="7399842" y="2754879"/>
            <a:ext cx="736600" cy="15310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 algn="dist" defTabSz="913765">
              <a:defRPr sz="36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  <a:cs typeface="微软雅黑" panose="020B0503020204020204" pitchFamily="34" charset="-122"/>
              </a:rPr>
              <a:t>第三章</a:t>
            </a:r>
          </a:p>
        </p:txBody>
      </p:sp>
      <p:sp>
        <p:nvSpPr>
          <p:cNvPr id="11" name="矩形 10"/>
          <p:cNvSpPr/>
          <p:nvPr/>
        </p:nvSpPr>
        <p:spPr>
          <a:xfrm>
            <a:off x="5854078" y="5012763"/>
            <a:ext cx="3597467" cy="338454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endParaRPr lang="zh-CN" altLang="en-US" sz="1600" dirty="0">
              <a:solidFill>
                <a:srgbClr val="1F497D"/>
              </a:solidFill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220" y="1251519"/>
            <a:ext cx="3568164" cy="39318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45044" y="2307458"/>
            <a:ext cx="40898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</a:p>
          <a:p>
            <a:pPr algn="r"/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防火、防爆</a:t>
            </a:r>
            <a:endParaRPr lang="zh-CN" alt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TextBox 13"/>
          <p:cNvSpPr txBox="1"/>
          <p:nvPr/>
        </p:nvSpPr>
        <p:spPr>
          <a:xfrm>
            <a:off x="2325370" y="3851275"/>
            <a:ext cx="2498090" cy="671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zh-CN" sz="1260" i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遵守焊接安全操作规程，杜绝违章焊接，防止焊接安全事故发生。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  <p:transition spd="slow" advTm="0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框 33"/>
          <p:cNvSpPr txBox="1"/>
          <p:nvPr/>
        </p:nvSpPr>
        <p:spPr>
          <a:xfrm>
            <a:off x="104775" y="1125855"/>
            <a:ext cx="197040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dirty="0">
                <a:solidFill>
                  <a:schemeClr val="tx1"/>
                </a:solidFill>
                <a:cs typeface="微软雅黑" panose="020B0503020204020204" pitchFamily="34" charset="-122"/>
                <a:sym typeface="+mn-ea"/>
              </a:rPr>
              <a:t>防火、防爆</a:t>
            </a:r>
          </a:p>
        </p:txBody>
      </p:sp>
      <p:sp>
        <p:nvSpPr>
          <p:cNvPr id="28676" name="Rectangle 3"/>
          <p:cNvSpPr/>
          <p:nvPr/>
        </p:nvSpPr>
        <p:spPr>
          <a:xfrm>
            <a:off x="2263775" y="1334770"/>
            <a:ext cx="6249670" cy="198374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一、焊接现场发生爆炸的可能性</a:t>
            </a:r>
          </a:p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二、防火、防爆措施</a:t>
            </a:r>
          </a:p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三、乙炔瓶，天然气瓶，氧气瓶的安全使用</a:t>
            </a:r>
          </a:p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四、焊炬与割炬在使用中应注意的问题</a:t>
            </a:r>
          </a:p>
        </p:txBody>
      </p:sp>
      <p:pic>
        <p:nvPicPr>
          <p:cNvPr id="28677" name="Picture 4" descr="xin_071005131938312205842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45" y="3633153"/>
            <a:ext cx="2540000" cy="3133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8" name="Picture 5" descr="u=458873595,797083624&amp;fm=0&amp;gp=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638" y="3719195"/>
            <a:ext cx="2284412" cy="304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9" name="Picture 6" descr="2007761112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6695" y="3633470"/>
            <a:ext cx="3276600" cy="3133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24</a:t>
            </a:fld>
            <a:endParaRPr lang="zh-CN" altLang="en-US"/>
          </a:p>
        </p:txBody>
      </p:sp>
      <p:pic>
        <p:nvPicPr>
          <p:cNvPr id="3" name="图片 2" descr="暗色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383377" y="3633186"/>
            <a:ext cx="783736" cy="7837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/>
          <p:nvPr/>
        </p:nvSpPr>
        <p:spPr>
          <a:xfrm>
            <a:off x="113030" y="1133793"/>
            <a:ext cx="4559300" cy="52197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algn="l" eaLnBrk="1" hangingPunct="1"/>
            <a:r>
              <a:rPr lang="zh-CN" altLang="en-US" sz="2800" b="1" dirty="0">
                <a:solidFill>
                  <a:schemeClr val="tx1"/>
                </a:solidFill>
                <a:cs typeface="微软雅黑" panose="020B0503020204020204" pitchFamily="34" charset="-122"/>
              </a:rPr>
              <a:t>焊接现场发生爆炸的可能性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8685" y="2966085"/>
            <a:ext cx="3486785" cy="352171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9700" name="Rectangle 3"/>
          <p:cNvSpPr/>
          <p:nvPr/>
        </p:nvSpPr>
        <p:spPr>
          <a:xfrm>
            <a:off x="298450" y="1917700"/>
            <a:ext cx="8229600" cy="445706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爆炸指物质在瞬间以机械功的形式，释放出大量的气体和能量的现象。</a:t>
            </a:r>
          </a:p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爆炸分一下几种情况：</a:t>
            </a:r>
          </a:p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1.可燃气体的爆炸</a:t>
            </a:r>
          </a:p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    乙炔、天然气等，与氧气或空气混合达到一定浓度范围，遇到火源便发生爆炸</a:t>
            </a:r>
          </a:p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2.可燃液体或可燃液体蒸汽的爆炸</a:t>
            </a:r>
          </a:p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3.密闭容器的爆炸</a:t>
            </a:r>
          </a:p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    对密闭容器或受压的容器进行焊接时，如不采取适当措施，也会发生爆炸。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/>
          <p:nvPr/>
        </p:nvSpPr>
        <p:spPr>
          <a:xfrm>
            <a:off x="82550" y="1072198"/>
            <a:ext cx="2931795" cy="52197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chemeClr val="tx1"/>
                </a:solidFill>
                <a:cs typeface="微软雅黑" panose="020B0503020204020204" pitchFamily="34" charset="-122"/>
              </a:rPr>
              <a:t>防火、防爆措施</a:t>
            </a:r>
          </a:p>
        </p:txBody>
      </p:sp>
      <p:sp>
        <p:nvSpPr>
          <p:cNvPr id="30724" name="Rectangle 3"/>
          <p:cNvSpPr/>
          <p:nvPr/>
        </p:nvSpPr>
        <p:spPr>
          <a:xfrm>
            <a:off x="313055" y="1871980"/>
            <a:ext cx="8229600" cy="42418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1）焊接场地禁止放易燃、易爆物品，场地内应备有消防器材，保证足够的照明和良好的通风</a:t>
            </a:r>
          </a:p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2）焊接场地10M内部准有贮存油类或其他易燃、易爆物质的贮存器皿或管线、氧气瓶</a:t>
            </a:r>
          </a:p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3）对受压容器、密闭容器、各种油桶和管道、沾有可燃物质的焊件进行焊接时，需要事先进行检查，并经过冲洗除掉有毒、有害、易燃、易爆物质，确认容器及压力管道是安全的，再进行焊接</a:t>
            </a:r>
          </a:p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4）焊接密闭空心焊件时，必须留出出气孔，焊接管子是，两端不准堵塞。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6985" y="3507105"/>
            <a:ext cx="3242310" cy="325247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112"/>
          <p:cNvSpPr/>
          <p:nvPr/>
        </p:nvSpPr>
        <p:spPr bwMode="auto">
          <a:xfrm>
            <a:off x="5267897" y="2330305"/>
            <a:ext cx="616072" cy="617127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20091" tIns="20091" rIns="20091" bIns="20091" anchor="ctr"/>
          <a:lstStyle/>
          <a:p>
            <a:pPr algn="ctr" defTabSz="170815" fontAlgn="base" hangingPunct="0">
              <a:spcBef>
                <a:spcPct val="0"/>
              </a:spcBef>
              <a:spcAft>
                <a:spcPct val="0"/>
              </a:spcAft>
            </a:pPr>
            <a:endParaRPr lang="en-US" sz="1545">
              <a:solidFill>
                <a:srgbClr val="87A3B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2" name="Group 41"/>
          <p:cNvGrpSpPr/>
          <p:nvPr/>
        </p:nvGrpSpPr>
        <p:grpSpPr>
          <a:xfrm>
            <a:off x="7880946" y="3813851"/>
            <a:ext cx="539194" cy="616072"/>
            <a:chOff x="6880625" y="3111711"/>
            <a:chExt cx="304800" cy="348258"/>
          </a:xfrm>
          <a:solidFill>
            <a:schemeClr val="bg1"/>
          </a:solidFill>
        </p:grpSpPr>
        <p:sp>
          <p:nvSpPr>
            <p:cNvPr id="13" name="AutoShape 48"/>
            <p:cNvSpPr/>
            <p:nvPr/>
          </p:nvSpPr>
          <p:spPr bwMode="auto">
            <a:xfrm>
              <a:off x="6880625" y="3111711"/>
              <a:ext cx="304800" cy="34825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7425"/>
                  </a:moveTo>
                  <a:cubicBezTo>
                    <a:pt x="5687" y="7425"/>
                    <a:pt x="1542" y="6064"/>
                    <a:pt x="1542" y="4387"/>
                  </a:cubicBezTo>
                  <a:cubicBezTo>
                    <a:pt x="1542" y="2709"/>
                    <a:pt x="5687" y="1350"/>
                    <a:pt x="10800" y="1350"/>
                  </a:cubicBezTo>
                  <a:cubicBezTo>
                    <a:pt x="15912" y="1350"/>
                    <a:pt x="20057" y="2709"/>
                    <a:pt x="20057" y="4387"/>
                  </a:cubicBezTo>
                  <a:cubicBezTo>
                    <a:pt x="20057" y="6064"/>
                    <a:pt x="15912" y="7425"/>
                    <a:pt x="10800" y="7425"/>
                  </a:cubicBezTo>
                  <a:moveTo>
                    <a:pt x="20057" y="9112"/>
                  </a:moveTo>
                  <a:lnTo>
                    <a:pt x="20054" y="9112"/>
                  </a:lnTo>
                  <a:cubicBezTo>
                    <a:pt x="20054" y="9119"/>
                    <a:pt x="20057" y="9127"/>
                    <a:pt x="20057" y="9133"/>
                  </a:cubicBezTo>
                  <a:cubicBezTo>
                    <a:pt x="20057" y="10800"/>
                    <a:pt x="15912" y="12150"/>
                    <a:pt x="10800" y="12150"/>
                  </a:cubicBezTo>
                  <a:cubicBezTo>
                    <a:pt x="5687" y="12150"/>
                    <a:pt x="1542" y="10800"/>
                    <a:pt x="1542" y="9133"/>
                  </a:cubicBezTo>
                  <a:cubicBezTo>
                    <a:pt x="1542" y="9127"/>
                    <a:pt x="1545" y="9119"/>
                    <a:pt x="1545" y="9112"/>
                  </a:cubicBezTo>
                  <a:lnTo>
                    <a:pt x="1542" y="9112"/>
                  </a:lnTo>
                  <a:lnTo>
                    <a:pt x="1542" y="6793"/>
                  </a:lnTo>
                  <a:cubicBezTo>
                    <a:pt x="3564" y="8140"/>
                    <a:pt x="7271" y="8774"/>
                    <a:pt x="10800" y="8774"/>
                  </a:cubicBezTo>
                  <a:cubicBezTo>
                    <a:pt x="14328" y="8774"/>
                    <a:pt x="18035" y="8140"/>
                    <a:pt x="20057" y="6793"/>
                  </a:cubicBezTo>
                  <a:cubicBezTo>
                    <a:pt x="20057" y="6793"/>
                    <a:pt x="20057" y="9112"/>
                    <a:pt x="20057" y="9112"/>
                  </a:cubicBezTo>
                  <a:close/>
                  <a:moveTo>
                    <a:pt x="20057" y="13162"/>
                  </a:moveTo>
                  <a:lnTo>
                    <a:pt x="20054" y="13162"/>
                  </a:lnTo>
                  <a:cubicBezTo>
                    <a:pt x="20054" y="13169"/>
                    <a:pt x="20057" y="13177"/>
                    <a:pt x="20057" y="13183"/>
                  </a:cubicBezTo>
                  <a:cubicBezTo>
                    <a:pt x="20057" y="14850"/>
                    <a:pt x="15912" y="16200"/>
                    <a:pt x="10800" y="16200"/>
                  </a:cubicBezTo>
                  <a:cubicBezTo>
                    <a:pt x="5687" y="16200"/>
                    <a:pt x="1542" y="14850"/>
                    <a:pt x="1542" y="13183"/>
                  </a:cubicBezTo>
                  <a:cubicBezTo>
                    <a:pt x="1542" y="13177"/>
                    <a:pt x="1545" y="13169"/>
                    <a:pt x="1545" y="13162"/>
                  </a:cubicBezTo>
                  <a:lnTo>
                    <a:pt x="1542" y="13162"/>
                  </a:lnTo>
                  <a:lnTo>
                    <a:pt x="1542" y="10640"/>
                  </a:lnTo>
                  <a:cubicBezTo>
                    <a:pt x="3136" y="12077"/>
                    <a:pt x="6982" y="12825"/>
                    <a:pt x="10800" y="12825"/>
                  </a:cubicBezTo>
                  <a:cubicBezTo>
                    <a:pt x="14617" y="12825"/>
                    <a:pt x="18463" y="12077"/>
                    <a:pt x="20057" y="10640"/>
                  </a:cubicBezTo>
                  <a:cubicBezTo>
                    <a:pt x="20057" y="10640"/>
                    <a:pt x="20057" y="13162"/>
                    <a:pt x="20057" y="13162"/>
                  </a:cubicBezTo>
                  <a:close/>
                  <a:moveTo>
                    <a:pt x="20057" y="17212"/>
                  </a:moveTo>
                  <a:cubicBezTo>
                    <a:pt x="20057" y="18889"/>
                    <a:pt x="15912" y="20249"/>
                    <a:pt x="10800" y="20249"/>
                  </a:cubicBezTo>
                  <a:cubicBezTo>
                    <a:pt x="5687" y="20249"/>
                    <a:pt x="1542" y="18889"/>
                    <a:pt x="1542" y="17212"/>
                  </a:cubicBezTo>
                  <a:lnTo>
                    <a:pt x="1542" y="14690"/>
                  </a:lnTo>
                  <a:cubicBezTo>
                    <a:pt x="3136" y="16127"/>
                    <a:pt x="6982" y="16875"/>
                    <a:pt x="10800" y="16875"/>
                  </a:cubicBezTo>
                  <a:cubicBezTo>
                    <a:pt x="14617" y="16875"/>
                    <a:pt x="18463" y="16127"/>
                    <a:pt x="20057" y="14690"/>
                  </a:cubicBezTo>
                  <a:cubicBezTo>
                    <a:pt x="20057" y="14690"/>
                    <a:pt x="20057" y="17212"/>
                    <a:pt x="20057" y="17212"/>
                  </a:cubicBezTo>
                  <a:close/>
                  <a:moveTo>
                    <a:pt x="10800" y="0"/>
                  </a:moveTo>
                  <a:cubicBezTo>
                    <a:pt x="5598" y="0"/>
                    <a:pt x="0" y="1372"/>
                    <a:pt x="0" y="4387"/>
                  </a:cubicBezTo>
                  <a:lnTo>
                    <a:pt x="0" y="17212"/>
                  </a:lnTo>
                  <a:cubicBezTo>
                    <a:pt x="0" y="20226"/>
                    <a:pt x="5598" y="21599"/>
                    <a:pt x="10800" y="21599"/>
                  </a:cubicBezTo>
                  <a:cubicBezTo>
                    <a:pt x="16001" y="21599"/>
                    <a:pt x="21599" y="20226"/>
                    <a:pt x="21599" y="17212"/>
                  </a:cubicBezTo>
                  <a:lnTo>
                    <a:pt x="21599" y="4387"/>
                  </a:lnTo>
                  <a:cubicBezTo>
                    <a:pt x="21599" y="1372"/>
                    <a:pt x="16001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6788" tIns="26788" rIns="26788" bIns="26788" anchor="ctr"/>
            <a:lstStyle/>
            <a:p>
              <a:pPr algn="ctr" defTabSz="17081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45">
                <a:solidFill>
                  <a:srgbClr val="87A3B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4" name="AutoShape 49"/>
            <p:cNvSpPr/>
            <p:nvPr/>
          </p:nvSpPr>
          <p:spPr bwMode="auto">
            <a:xfrm>
              <a:off x="7119940" y="3383768"/>
              <a:ext cx="22027" cy="2143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69" y="21599"/>
                    <a:pt x="21600" y="16769"/>
                    <a:pt x="21600" y="10800"/>
                  </a:cubicBezTo>
                  <a:cubicBezTo>
                    <a:pt x="21600" y="4830"/>
                    <a:pt x="16769" y="0"/>
                    <a:pt x="10800" y="0"/>
                  </a:cubicBezTo>
                  <a:cubicBezTo>
                    <a:pt x="4830" y="0"/>
                    <a:pt x="0" y="4830"/>
                    <a:pt x="0" y="10800"/>
                  </a:cubicBezTo>
                  <a:cubicBezTo>
                    <a:pt x="0" y="16769"/>
                    <a:pt x="4830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6788" tIns="26788" rIns="26788" bIns="26788" anchor="ctr"/>
            <a:lstStyle/>
            <a:p>
              <a:pPr algn="ctr" defTabSz="17081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45">
                <a:solidFill>
                  <a:srgbClr val="87A3B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5" name="AutoShape 50"/>
            <p:cNvSpPr/>
            <p:nvPr/>
          </p:nvSpPr>
          <p:spPr bwMode="auto">
            <a:xfrm>
              <a:off x="7119940" y="3318284"/>
              <a:ext cx="22027" cy="2202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69" y="21599"/>
                    <a:pt x="21600" y="16769"/>
                    <a:pt x="21600" y="10800"/>
                  </a:cubicBezTo>
                  <a:cubicBezTo>
                    <a:pt x="21600" y="4830"/>
                    <a:pt x="16769" y="0"/>
                    <a:pt x="10800" y="0"/>
                  </a:cubicBezTo>
                  <a:cubicBezTo>
                    <a:pt x="4830" y="0"/>
                    <a:pt x="0" y="4830"/>
                    <a:pt x="0" y="10800"/>
                  </a:cubicBezTo>
                  <a:cubicBezTo>
                    <a:pt x="0" y="16769"/>
                    <a:pt x="4830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6788" tIns="26788" rIns="26788" bIns="26788" anchor="ctr"/>
            <a:lstStyle/>
            <a:p>
              <a:pPr algn="ctr" defTabSz="17081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45">
                <a:solidFill>
                  <a:srgbClr val="87A3B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6" name="AutoShape 51"/>
            <p:cNvSpPr/>
            <p:nvPr/>
          </p:nvSpPr>
          <p:spPr bwMode="auto">
            <a:xfrm>
              <a:off x="7119940" y="3252799"/>
              <a:ext cx="22027" cy="2202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69" y="21599"/>
                    <a:pt x="21600" y="16769"/>
                    <a:pt x="21600" y="10800"/>
                  </a:cubicBezTo>
                  <a:cubicBezTo>
                    <a:pt x="21600" y="4830"/>
                    <a:pt x="16769" y="0"/>
                    <a:pt x="10800" y="0"/>
                  </a:cubicBezTo>
                  <a:cubicBezTo>
                    <a:pt x="4830" y="0"/>
                    <a:pt x="0" y="4830"/>
                    <a:pt x="0" y="10800"/>
                  </a:cubicBezTo>
                  <a:cubicBezTo>
                    <a:pt x="0" y="16769"/>
                    <a:pt x="4830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6788" tIns="26788" rIns="26788" bIns="26788" anchor="ctr"/>
            <a:lstStyle/>
            <a:p>
              <a:pPr algn="ctr" defTabSz="17081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45">
                <a:solidFill>
                  <a:srgbClr val="87A3B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1" name="AutoShape 46"/>
          <p:cNvSpPr/>
          <p:nvPr/>
        </p:nvSpPr>
        <p:spPr bwMode="auto">
          <a:xfrm>
            <a:off x="5267897" y="5319045"/>
            <a:ext cx="616072" cy="6160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6874" y="17549"/>
                </a:moveTo>
                <a:cubicBezTo>
                  <a:pt x="15513" y="17549"/>
                  <a:pt x="14343" y="15612"/>
                  <a:pt x="13809" y="12825"/>
                </a:cubicBezTo>
                <a:lnTo>
                  <a:pt x="15524" y="12825"/>
                </a:lnTo>
                <a:cubicBezTo>
                  <a:pt x="17038" y="12825"/>
                  <a:pt x="18224" y="11343"/>
                  <a:pt x="18224" y="9450"/>
                </a:cubicBezTo>
                <a:cubicBezTo>
                  <a:pt x="18224" y="7558"/>
                  <a:pt x="17038" y="6075"/>
                  <a:pt x="15524" y="6075"/>
                </a:cubicBezTo>
                <a:lnTo>
                  <a:pt x="13809" y="6075"/>
                </a:lnTo>
                <a:cubicBezTo>
                  <a:pt x="14343" y="3289"/>
                  <a:pt x="15513" y="1350"/>
                  <a:pt x="16874" y="1350"/>
                </a:cubicBezTo>
                <a:cubicBezTo>
                  <a:pt x="18739" y="1350"/>
                  <a:pt x="20249" y="4976"/>
                  <a:pt x="20249" y="9450"/>
                </a:cubicBezTo>
                <a:cubicBezTo>
                  <a:pt x="20249" y="13923"/>
                  <a:pt x="18739" y="17549"/>
                  <a:pt x="16874" y="17549"/>
                </a:cubicBezTo>
                <a:moveTo>
                  <a:pt x="8926" y="11482"/>
                </a:moveTo>
                <a:lnTo>
                  <a:pt x="8774" y="11482"/>
                </a:lnTo>
                <a:lnTo>
                  <a:pt x="8774" y="11475"/>
                </a:lnTo>
                <a:cubicBezTo>
                  <a:pt x="8028" y="11475"/>
                  <a:pt x="7424" y="10569"/>
                  <a:pt x="7424" y="9450"/>
                </a:cubicBezTo>
                <a:cubicBezTo>
                  <a:pt x="7424" y="8332"/>
                  <a:pt x="8028" y="7425"/>
                  <a:pt x="8774" y="7425"/>
                </a:cubicBezTo>
                <a:lnTo>
                  <a:pt x="8926" y="7425"/>
                </a:lnTo>
                <a:cubicBezTo>
                  <a:pt x="10200" y="7425"/>
                  <a:pt x="11391" y="6924"/>
                  <a:pt x="12441" y="6063"/>
                </a:cubicBezTo>
                <a:cubicBezTo>
                  <a:pt x="12248" y="7149"/>
                  <a:pt x="12149" y="8300"/>
                  <a:pt x="12149" y="9450"/>
                </a:cubicBezTo>
                <a:cubicBezTo>
                  <a:pt x="12149" y="10603"/>
                  <a:pt x="12248" y="11758"/>
                  <a:pt x="12442" y="12846"/>
                </a:cubicBezTo>
                <a:cubicBezTo>
                  <a:pt x="11393" y="11983"/>
                  <a:pt x="10200" y="11482"/>
                  <a:pt x="8926" y="11482"/>
                </a:cubicBezTo>
                <a:moveTo>
                  <a:pt x="8096" y="20249"/>
                </a:moveTo>
                <a:lnTo>
                  <a:pt x="5396" y="20249"/>
                </a:lnTo>
                <a:lnTo>
                  <a:pt x="5396" y="14175"/>
                </a:lnTo>
                <a:cubicBezTo>
                  <a:pt x="5396" y="13683"/>
                  <a:pt x="5264" y="13223"/>
                  <a:pt x="5033" y="12825"/>
                </a:cubicBezTo>
                <a:lnTo>
                  <a:pt x="5505" y="12825"/>
                </a:lnTo>
                <a:lnTo>
                  <a:pt x="5505" y="12832"/>
                </a:lnTo>
                <a:lnTo>
                  <a:pt x="7535" y="12832"/>
                </a:lnTo>
                <a:cubicBezTo>
                  <a:pt x="7463" y="13042"/>
                  <a:pt x="7421" y="13265"/>
                  <a:pt x="7421" y="13500"/>
                </a:cubicBezTo>
                <a:lnTo>
                  <a:pt x="7421" y="18225"/>
                </a:lnTo>
                <a:cubicBezTo>
                  <a:pt x="7421" y="18874"/>
                  <a:pt x="7784" y="19307"/>
                  <a:pt x="8001" y="19565"/>
                </a:cubicBezTo>
                <a:cubicBezTo>
                  <a:pt x="8031" y="19601"/>
                  <a:pt x="8065" y="19638"/>
                  <a:pt x="8096" y="19677"/>
                </a:cubicBezTo>
                <a:cubicBezTo>
                  <a:pt x="8096" y="19677"/>
                  <a:pt x="8096" y="20249"/>
                  <a:pt x="8096" y="20249"/>
                </a:cubicBezTo>
                <a:close/>
                <a:moveTo>
                  <a:pt x="1349" y="9450"/>
                </a:moveTo>
                <a:cubicBezTo>
                  <a:pt x="1349" y="8332"/>
                  <a:pt x="1953" y="7425"/>
                  <a:pt x="2699" y="7425"/>
                </a:cubicBezTo>
                <a:lnTo>
                  <a:pt x="7434" y="7425"/>
                </a:lnTo>
                <a:cubicBezTo>
                  <a:pt x="7014" y="7916"/>
                  <a:pt x="6749" y="8631"/>
                  <a:pt x="6749" y="9450"/>
                </a:cubicBezTo>
                <a:cubicBezTo>
                  <a:pt x="6749" y="10270"/>
                  <a:pt x="7014" y="10984"/>
                  <a:pt x="7434" y="11475"/>
                </a:cubicBezTo>
                <a:lnTo>
                  <a:pt x="2699" y="11475"/>
                </a:lnTo>
                <a:cubicBezTo>
                  <a:pt x="1953" y="11475"/>
                  <a:pt x="1349" y="10569"/>
                  <a:pt x="1349" y="9450"/>
                </a:cubicBezTo>
                <a:moveTo>
                  <a:pt x="13499" y="9450"/>
                </a:moveTo>
                <a:cubicBezTo>
                  <a:pt x="13499" y="8749"/>
                  <a:pt x="13540" y="8073"/>
                  <a:pt x="13610" y="7425"/>
                </a:cubicBezTo>
                <a:lnTo>
                  <a:pt x="15524" y="7425"/>
                </a:lnTo>
                <a:cubicBezTo>
                  <a:pt x="16269" y="7425"/>
                  <a:pt x="16874" y="8332"/>
                  <a:pt x="16874" y="9450"/>
                </a:cubicBezTo>
                <a:cubicBezTo>
                  <a:pt x="16874" y="10569"/>
                  <a:pt x="16269" y="11475"/>
                  <a:pt x="15524" y="11475"/>
                </a:cubicBezTo>
                <a:lnTo>
                  <a:pt x="13610" y="11475"/>
                </a:lnTo>
                <a:cubicBezTo>
                  <a:pt x="13540" y="10826"/>
                  <a:pt x="13499" y="10151"/>
                  <a:pt x="13499" y="9450"/>
                </a:cubicBezTo>
                <a:moveTo>
                  <a:pt x="16874" y="0"/>
                </a:moveTo>
                <a:cubicBezTo>
                  <a:pt x="15489" y="0"/>
                  <a:pt x="14400" y="951"/>
                  <a:pt x="13618" y="2420"/>
                </a:cubicBezTo>
                <a:lnTo>
                  <a:pt x="13604" y="2412"/>
                </a:lnTo>
                <a:cubicBezTo>
                  <a:pt x="12469" y="4635"/>
                  <a:pt x="10778" y="6075"/>
                  <a:pt x="8926" y="6075"/>
                </a:cubicBezTo>
                <a:lnTo>
                  <a:pt x="8479" y="6075"/>
                </a:lnTo>
                <a:lnTo>
                  <a:pt x="5505" y="6075"/>
                </a:lnTo>
                <a:lnTo>
                  <a:pt x="2699" y="6075"/>
                </a:lnTo>
                <a:cubicBezTo>
                  <a:pt x="1185" y="6075"/>
                  <a:pt x="0" y="7558"/>
                  <a:pt x="0" y="9450"/>
                </a:cubicBezTo>
                <a:cubicBezTo>
                  <a:pt x="0" y="11343"/>
                  <a:pt x="1185" y="12825"/>
                  <a:pt x="2699" y="12825"/>
                </a:cubicBezTo>
                <a:cubicBezTo>
                  <a:pt x="3443" y="12827"/>
                  <a:pt x="4046" y="13430"/>
                  <a:pt x="4046" y="14175"/>
                </a:cubicBezTo>
                <a:lnTo>
                  <a:pt x="4046" y="20249"/>
                </a:lnTo>
                <a:cubicBezTo>
                  <a:pt x="4046" y="20996"/>
                  <a:pt x="4651" y="21599"/>
                  <a:pt x="5396" y="21599"/>
                </a:cubicBezTo>
                <a:lnTo>
                  <a:pt x="8096" y="21599"/>
                </a:lnTo>
                <a:cubicBezTo>
                  <a:pt x="8842" y="21599"/>
                  <a:pt x="9446" y="20996"/>
                  <a:pt x="9446" y="20249"/>
                </a:cubicBezTo>
                <a:lnTo>
                  <a:pt x="9446" y="19575"/>
                </a:lnTo>
                <a:cubicBezTo>
                  <a:pt x="9446" y="18900"/>
                  <a:pt x="8771" y="18598"/>
                  <a:pt x="8771" y="18225"/>
                </a:cubicBezTo>
                <a:lnTo>
                  <a:pt x="8771" y="13500"/>
                </a:lnTo>
                <a:cubicBezTo>
                  <a:pt x="8771" y="13484"/>
                  <a:pt x="8781" y="13473"/>
                  <a:pt x="8782" y="13458"/>
                </a:cubicBezTo>
                <a:cubicBezTo>
                  <a:pt x="8789" y="13361"/>
                  <a:pt x="8815" y="13271"/>
                  <a:pt x="8859" y="13191"/>
                </a:cubicBezTo>
                <a:cubicBezTo>
                  <a:pt x="8871" y="13169"/>
                  <a:pt x="8884" y="13151"/>
                  <a:pt x="8898" y="13132"/>
                </a:cubicBezTo>
                <a:cubicBezTo>
                  <a:pt x="8952" y="13051"/>
                  <a:pt x="9020" y="12985"/>
                  <a:pt x="9103" y="12934"/>
                </a:cubicBezTo>
                <a:cubicBezTo>
                  <a:pt x="9107" y="12931"/>
                  <a:pt x="9108" y="12927"/>
                  <a:pt x="9112" y="12925"/>
                </a:cubicBezTo>
                <a:cubicBezTo>
                  <a:pt x="9115" y="12925"/>
                  <a:pt x="9117" y="12922"/>
                  <a:pt x="9120" y="12922"/>
                </a:cubicBezTo>
                <a:cubicBezTo>
                  <a:pt x="9174" y="12892"/>
                  <a:pt x="9238" y="12885"/>
                  <a:pt x="9299" y="12868"/>
                </a:cubicBezTo>
                <a:cubicBezTo>
                  <a:pt x="11003" y="13049"/>
                  <a:pt x="12545" y="14424"/>
                  <a:pt x="13604" y="16495"/>
                </a:cubicBezTo>
                <a:lnTo>
                  <a:pt x="13621" y="16487"/>
                </a:lnTo>
                <a:cubicBezTo>
                  <a:pt x="14404" y="17950"/>
                  <a:pt x="15490" y="18900"/>
                  <a:pt x="16874" y="18900"/>
                </a:cubicBezTo>
                <a:cubicBezTo>
                  <a:pt x="19977" y="18900"/>
                  <a:pt x="21600" y="14145"/>
                  <a:pt x="21600" y="9450"/>
                </a:cubicBezTo>
                <a:cubicBezTo>
                  <a:pt x="21600" y="4754"/>
                  <a:pt x="19977" y="0"/>
                  <a:pt x="16874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20091" tIns="20091" rIns="20091" bIns="20091" anchor="ctr"/>
          <a:lstStyle/>
          <a:p>
            <a:pPr algn="ctr" defTabSz="170815" fontAlgn="base" hangingPunct="0">
              <a:spcBef>
                <a:spcPct val="0"/>
              </a:spcBef>
              <a:spcAft>
                <a:spcPct val="0"/>
              </a:spcAft>
            </a:pPr>
            <a:endParaRPr lang="en-US" sz="1545">
              <a:solidFill>
                <a:srgbClr val="87A3B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682377" y="3637285"/>
            <a:ext cx="18224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日常沟通注意事项</a:t>
            </a:r>
          </a:p>
        </p:txBody>
      </p:sp>
      <p:sp>
        <p:nvSpPr>
          <p:cNvPr id="31748" name="Rectangle 3"/>
          <p:cNvSpPr/>
          <p:nvPr/>
        </p:nvSpPr>
        <p:spPr>
          <a:xfrm>
            <a:off x="441960" y="1758315"/>
            <a:ext cx="8229600" cy="406273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5）在有易燃、易爆物的车间、场所或煤气管道、乙炔管道附近焊接时，必须征得消防部门的同意，操作时采取严密措施，防止火星飞溅引起火灾。</a:t>
            </a:r>
          </a:p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6）焊工不准在木板，木砖地面上进行焊接操作</a:t>
            </a:r>
          </a:p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7）焊工不准在焊把或接地线裸露情况下进行焊接，也不准将二次回路线乱接乱搭</a:t>
            </a:r>
          </a:p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8）气焊气割时，要使用合格的橡胶软管及回火防止器、压力表，并要定期检查。</a:t>
            </a:r>
          </a:p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9）离开施焊现场时，应关闭气源、电源、熄灭火种。</a:t>
            </a: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2630" y="3535045"/>
            <a:ext cx="3593465" cy="324485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/>
          </p:cNvSpPr>
          <p:nvPr/>
        </p:nvSpPr>
        <p:spPr>
          <a:xfrm>
            <a:off x="82550" y="1179830"/>
            <a:ext cx="5636260" cy="52197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algn="ctr" eaLnBrk="1" hangingPunct="1"/>
            <a:r>
              <a:rPr lang="zh-CN" altLang="en-US" sz="2800" b="1" dirty="0">
                <a:solidFill>
                  <a:schemeClr val="tx1"/>
                </a:solidFill>
                <a:cs typeface="微软雅黑" panose="020B0503020204020204" pitchFamily="34" charset="-122"/>
              </a:rPr>
              <a:t>乙炔、天然气、氧气瓶的安全使用</a:t>
            </a:r>
          </a:p>
        </p:txBody>
      </p:sp>
      <p:sp>
        <p:nvSpPr>
          <p:cNvPr id="32772" name="Rectangle 3"/>
          <p:cNvSpPr>
            <a:spLocks noGrp="1"/>
          </p:cNvSpPr>
          <p:nvPr/>
        </p:nvSpPr>
        <p:spPr>
          <a:xfrm>
            <a:off x="82550" y="1901825"/>
            <a:ext cx="8229600" cy="482441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None/>
            </a:pPr>
            <a:r>
              <a:rPr lang="zh-CN" altLang="en-US" sz="2100" dirty="0">
                <a:cs typeface="微软雅黑" panose="020B0503020204020204" pitchFamily="34" charset="-122"/>
              </a:rPr>
              <a:t>乙炔瓶在使用中应注意的问题</a:t>
            </a:r>
          </a:p>
          <a:p>
            <a:pPr eaLnBrk="1" hangingPunct="1">
              <a:buNone/>
            </a:pPr>
            <a:r>
              <a:rPr lang="zh-CN" altLang="en-US" sz="2100" dirty="0">
                <a:cs typeface="微软雅黑" panose="020B0503020204020204" pitchFamily="34" charset="-122"/>
              </a:rPr>
              <a:t>乙炔瓶在使用、运输和储存时，环境温度一般不得超过40℃</a:t>
            </a:r>
          </a:p>
          <a:p>
            <a:pPr eaLnBrk="1" hangingPunct="1">
              <a:buNone/>
            </a:pPr>
            <a:r>
              <a:rPr lang="zh-CN" altLang="en-US" sz="2100" dirty="0">
                <a:cs typeface="微软雅黑" panose="020B0503020204020204" pitchFamily="34" charset="-122"/>
              </a:rPr>
              <a:t>     不得靠近热源和电气设备；夏季要防止暴晒；与明火的距离一般不小于10m（高空作业时，应是与垂直地面处的平行距离）。瓶阀冻结，严禁用火烘烤，必要时可用40℃以下的温水解冻。严禁放置在通风不良及有放射性射线的场所，且不得放在橡胶等绝缘体上。使用时要注意固定，防止倾倒，严禁卧放使用。必须装设专用的减压器、回火防止器。开启时，操作者应站在阀口的侧后方，动作要轻缓。使用压力不得超过0.15MPa，输气流速不应超过1.5～2.0m3/h·瓶。严禁铜、银、汞等及其制品与乙炔接触，必须使用铜和金属器具时，合金含铜量低于70％。瓶内气体严禁用尽，必须留有不低于规定的剩余压力。在使用乙炔瓶的现场，储存量不得超过5瓶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1515" y="3354705"/>
            <a:ext cx="3719195" cy="337185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3"/>
          <p:cNvSpPr>
            <a:spLocks noGrp="1"/>
          </p:cNvSpPr>
          <p:nvPr/>
        </p:nvSpPr>
        <p:spPr>
          <a:xfrm>
            <a:off x="227330" y="1360170"/>
            <a:ext cx="8231505" cy="529780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None/>
            </a:pPr>
            <a:r>
              <a:rPr lang="zh-CN" altLang="en-US" sz="2100" b="1" dirty="0">
                <a:cs typeface="微软雅黑" panose="020B0503020204020204" pitchFamily="34" charset="-122"/>
              </a:rPr>
              <a:t>石油气瓶在使用中应注意的问题</a:t>
            </a:r>
            <a:endParaRPr lang="zh-CN" altLang="en-US" sz="2100" dirty="0">
              <a:cs typeface="微软雅黑" panose="020B0503020204020204" pitchFamily="34" charset="-122"/>
            </a:endParaRPr>
          </a:p>
          <a:p>
            <a:pPr eaLnBrk="1" hangingPunct="1">
              <a:buNone/>
            </a:pPr>
            <a:r>
              <a:rPr lang="zh-CN" altLang="en-US" sz="2100" dirty="0">
                <a:cs typeface="微软雅黑" panose="020B0503020204020204" pitchFamily="34" charset="-122"/>
              </a:rPr>
              <a:t>      运输和储存时，环境温度不得高于</a:t>
            </a:r>
            <a:r>
              <a:rPr lang="en-US" altLang="zh-CN" sz="2100" dirty="0">
                <a:cs typeface="微软雅黑" panose="020B0503020204020204" pitchFamily="34" charset="-122"/>
              </a:rPr>
              <a:t>60℃</a:t>
            </a:r>
            <a:r>
              <a:rPr lang="zh-CN" altLang="en-US" sz="2100" dirty="0">
                <a:cs typeface="微软雅黑" panose="020B0503020204020204" pitchFamily="34" charset="-122"/>
              </a:rPr>
              <a:t>；严禁受日光暴晒或靠近高温热源；与明火距离不小于</a:t>
            </a:r>
            <a:r>
              <a:rPr lang="en-US" altLang="zh-CN" sz="2100" dirty="0">
                <a:cs typeface="微软雅黑" panose="020B0503020204020204" pitchFamily="34" charset="-122"/>
              </a:rPr>
              <a:t>10m</a:t>
            </a:r>
            <a:r>
              <a:rPr lang="zh-CN" altLang="en-US" sz="2100" dirty="0">
                <a:cs typeface="微软雅黑" panose="020B0503020204020204" pitchFamily="34" charset="-122"/>
              </a:rPr>
              <a:t>。点火时要先点燃引火物，然后开启气阀，切勿颠倒次序；气瓶只许正立使用，严禁卧放、倒置使用。须装专用减压器，使用耐油性强的橡胶导管和衬垫。防止因腐蚀作用而引起漏气。瓶内气体严禁用尽，必须留有</a:t>
            </a:r>
            <a:r>
              <a:rPr lang="en-US" altLang="zh-CN" sz="2100" dirty="0">
                <a:cs typeface="微软雅黑" panose="020B0503020204020204" pitchFamily="34" charset="-122"/>
              </a:rPr>
              <a:t>0.1MPa</a:t>
            </a:r>
            <a:r>
              <a:rPr lang="zh-CN" altLang="en-US" sz="2100" dirty="0">
                <a:cs typeface="微软雅黑" panose="020B0503020204020204" pitchFamily="34" charset="-122"/>
              </a:rPr>
              <a:t>以上的压力。瓶内残液严禁倾倒，防止大量挥发，造成火灾火爆炸事故。使用石油气的车间和贮存气瓶的库房，应通风良好，并加强低处通风。一旦发现石油气泄漏，要严禁一切明火并且避免可能的金属碰撞和电气火花。应立即打开门窗，进行自然通风扩散，并且注意低洼处是否仍有石油气聚集。石油气瓶的使用环境温度在</a:t>
            </a:r>
            <a:r>
              <a:rPr lang="en-US" altLang="zh-CN" sz="2100" dirty="0">
                <a:cs typeface="微软雅黑" panose="020B0503020204020204" pitchFamily="34" charset="-122"/>
              </a:rPr>
              <a:t>20℃</a:t>
            </a:r>
            <a:r>
              <a:rPr lang="zh-CN" altLang="en-US" sz="2100" dirty="0">
                <a:cs typeface="微软雅黑" panose="020B0503020204020204" pitchFamily="34" charset="-122"/>
              </a:rPr>
              <a:t>为宜，冬季使用为保证气化速度，气瓶宜放在采暖的车间内，或用</a:t>
            </a:r>
            <a:r>
              <a:rPr lang="en-US" altLang="zh-CN" sz="2100" dirty="0">
                <a:cs typeface="微软雅黑" panose="020B0503020204020204" pitchFamily="34" charset="-122"/>
              </a:rPr>
              <a:t>40℃</a:t>
            </a:r>
            <a:r>
              <a:rPr lang="zh-CN" altLang="en-US" sz="2100" dirty="0">
                <a:cs typeface="微软雅黑" panose="020B0503020204020204" pitchFamily="34" charset="-122"/>
              </a:rPr>
              <a:t>的温水加热；也可以采用将几个气瓶并联，以保证用气量。因用气量较大，而气化速度不足以满足需要时，可加设气化器，气化器中通入热水不得超过</a:t>
            </a:r>
            <a:r>
              <a:rPr lang="en-US" altLang="zh-CN" sz="2100" dirty="0">
                <a:cs typeface="微软雅黑" panose="020B0503020204020204" pitchFamily="34" charset="-122"/>
              </a:rPr>
              <a:t>45℃</a:t>
            </a:r>
            <a:r>
              <a:rPr lang="zh-CN" altLang="en-US" sz="2100" dirty="0">
                <a:cs typeface="微软雅黑" panose="020B0503020204020204" pitchFamily="34" charset="-122"/>
              </a:rPr>
              <a:t>。当气化器热源中断应及时将液相阀门关闭。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67320" y="2962275"/>
            <a:ext cx="4181475" cy="3695700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008774" y="2692506"/>
            <a:ext cx="5183226" cy="165575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33805"/>
            <a:endParaRPr lang="zh-CN" altLang="en-US" sz="1700">
              <a:solidFill>
                <a:srgbClr val="1F497D"/>
              </a:solidFill>
              <a:cs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469160" y="2692506"/>
            <a:ext cx="287957" cy="165575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zh-CN" altLang="en-US" sz="1700">
              <a:solidFill>
                <a:srgbClr val="1F497D"/>
              </a:solidFill>
              <a:cs typeface="微软雅黑" panose="020B0503020204020204" pitchFamily="34" charset="-122"/>
            </a:endParaRPr>
          </a:p>
        </p:txBody>
      </p:sp>
      <p:sp>
        <p:nvSpPr>
          <p:cNvPr id="4" name="TextBox 11"/>
          <p:cNvSpPr txBox="1"/>
          <p:nvPr/>
        </p:nvSpPr>
        <p:spPr>
          <a:xfrm>
            <a:off x="7399842" y="2780637"/>
            <a:ext cx="736600" cy="147948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 algn="dist" defTabSz="913765">
              <a:defRPr sz="36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  <a:cs typeface="微软雅黑" panose="020B0503020204020204" pitchFamily="34" charset="-122"/>
              </a:rPr>
              <a:t>第一章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220" y="1251519"/>
            <a:ext cx="3568164" cy="39318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45424" y="2404613"/>
            <a:ext cx="2646878" cy="2283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altLang="zh-CN" sz="48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个人防护</a:t>
            </a:r>
            <a:endParaRPr lang="zh-CN" altLang="en-US" sz="464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/>
            <a:endParaRPr lang="zh-CN" altLang="en-US" sz="464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61410" y="3945255"/>
            <a:ext cx="2498090" cy="671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zh-CN" sz="1260" i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遵守焊接安全操作规程，杜绝违章焊接，防止焊接安全事故发生。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  <p:transition spd="slow" advTm="0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/>
          </p:cNvSpPr>
          <p:nvPr/>
        </p:nvSpPr>
        <p:spPr>
          <a:xfrm>
            <a:off x="83185" y="1179195"/>
            <a:ext cx="5558155" cy="52197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algn="l" eaLnBrk="1" hangingPunct="1"/>
            <a:r>
              <a:rPr lang="zh-CN" altLang="en-US" sz="2800" b="1" dirty="0">
                <a:solidFill>
                  <a:schemeClr val="tx1"/>
                </a:solidFill>
                <a:cs typeface="微软雅黑" panose="020B0503020204020204" pitchFamily="34" charset="-122"/>
              </a:rPr>
              <a:t>焊炬与割炬在使用中应注意的问题</a:t>
            </a:r>
          </a:p>
        </p:txBody>
      </p:sp>
      <p:sp>
        <p:nvSpPr>
          <p:cNvPr id="35844" name="Rectangle 3"/>
          <p:cNvSpPr>
            <a:spLocks noGrp="1"/>
          </p:cNvSpPr>
          <p:nvPr/>
        </p:nvSpPr>
        <p:spPr>
          <a:xfrm>
            <a:off x="266700" y="1934845"/>
            <a:ext cx="8229600" cy="482441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None/>
            </a:pPr>
            <a:r>
              <a:rPr lang="zh-CN" altLang="en-US" sz="1700" dirty="0">
                <a:cs typeface="微软雅黑" panose="020B0503020204020204" pitchFamily="34" charset="-122"/>
              </a:rPr>
              <a:t>    </a:t>
            </a:r>
            <a:r>
              <a:rPr lang="zh-CN" altLang="en-US" sz="2100" dirty="0">
                <a:cs typeface="微软雅黑" panose="020B0503020204020204" pitchFamily="34" charset="-122"/>
              </a:rPr>
              <a:t>焊炬和割炬上装接的可燃气与氧气胶管严禁颠倒位置和混用。目前我国现行标准规定为：氧气胶管为红色，内径</a:t>
            </a:r>
            <a:r>
              <a:rPr lang="en-US" altLang="zh-CN" sz="2100" dirty="0">
                <a:cs typeface="微软雅黑" panose="020B0503020204020204" pitchFamily="34" charset="-122"/>
              </a:rPr>
              <a:t>8㎜</a:t>
            </a:r>
            <a:r>
              <a:rPr lang="zh-CN" altLang="en-US" sz="2100" dirty="0">
                <a:cs typeface="微软雅黑" panose="020B0503020204020204" pitchFamily="34" charset="-122"/>
              </a:rPr>
              <a:t>，长度</a:t>
            </a:r>
            <a:r>
              <a:rPr lang="en-US" altLang="zh-CN" sz="2100" dirty="0">
                <a:cs typeface="微软雅黑" panose="020B0503020204020204" pitchFamily="34" charset="-122"/>
              </a:rPr>
              <a:t>30m</a:t>
            </a:r>
            <a:r>
              <a:rPr lang="zh-CN" altLang="en-US" sz="2100" dirty="0">
                <a:cs typeface="微软雅黑" panose="020B0503020204020204" pitchFamily="34" charset="-122"/>
              </a:rPr>
              <a:t>，允许工作压力为</a:t>
            </a:r>
            <a:r>
              <a:rPr lang="en-US" altLang="zh-CN" sz="2100" dirty="0">
                <a:cs typeface="微软雅黑" panose="020B0503020204020204" pitchFamily="34" charset="-122"/>
              </a:rPr>
              <a:t>1.5MPa</a:t>
            </a:r>
            <a:r>
              <a:rPr lang="zh-CN" altLang="en-US" sz="2100" dirty="0">
                <a:cs typeface="微软雅黑" panose="020B0503020204020204" pitchFamily="34" charset="-122"/>
              </a:rPr>
              <a:t>；乙炔胶管为黑色，内径</a:t>
            </a:r>
            <a:r>
              <a:rPr lang="en-US" altLang="zh-CN" sz="2100" dirty="0">
                <a:cs typeface="微软雅黑" panose="020B0503020204020204" pitchFamily="34" charset="-122"/>
              </a:rPr>
              <a:t>10㎜</a:t>
            </a:r>
            <a:r>
              <a:rPr lang="zh-CN" altLang="en-US" sz="2100" dirty="0">
                <a:cs typeface="微软雅黑" panose="020B0503020204020204" pitchFamily="34" charset="-122"/>
              </a:rPr>
              <a:t>，长度</a:t>
            </a:r>
            <a:r>
              <a:rPr lang="en-US" altLang="zh-CN" sz="2100" dirty="0">
                <a:cs typeface="微软雅黑" panose="020B0503020204020204" pitchFamily="34" charset="-122"/>
              </a:rPr>
              <a:t>30m</a:t>
            </a:r>
            <a:r>
              <a:rPr lang="zh-CN" altLang="en-US" sz="2100" dirty="0">
                <a:cs typeface="微软雅黑" panose="020B0503020204020204" pitchFamily="34" charset="-122"/>
              </a:rPr>
              <a:t>，允许工作压力为</a:t>
            </a:r>
            <a:r>
              <a:rPr lang="en-US" altLang="zh-CN" sz="2100" dirty="0">
                <a:cs typeface="微软雅黑" panose="020B0503020204020204" pitchFamily="34" charset="-122"/>
              </a:rPr>
              <a:t>0.3MPa</a:t>
            </a:r>
            <a:r>
              <a:rPr lang="zh-CN" altLang="en-US" sz="2100" dirty="0">
                <a:cs typeface="微软雅黑" panose="020B0503020204020204" pitchFamily="34" charset="-122"/>
              </a:rPr>
              <a:t>。</a:t>
            </a:r>
          </a:p>
          <a:p>
            <a:pPr eaLnBrk="1" hangingPunct="1"/>
            <a:r>
              <a:rPr lang="zh-CN" altLang="en-US" sz="2100" dirty="0">
                <a:cs typeface="微软雅黑" panose="020B0503020204020204" pitchFamily="34" charset="-122"/>
              </a:rPr>
              <a:t>（</a:t>
            </a:r>
            <a:r>
              <a:rPr lang="en-US" altLang="zh-CN" sz="2100" dirty="0">
                <a:cs typeface="微软雅黑" panose="020B0503020204020204" pitchFamily="34" charset="-122"/>
              </a:rPr>
              <a:t>1</a:t>
            </a:r>
            <a:r>
              <a:rPr lang="zh-CN" altLang="en-US" sz="2100" dirty="0">
                <a:cs typeface="微软雅黑" panose="020B0503020204020204" pitchFamily="34" charset="-122"/>
              </a:rPr>
              <a:t>）点火前，应先将胶管内和中压乙炔发生器内留存的空气排净，再正式点火使用。当火焰色泽为深黄且燃烧恒稳时，说明空气已排净。</a:t>
            </a:r>
          </a:p>
          <a:p>
            <a:pPr eaLnBrk="1" hangingPunct="1"/>
            <a:r>
              <a:rPr lang="zh-CN" altLang="en-US" sz="2100" dirty="0">
                <a:cs typeface="微软雅黑" panose="020B0503020204020204" pitchFamily="34" charset="-122"/>
              </a:rPr>
              <a:t>（</a:t>
            </a:r>
            <a:r>
              <a:rPr lang="en-US" altLang="zh-CN" sz="2100" dirty="0">
                <a:cs typeface="微软雅黑" panose="020B0503020204020204" pitchFamily="34" charset="-122"/>
              </a:rPr>
              <a:t>2</a:t>
            </a:r>
            <a:r>
              <a:rPr lang="zh-CN" altLang="en-US" sz="2100" dirty="0">
                <a:cs typeface="微软雅黑" panose="020B0503020204020204" pitchFamily="34" charset="-122"/>
              </a:rPr>
              <a:t>）点火前，应检查焊、割炬的射吸性能。方法和操作顺序是：连接氧气胶管，打开乙炔阀门，打开氧气阀门，用手指堵在乙炔气进口处。若感到有一定的吸力，表明性能正常。否则为不正常，需进行检查修理。</a:t>
            </a:r>
          </a:p>
          <a:p>
            <a:pPr eaLnBrk="1" hangingPunct="1"/>
            <a:r>
              <a:rPr lang="zh-CN" altLang="en-US" sz="2100" dirty="0">
                <a:cs typeface="微软雅黑" panose="020B0503020204020204" pitchFamily="34" charset="-122"/>
              </a:rPr>
              <a:t>（</a:t>
            </a:r>
            <a:r>
              <a:rPr lang="en-US" altLang="zh-CN" sz="2100" dirty="0">
                <a:cs typeface="微软雅黑" panose="020B0503020204020204" pitchFamily="34" charset="-122"/>
              </a:rPr>
              <a:t>3</a:t>
            </a:r>
            <a:r>
              <a:rPr lang="zh-CN" altLang="en-US" sz="2100" dirty="0">
                <a:cs typeface="微软雅黑" panose="020B0503020204020204" pitchFamily="34" charset="-122"/>
              </a:rPr>
              <a:t>）点火前，应检查焊、割炬的气密性。方法是将各阀门和连接点涂抹肥皂水，或浸入清水中，将已接通的氧气和可燃气阀门开启进行观察。若有跑漏现象，需修好再用。</a:t>
            </a:r>
          </a:p>
          <a:p>
            <a:pPr eaLnBrk="1" hangingPunct="1"/>
            <a:endParaRPr lang="en-US" altLang="zh-CN" sz="2100" dirty="0"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80680" y="2120900"/>
            <a:ext cx="4000500" cy="4638675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3"/>
          <p:cNvSpPr>
            <a:spLocks noGrp="1"/>
          </p:cNvSpPr>
          <p:nvPr/>
        </p:nvSpPr>
        <p:spPr>
          <a:xfrm>
            <a:off x="221615" y="1764665"/>
            <a:ext cx="8229600" cy="4394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zh-CN" altLang="en-US" sz="2100" dirty="0">
                <a:cs typeface="微软雅黑" panose="020B0503020204020204" pitchFamily="34" charset="-122"/>
              </a:rPr>
              <a:t>（</a:t>
            </a:r>
            <a:r>
              <a:rPr lang="en-US" altLang="zh-CN" sz="2100" dirty="0">
                <a:cs typeface="微软雅黑" panose="020B0503020204020204" pitchFamily="34" charset="-122"/>
              </a:rPr>
              <a:t>4</a:t>
            </a:r>
            <a:r>
              <a:rPr lang="zh-CN" altLang="en-US" sz="2100" dirty="0">
                <a:cs typeface="微软雅黑" panose="020B0503020204020204" pitchFamily="34" charset="-122"/>
              </a:rPr>
              <a:t>）点火时，应先开乙炔阀门，点燃后立即开氧气阀门，这样可防止点火时的回火和鸣爆。</a:t>
            </a:r>
          </a:p>
          <a:p>
            <a:pPr eaLnBrk="1" hangingPunct="1"/>
            <a:r>
              <a:rPr lang="zh-CN" altLang="en-US" sz="2100" dirty="0">
                <a:cs typeface="微软雅黑" panose="020B0503020204020204" pitchFamily="34" charset="-122"/>
              </a:rPr>
              <a:t>（</a:t>
            </a:r>
            <a:r>
              <a:rPr lang="en-US" altLang="zh-CN" sz="2100" dirty="0">
                <a:cs typeface="微软雅黑" panose="020B0503020204020204" pitchFamily="34" charset="-122"/>
              </a:rPr>
              <a:t>5</a:t>
            </a:r>
            <a:r>
              <a:rPr lang="zh-CN" altLang="en-US" sz="2100" dirty="0">
                <a:cs typeface="微软雅黑" panose="020B0503020204020204" pitchFamily="34" charset="-122"/>
              </a:rPr>
              <a:t>）停用时，应先关乙炔气阀门，后关氧气阀门。</a:t>
            </a:r>
          </a:p>
          <a:p>
            <a:pPr eaLnBrk="1" hangingPunct="1"/>
            <a:r>
              <a:rPr lang="zh-CN" altLang="en-US" sz="2100" dirty="0">
                <a:cs typeface="微软雅黑" panose="020B0503020204020204" pitchFamily="34" charset="-122"/>
              </a:rPr>
              <a:t>（</a:t>
            </a:r>
            <a:r>
              <a:rPr lang="en-US" altLang="zh-CN" sz="2100" dirty="0">
                <a:cs typeface="微软雅黑" panose="020B0503020204020204" pitchFamily="34" charset="-122"/>
              </a:rPr>
              <a:t>6</a:t>
            </a:r>
            <a:r>
              <a:rPr lang="zh-CN" altLang="en-US" sz="2100" dirty="0">
                <a:cs typeface="微软雅黑" panose="020B0503020204020204" pitchFamily="34" charset="-122"/>
              </a:rPr>
              <a:t>）发生回火时，应迅速关闭氧气阀门，然后关乙炔气阀门。</a:t>
            </a:r>
          </a:p>
          <a:p>
            <a:pPr eaLnBrk="1" hangingPunct="1"/>
            <a:r>
              <a:rPr lang="zh-CN" altLang="en-US" sz="2100" dirty="0">
                <a:cs typeface="微软雅黑" panose="020B0503020204020204" pitchFamily="34" charset="-122"/>
              </a:rPr>
              <a:t>（</a:t>
            </a:r>
            <a:r>
              <a:rPr lang="en-US" altLang="zh-CN" sz="2100" dirty="0">
                <a:cs typeface="微软雅黑" panose="020B0503020204020204" pitchFamily="34" charset="-122"/>
              </a:rPr>
              <a:t>7</a:t>
            </a:r>
            <a:r>
              <a:rPr lang="zh-CN" altLang="en-US" sz="2100" dirty="0">
                <a:cs typeface="微软雅黑" panose="020B0503020204020204" pitchFamily="34" charset="-122"/>
              </a:rPr>
              <a:t>）点燃的焊、割炬严禁靠近可燃气瓶、乙炔发生器和氧气瓶；严禁随意放在地上或工件上。</a:t>
            </a:r>
          </a:p>
          <a:p>
            <a:pPr eaLnBrk="1" hangingPunct="1"/>
            <a:r>
              <a:rPr lang="zh-CN" altLang="en-US" sz="2100" dirty="0">
                <a:cs typeface="微软雅黑" panose="020B0503020204020204" pitchFamily="34" charset="-122"/>
              </a:rPr>
              <a:t>（</a:t>
            </a:r>
            <a:r>
              <a:rPr lang="en-US" altLang="zh-CN" sz="2100" dirty="0">
                <a:cs typeface="微软雅黑" panose="020B0503020204020204" pitchFamily="34" charset="-122"/>
              </a:rPr>
              <a:t>8</a:t>
            </a:r>
            <a:r>
              <a:rPr lang="zh-CN" altLang="en-US" sz="2100" dirty="0">
                <a:cs typeface="微软雅黑" panose="020B0503020204020204" pitchFamily="34" charset="-122"/>
              </a:rPr>
              <a:t>）焊、割炬的喷嘴发生堵塞时，应停止操作。将其拆下，用捅针从内向外疏通。</a:t>
            </a:r>
          </a:p>
          <a:p>
            <a:pPr eaLnBrk="1" hangingPunct="1"/>
            <a:r>
              <a:rPr lang="zh-CN" altLang="en-US" sz="2100" dirty="0">
                <a:cs typeface="微软雅黑" panose="020B0503020204020204" pitchFamily="34" charset="-122"/>
              </a:rPr>
              <a:t>（</a:t>
            </a:r>
            <a:r>
              <a:rPr lang="en-US" altLang="zh-CN" sz="2100" dirty="0">
                <a:cs typeface="微软雅黑" panose="020B0503020204020204" pitchFamily="34" charset="-122"/>
              </a:rPr>
              <a:t>9</a:t>
            </a:r>
            <a:r>
              <a:rPr lang="zh-CN" altLang="en-US" sz="2100" dirty="0">
                <a:cs typeface="微软雅黑" panose="020B0503020204020204" pitchFamily="34" charset="-122"/>
              </a:rPr>
              <a:t>）点燃的焊、割炬其喷嘴不得与金属物件正面接触，否则易造成回火。</a:t>
            </a:r>
          </a:p>
          <a:p>
            <a:pPr eaLnBrk="1" hangingPunct="1"/>
            <a:r>
              <a:rPr lang="zh-CN" altLang="en-US" sz="2100" dirty="0">
                <a:cs typeface="微软雅黑" panose="020B0503020204020204" pitchFamily="34" charset="-122"/>
              </a:rPr>
              <a:t>（</a:t>
            </a:r>
            <a:r>
              <a:rPr lang="en-US" altLang="zh-CN" sz="2100" dirty="0">
                <a:cs typeface="微软雅黑" panose="020B0503020204020204" pitchFamily="34" charset="-122"/>
              </a:rPr>
              <a:t>10</a:t>
            </a:r>
            <a:r>
              <a:rPr lang="zh-CN" altLang="en-US" sz="2100" dirty="0">
                <a:cs typeface="微软雅黑" panose="020B0503020204020204" pitchFamily="34" charset="-122"/>
              </a:rPr>
              <a:t>）停止使用时，严禁将焊、割炬与气源相通放在工具箱和容器等空气不流通的地方。</a:t>
            </a:r>
          </a:p>
          <a:p>
            <a:pPr eaLnBrk="1" hangingPunct="1"/>
            <a:endParaRPr lang="zh-CN" altLang="en-US" sz="1700" dirty="0"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98485" y="4415790"/>
            <a:ext cx="3978275" cy="2400935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008774" y="2692506"/>
            <a:ext cx="5183226" cy="165575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33805"/>
            <a:endParaRPr lang="zh-CN" altLang="en-US" sz="1700">
              <a:solidFill>
                <a:srgbClr val="1F497D"/>
              </a:solidFill>
              <a:cs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469160" y="2692506"/>
            <a:ext cx="287957" cy="165575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zh-CN" altLang="en-US" sz="1700">
              <a:solidFill>
                <a:srgbClr val="1F497D"/>
              </a:solidFill>
              <a:cs typeface="微软雅黑" panose="020B0503020204020204" pitchFamily="34" charset="-122"/>
            </a:endParaRPr>
          </a:p>
        </p:txBody>
      </p:sp>
      <p:sp>
        <p:nvSpPr>
          <p:cNvPr id="4" name="TextBox 11"/>
          <p:cNvSpPr txBox="1"/>
          <p:nvPr/>
        </p:nvSpPr>
        <p:spPr>
          <a:xfrm>
            <a:off x="7311835" y="2743610"/>
            <a:ext cx="738536" cy="155354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 defTabSz="913765"/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第四章</a:t>
            </a:r>
          </a:p>
        </p:txBody>
      </p:sp>
      <p:sp>
        <p:nvSpPr>
          <p:cNvPr id="11" name="矩形 10"/>
          <p:cNvSpPr/>
          <p:nvPr/>
        </p:nvSpPr>
        <p:spPr>
          <a:xfrm>
            <a:off x="5854078" y="5012763"/>
            <a:ext cx="3597467" cy="338454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endParaRPr lang="zh-CN" altLang="en-US" sz="1600" dirty="0">
              <a:solidFill>
                <a:srgbClr val="1F497D"/>
              </a:solidFill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220" y="1114046"/>
            <a:ext cx="3568164" cy="39318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39917" y="2307590"/>
            <a:ext cx="65214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4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r>
              <a:rPr lang="zh-CN" altLang="en-US" sz="4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焊接场地检查要领</a:t>
            </a:r>
            <a:endParaRPr lang="zh-CN" alt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TextBox 13"/>
          <p:cNvSpPr txBox="1"/>
          <p:nvPr/>
        </p:nvSpPr>
        <p:spPr>
          <a:xfrm>
            <a:off x="2325370" y="3851275"/>
            <a:ext cx="2498090" cy="671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zh-CN" sz="1260" i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遵守焊接安全操作规程，杜绝违章焊接，防止焊接安全事故发生。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  <p:transition spd="slow" advTm="0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3"/>
          <p:cNvSpPr/>
          <p:nvPr/>
        </p:nvSpPr>
        <p:spPr>
          <a:xfrm>
            <a:off x="43180" y="1358265"/>
            <a:ext cx="8229600" cy="524573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（</a:t>
            </a:r>
            <a:r>
              <a:rPr lang="en-US" altLang="zh-CN" sz="2500" dirty="0">
                <a:cs typeface="微软雅黑" panose="020B0503020204020204" pitchFamily="34" charset="-122"/>
              </a:rPr>
              <a:t>1</a:t>
            </a:r>
            <a:r>
              <a:rPr lang="zh-CN" altLang="en-US" sz="2500" dirty="0">
                <a:cs typeface="微软雅黑" panose="020B0503020204020204" pitchFamily="34" charset="-122"/>
              </a:rPr>
              <a:t>）焊接场地检查的必要性</a:t>
            </a:r>
          </a:p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    由于焊接场地不符合安全要求造成火灾、爆炸、触电等事故时有发生，破坏性和危害性很大。要防患于未然，必须对焊接场地进行检查。</a:t>
            </a:r>
          </a:p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（</a:t>
            </a:r>
            <a:r>
              <a:rPr lang="en-US" altLang="zh-CN" sz="2500" dirty="0">
                <a:cs typeface="微软雅黑" panose="020B0503020204020204" pitchFamily="34" charset="-122"/>
              </a:rPr>
              <a:t>2</a:t>
            </a:r>
            <a:r>
              <a:rPr lang="zh-CN" altLang="en-US" sz="2500" dirty="0">
                <a:cs typeface="微软雅黑" panose="020B0503020204020204" pitchFamily="34" charset="-122"/>
              </a:rPr>
              <a:t>）焊接场地检查的内容</a:t>
            </a:r>
          </a:p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    检查焊接与切割作业场地的设备、工具、材料是否配列整齐。检查焊接场地是否保持必要的通道。检查所有气焊胶管、焊接电缆线是否互相缠线。气瓶用后是否已移出工作场地。检查焊工作业面积是否足够，工作场地要有良好的自然采光或局部照明。检查焊割场地周围</a:t>
            </a:r>
            <a:r>
              <a:rPr lang="en-US" altLang="zh-CN" sz="2500" dirty="0">
                <a:cs typeface="微软雅黑" panose="020B0503020204020204" pitchFamily="34" charset="-122"/>
              </a:rPr>
              <a:t>10m</a:t>
            </a:r>
            <a:r>
              <a:rPr lang="zh-CN" altLang="en-US" sz="2500" dirty="0">
                <a:cs typeface="微软雅黑" panose="020B0503020204020204" pitchFamily="34" charset="-122"/>
              </a:rPr>
              <a:t>范围内，各类可燃易燃物品是否清除干净。对焊接切割场地检查要做到：仔细观察环境，针对各类情况，认真加强防护。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94370" y="3395345"/>
            <a:ext cx="4186555" cy="341376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757045" y="403860"/>
            <a:ext cx="3027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913765"/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焊接场地检查要领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3"/>
          <p:cNvSpPr/>
          <p:nvPr/>
        </p:nvSpPr>
        <p:spPr>
          <a:xfrm>
            <a:off x="743585" y="1990725"/>
            <a:ext cx="5097145" cy="287591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l" eaLnBrk="1" hangingPunct="1">
              <a:buNone/>
            </a:pPr>
            <a:r>
              <a:rPr lang="en-US" altLang="zh-CN" dirty="0">
                <a:cs typeface="微软雅黑" panose="020B0503020204020204" pitchFamily="34" charset="-122"/>
              </a:rPr>
              <a:t>    </a:t>
            </a:r>
            <a:r>
              <a:rPr lang="zh-CN" altLang="en-US" dirty="0">
                <a:cs typeface="微软雅黑" panose="020B0503020204020204" pitchFamily="34" charset="-122"/>
              </a:rPr>
              <a:t>特殊环境，指在一般工业企业正规厂房以外的地方，例如高空、野外、水下、容器内部进行的焊接等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95745" y="1990725"/>
            <a:ext cx="5572125" cy="475297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757045" y="403860"/>
            <a:ext cx="3027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913765"/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焊接场地检查要领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34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/>
          <p:nvPr/>
        </p:nvSpPr>
        <p:spPr>
          <a:xfrm>
            <a:off x="37465" y="1179195"/>
            <a:ext cx="3178175" cy="64516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chemeClr val="tx1"/>
                </a:solidFill>
                <a:cs typeface="微软雅黑" panose="020B0503020204020204" pitchFamily="34" charset="-122"/>
              </a:rPr>
              <a:t>容器内的焊接</a:t>
            </a:r>
          </a:p>
        </p:txBody>
      </p:sp>
      <p:sp>
        <p:nvSpPr>
          <p:cNvPr id="40964" name="Rectangle 3"/>
          <p:cNvSpPr/>
          <p:nvPr/>
        </p:nvSpPr>
        <p:spPr>
          <a:xfrm>
            <a:off x="681990" y="2223770"/>
            <a:ext cx="8229600" cy="378142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1）在容器内进行气割时，点燃和熄灭焊矩时，应在容器外部进行，以防止有未燃的可燃气体聚集在容器内部发生爆炸</a:t>
            </a:r>
          </a:p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2）在容器内焊接时，外面必须设人监护或两人轮换工作，应有良好的通风设施，照明电压应采用12V，禁止在已进行涂装或喷涂过塑料的容器内焊接，严禁用氧气代替压缩空气在容器内进行吹气。</a:t>
            </a:r>
          </a:p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3）在容器内进行氩弧焊时，焊工应戴专用面罩，以减少臭氧及粉尘危害，不应在容器内部进行电弧气刨。</a:t>
            </a:r>
          </a:p>
          <a:p>
            <a:pPr eaLnBrk="1" hangingPunct="1">
              <a:buNone/>
            </a:pPr>
            <a:endParaRPr lang="en-US" altLang="zh-CN" sz="2500" dirty="0"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42680" y="3425190"/>
            <a:ext cx="3366135" cy="339090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757045" y="403860"/>
            <a:ext cx="3027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913765"/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焊接场地检查要领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35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3"/>
          <p:cNvSpPr/>
          <p:nvPr/>
        </p:nvSpPr>
        <p:spPr>
          <a:xfrm>
            <a:off x="252095" y="2072005"/>
            <a:ext cx="8229600" cy="324294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80000"/>
              </a:lnSpc>
              <a:buNone/>
            </a:pPr>
            <a:r>
              <a:rPr lang="zh-CN" altLang="en-US" dirty="0">
                <a:cs typeface="微软雅黑" panose="020B0503020204020204" pitchFamily="34" charset="-122"/>
              </a:rPr>
              <a:t> 4）若在已经使用过的容器或贮罐内部进行焊接时，必须将原来的内部残剩的介质、痕迹进行仔细清理，若为易燃、易爆介质，还必须进行严格化学清理并经检验确实无危险后，才能进行焊接作业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zh-CN" altLang="en-US" dirty="0">
                <a:cs typeface="微软雅黑" panose="020B0503020204020204" pitchFamily="34" charset="-122"/>
              </a:rPr>
              <a:t>5）焊前应打开被焊容器的人孔、手孔、清扫孔和放料孔等，方可进入容器内进行焊接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zh-CN" altLang="en-US" dirty="0">
                <a:cs typeface="微软雅黑" panose="020B0503020204020204" pitchFamily="34" charset="-122"/>
              </a:rPr>
              <a:t>6）在容器内焊接时，焊工要特别注意加强个人防护，穿好劳保用品，焊接电缆、焊钳的绝缘必须完好。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23275" y="3769995"/>
            <a:ext cx="3958590" cy="306451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757045" y="403860"/>
            <a:ext cx="3027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913765"/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焊接场地检查要领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36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/>
          <p:cNvSpPr/>
          <p:nvPr/>
        </p:nvSpPr>
        <p:spPr>
          <a:xfrm>
            <a:off x="82550" y="1133475"/>
            <a:ext cx="2962275" cy="64516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chemeClr val="tx1"/>
                </a:solidFill>
                <a:cs typeface="微软雅黑" panose="020B0503020204020204" pitchFamily="34" charset="-122"/>
              </a:rPr>
              <a:t>高空焊接作业</a:t>
            </a:r>
          </a:p>
        </p:txBody>
      </p:sp>
      <p:sp>
        <p:nvSpPr>
          <p:cNvPr id="43012" name="Rectangle 3"/>
          <p:cNvSpPr/>
          <p:nvPr/>
        </p:nvSpPr>
        <p:spPr>
          <a:xfrm>
            <a:off x="297815" y="1995805"/>
            <a:ext cx="8229600" cy="404241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在离工作基准面大于2M的地方工作称为高空作业。</a:t>
            </a:r>
          </a:p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注意以下事项：</a:t>
            </a:r>
          </a:p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1）焊工应系安全带，地面应有人监护</a:t>
            </a:r>
          </a:p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2）手把线要绑紧在固定地点，不准缠在焊工身上或搭在肩上</a:t>
            </a:r>
          </a:p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3）更换焊条时，应把热焊头放在固定的筒内，不准随便往下扔</a:t>
            </a:r>
          </a:p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4）焊接作业周围（特别是下方），应清除易燃、易爆物品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56245" y="1995805"/>
            <a:ext cx="4248150" cy="472440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757045" y="403860"/>
            <a:ext cx="3027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913765"/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焊接场地检查要领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37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3"/>
          <p:cNvSpPr/>
          <p:nvPr/>
        </p:nvSpPr>
        <p:spPr>
          <a:xfrm>
            <a:off x="420370" y="1933575"/>
            <a:ext cx="8229600" cy="390334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5）不准在高压线旁作业，不得已时应切断电眼，并在电闸盒上挂牌，并设有专人监护</a:t>
            </a:r>
          </a:p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6）不准使用高频引弧器</a:t>
            </a:r>
          </a:p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7）高空作业或下来时，应抓紧扶手，走路小心，除携带必要的小型器具外，不准背带带电的手把软线或负重过大（一般重物均应单独起吊）</a:t>
            </a:r>
          </a:p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8）高空作业遇到较高焊接处，而焊工不够用时，一定要重新搭设脚手架，然后进行焊接</a:t>
            </a:r>
          </a:p>
          <a:p>
            <a:pPr eaLnBrk="1" hangingPunct="1"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9）下班前必须检查现场，确认无火源才能离开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FAFBFD">
                  <a:alpha val="100000"/>
                </a:srgbClr>
              </a:clrFrom>
              <a:clrTo>
                <a:srgbClr val="FAFB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81060" y="4156075"/>
            <a:ext cx="3652520" cy="270637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757045" y="403860"/>
            <a:ext cx="3027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913765"/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焊接场地检查要领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38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/>
          <p:cNvSpPr/>
          <p:nvPr/>
        </p:nvSpPr>
        <p:spPr>
          <a:xfrm>
            <a:off x="135439" y="1071880"/>
            <a:ext cx="4943475" cy="64516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algn="l" eaLnBrk="1" hangingPunct="1"/>
            <a:r>
              <a:rPr lang="zh-CN" altLang="en-US" b="1" dirty="0">
                <a:solidFill>
                  <a:schemeClr val="tx1"/>
                </a:solidFill>
                <a:cs typeface="微软雅黑" panose="020B0503020204020204" pitchFamily="34" charset="-122"/>
              </a:rPr>
              <a:t>露天或野外的焊接作业</a:t>
            </a:r>
          </a:p>
        </p:txBody>
      </p:sp>
      <p:sp>
        <p:nvSpPr>
          <p:cNvPr id="45060" name="Rectangle 3"/>
          <p:cNvSpPr/>
          <p:nvPr/>
        </p:nvSpPr>
        <p:spPr>
          <a:xfrm>
            <a:off x="189865" y="2056765"/>
            <a:ext cx="8229600" cy="482441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90000"/>
              </a:lnSpc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1）夏天在露天工作时，必须有防风雨棚或临时凉棚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2）露天作业时应注意风向，注意不要让吹散的铁液及焊渣伤人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3）雨天、雪天、或雾天时不准露天进行焊接作业，在潮湿地带工作是，焊工应站在铺有绝缘物品的地方，并穿好绝缘鞋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4）应安设简易屏蔽板，遮挡弧光，以免伤害附近工作人员或行人眼睛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zh-CN" altLang="en-US" sz="2500" dirty="0">
                <a:cs typeface="微软雅黑" panose="020B0503020204020204" pitchFamily="34" charset="-122"/>
              </a:rPr>
              <a:t>5）夏天露天气焊时，应防止氧气瓶，乙炔瓶直接受烈日暴晒，以免气体膨胀发生爆炸，免费资料关注公众号:安全生产管理；冬天如遇瓶阀或减压器冻结时，应用热水解冻，严禁用火烤。</a:t>
            </a:r>
          </a:p>
        </p:txBody>
      </p:sp>
      <p:pic>
        <p:nvPicPr>
          <p:cNvPr id="19460" name="Picture 4"/>
          <p:cNvPicPr>
            <a:picLocks noChangeAspect="1"/>
          </p:cNvPicPr>
          <p:nvPr/>
        </p:nvPicPr>
        <p:blipFill>
          <a:blip r:embed="rId3"/>
          <a:srcRect b="3197"/>
          <a:stretch>
            <a:fillRect/>
          </a:stretch>
        </p:blipFill>
        <p:spPr>
          <a:xfrm>
            <a:off x="8419465" y="4211955"/>
            <a:ext cx="3688715" cy="254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文本框 19"/>
          <p:cNvSpPr txBox="1"/>
          <p:nvPr/>
        </p:nvSpPr>
        <p:spPr>
          <a:xfrm>
            <a:off x="1757045" y="403860"/>
            <a:ext cx="3027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913765"/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焊接场地检查要领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39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8705" y="4225290"/>
            <a:ext cx="3535045" cy="24447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9375" y="1217930"/>
            <a:ext cx="465264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eaLnBrk="1" hangingPunct="1"/>
            <a:r>
              <a:rPr lang="en-US" altLang="zh-CN" sz="2800" b="1" dirty="0">
                <a:latin typeface="+mn-ea"/>
                <a:cs typeface="+mn-ea"/>
                <a:sym typeface="+mn-ea"/>
              </a:rPr>
              <a:t>1</a:t>
            </a:r>
            <a:r>
              <a:rPr lang="zh-CN" altLang="en-US" sz="2800" b="1" dirty="0">
                <a:latin typeface="+mn-ea"/>
                <a:cs typeface="+mn-ea"/>
                <a:sym typeface="+mn-ea"/>
              </a:rPr>
              <a:t>、佩戴个人防护用具的意义</a:t>
            </a:r>
            <a:endParaRPr lang="zh-CN" altLang="en-US" sz="2800" b="1">
              <a:latin typeface="+mn-ea"/>
              <a:cs typeface="+mn-ea"/>
            </a:endParaRPr>
          </a:p>
        </p:txBody>
      </p:sp>
      <p:sp>
        <p:nvSpPr>
          <p:cNvPr id="11268" name="Rectangle 3"/>
          <p:cNvSpPr/>
          <p:nvPr/>
        </p:nvSpPr>
        <p:spPr>
          <a:xfrm>
            <a:off x="264160" y="2122805"/>
            <a:ext cx="7415530" cy="454723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None/>
            </a:pPr>
            <a:r>
              <a:rPr lang="en-US" altLang="zh-CN" sz="2400" dirty="0">
                <a:cs typeface="微软雅黑" panose="020B0503020204020204" pitchFamily="34" charset="-122"/>
              </a:rPr>
              <a:t>    </a:t>
            </a:r>
            <a:r>
              <a:rPr lang="en-US" altLang="zh-CN" dirty="0">
                <a:latin typeface="+mn-ea"/>
                <a:cs typeface="+mn-ea"/>
              </a:rPr>
              <a:t> ①</a:t>
            </a:r>
            <a:r>
              <a:rPr lang="zh-CN" altLang="en-US" dirty="0">
                <a:latin typeface="+mn-ea"/>
                <a:cs typeface="+mn-ea"/>
              </a:rPr>
              <a:t>焊接过程中产生的有害因素是多方面的：如有害气体、焊接烟尘、强烈弧光辐射、高频电磁场，以及放射物质和噪声等。这些有害因素对人体的呼吸系统、皮肤、眼睛、血相及神经系统都有不良影响。</a:t>
            </a:r>
          </a:p>
          <a:p>
            <a:pPr eaLnBrk="1" hangingPunct="1">
              <a:buNone/>
            </a:pPr>
            <a:r>
              <a:rPr lang="zh-CN" altLang="en-US" dirty="0">
                <a:latin typeface="+mn-ea"/>
                <a:cs typeface="+mn-ea"/>
              </a:rPr>
              <a:t>  ②个人防护用品，是指为保护工人在劳动过程中安全和健康所需要的、必不可少的个人防护用品。在各种焊接与切割中，一定要按规定佩戴防护用品，以防止上述有害气体，焊接烟尘，弧光等对人体的危害。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008774" y="2692506"/>
            <a:ext cx="5183226" cy="165575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33805"/>
            <a:endParaRPr lang="zh-CN" altLang="en-US" sz="1700">
              <a:solidFill>
                <a:srgbClr val="1F497D"/>
              </a:solidFill>
              <a:cs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469160" y="2692506"/>
            <a:ext cx="287957" cy="165575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zh-CN" altLang="en-US" sz="1700">
              <a:solidFill>
                <a:srgbClr val="1F497D"/>
              </a:solidFill>
              <a:cs typeface="微软雅黑" panose="020B0503020204020204" pitchFamily="34" charset="-122"/>
            </a:endParaRPr>
          </a:p>
        </p:txBody>
      </p:sp>
      <p:sp>
        <p:nvSpPr>
          <p:cNvPr id="4" name="TextBox 11"/>
          <p:cNvSpPr txBox="1"/>
          <p:nvPr/>
        </p:nvSpPr>
        <p:spPr>
          <a:xfrm>
            <a:off x="7313771" y="2743610"/>
            <a:ext cx="736600" cy="155354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 defTabSz="913765"/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第五章</a:t>
            </a:r>
          </a:p>
        </p:txBody>
      </p:sp>
      <p:sp>
        <p:nvSpPr>
          <p:cNvPr id="11" name="矩形 10"/>
          <p:cNvSpPr/>
          <p:nvPr/>
        </p:nvSpPr>
        <p:spPr>
          <a:xfrm>
            <a:off x="5854078" y="5012763"/>
            <a:ext cx="3597467" cy="338454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endParaRPr lang="zh-CN" altLang="en-US" sz="1600" dirty="0">
              <a:solidFill>
                <a:srgbClr val="1F497D"/>
              </a:solidFill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220" y="1114046"/>
            <a:ext cx="3568164" cy="39318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9820" y="2307590"/>
            <a:ext cx="6521450" cy="2922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中毒事故及防止措施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endParaRPr lang="zh-CN" alt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TextBox 13"/>
          <p:cNvSpPr txBox="1"/>
          <p:nvPr/>
        </p:nvSpPr>
        <p:spPr>
          <a:xfrm>
            <a:off x="2325370" y="3851275"/>
            <a:ext cx="2498090" cy="671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zh-CN" sz="1260" i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遵守焊接安全操作规程，杜绝违章焊接，防止焊接安全事故发生。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40</a:t>
            </a:fld>
            <a:endParaRPr lang="zh-CN" altLang="en-US"/>
          </a:p>
        </p:txBody>
      </p:sp>
    </p:spTree>
  </p:cSld>
  <p:clrMapOvr>
    <a:masterClrMapping/>
  </p:clrMapOvr>
  <p:transition spd="slow" advTm="0">
    <p:comb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809115" y="434340"/>
            <a:ext cx="293751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eaLnBrk="1" hangingPunct="1"/>
            <a:r>
              <a:rPr lang="zh-CN" altLang="en-US" sz="2400" b="1" dirty="0">
                <a:solidFill>
                  <a:schemeClr val="bg1"/>
                </a:solidFill>
                <a:cs typeface="微软雅黑" panose="020B0503020204020204" pitchFamily="34" charset="-122"/>
                <a:sym typeface="+mn-ea"/>
              </a:rPr>
              <a:t>中毒事故及防止措施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6084" name="Rectangle 3"/>
          <p:cNvSpPr/>
          <p:nvPr/>
        </p:nvSpPr>
        <p:spPr>
          <a:xfrm>
            <a:off x="182245" y="1165860"/>
            <a:ext cx="8229600" cy="382778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None/>
            </a:pPr>
            <a:r>
              <a:rPr lang="en-US" altLang="zh-CN" sz="1900" dirty="0">
                <a:cs typeface="微软雅黑" panose="020B0503020204020204" pitchFamily="34" charset="-122"/>
              </a:rPr>
              <a:t>1)	</a:t>
            </a:r>
            <a:r>
              <a:rPr lang="zh-CN" altLang="en-US" sz="1900" dirty="0">
                <a:cs typeface="微软雅黑" panose="020B0503020204020204" pitchFamily="34" charset="-122"/>
              </a:rPr>
              <a:t>气焊有色金属有时会产生有毒蒸汽和烟尘。气焊铅时，会产生铅蒸汽，引起铅中毒。气焊黄铜时，会产生锌蒸汽，引起锌中毒。气焊铝及铝合金时，要用铝气焊溶剂，会产生氟化物烟尘，也引起急性中毒。</a:t>
            </a:r>
          </a:p>
          <a:p>
            <a:pPr eaLnBrk="1" hangingPunct="1">
              <a:buNone/>
            </a:pPr>
            <a:r>
              <a:rPr lang="en-US" altLang="zh-CN" sz="1900" dirty="0">
                <a:cs typeface="微软雅黑" panose="020B0503020204020204" pitchFamily="34" charset="-122"/>
              </a:rPr>
              <a:t>2)	</a:t>
            </a:r>
            <a:r>
              <a:rPr lang="zh-CN" altLang="en-US" sz="1900" dirty="0">
                <a:cs typeface="微软雅黑" panose="020B0503020204020204" pitchFamily="34" charset="-122"/>
              </a:rPr>
              <a:t>在狭小的作业空间焊接有涂层（如涂漆、塑料或镀铅、锌等）的焊件时，由于涂层物质在高温作用下蒸发或裂解形成有毒气体和有毒蒸汽等。</a:t>
            </a:r>
          </a:p>
          <a:p>
            <a:pPr eaLnBrk="1" hangingPunct="1">
              <a:buNone/>
            </a:pPr>
            <a:r>
              <a:rPr lang="en-US" altLang="zh-CN" sz="1900" dirty="0">
                <a:cs typeface="微软雅黑" panose="020B0503020204020204" pitchFamily="34" charset="-122"/>
              </a:rPr>
              <a:t>3)	</a:t>
            </a:r>
            <a:r>
              <a:rPr lang="zh-CN" altLang="en-US" sz="1900" dirty="0">
                <a:cs typeface="微软雅黑" panose="020B0503020204020204" pitchFamily="34" charset="-122"/>
              </a:rPr>
              <a:t>在有毒介质的容器或环境中焊接时，没有采取通风和个人防护措施时，造成急性中毒。</a:t>
            </a:r>
          </a:p>
          <a:p>
            <a:pPr eaLnBrk="1" hangingPunct="1">
              <a:buNone/>
            </a:pPr>
            <a:r>
              <a:rPr lang="en-US" altLang="zh-CN" sz="1900" dirty="0">
                <a:cs typeface="微软雅黑" panose="020B0503020204020204" pitchFamily="34" charset="-122"/>
              </a:rPr>
              <a:t>4)	</a:t>
            </a:r>
            <a:r>
              <a:rPr lang="zh-CN" altLang="en-US" sz="1900" dirty="0">
                <a:cs typeface="微软雅黑" panose="020B0503020204020204" pitchFamily="34" charset="-122"/>
              </a:rPr>
              <a:t>液化石油气和乙炔中有硫化氢、磷化氢，会引起中毒。空气中乙炔和液化石油气浓度较高时，也会引起中毒。</a:t>
            </a:r>
          </a:p>
          <a:p>
            <a:pPr eaLnBrk="1" hangingPunct="1">
              <a:buNone/>
            </a:pPr>
            <a:r>
              <a:rPr lang="zh-CN" altLang="en-US" sz="1900" dirty="0">
                <a:cs typeface="微软雅黑" panose="020B0503020204020204" pitchFamily="34" charset="-122"/>
              </a:rPr>
              <a:t>     为了防止中毒事故，应加强焊割工作场地（尤其时狭小的密闭空间）的通风措施。在封闭容器、罐、桶、舱室中焊接、切割时，应先打开施焊工作物的孔、洞，使内部空气流通，以防焊工中毒，必要是应由专人监护。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8411845" y="4030980"/>
            <a:ext cx="3743960" cy="2781935"/>
            <a:chOff x="10298" y="2401"/>
            <a:chExt cx="8845" cy="9000"/>
          </a:xfrm>
        </p:grpSpPr>
        <p:pic>
          <p:nvPicPr>
            <p:cNvPr id="20482" name="Picture 5" descr="11102220304f197e9f3141a3c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98" y="2401"/>
              <a:ext cx="8845" cy="90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484" name="矩形 1"/>
            <p:cNvSpPr/>
            <p:nvPr/>
          </p:nvSpPr>
          <p:spPr>
            <a:xfrm>
              <a:off x="10298" y="2402"/>
              <a:ext cx="3120" cy="268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1" hangingPunct="1">
                <a:buNone/>
              </a:pP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1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、手扶工作台</a:t>
              </a:r>
            </a:p>
            <a:p>
              <a:pPr algn="ctr" eaLnBrk="1" hangingPunct="1">
                <a:buNone/>
              </a:pP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2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、袖口未扣紧</a:t>
              </a:r>
            </a:p>
            <a:p>
              <a:pPr algn="ctr" eaLnBrk="1" hangingPunct="1">
                <a:buNone/>
              </a:pP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3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、穿拖鞋上岗</a:t>
              </a:r>
            </a:p>
            <a:p>
              <a:pPr algn="ctr" eaLnBrk="1" hangingPunct="1">
                <a:buNone/>
              </a:pP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4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、切屑未清理</a:t>
              </a:r>
            </a:p>
          </p:txBody>
        </p:sp>
      </p:grp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41</a:t>
            </a:fld>
            <a:endParaRPr lang="zh-CN" altLang="en-US"/>
          </a:p>
        </p:txBody>
      </p:sp>
      <p:pic>
        <p:nvPicPr>
          <p:cNvPr id="47" name="图片 46" descr="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256270" y="6501765"/>
            <a:ext cx="3133090" cy="311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809115" y="434340"/>
            <a:ext cx="293751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eaLnBrk="1" hangingPunct="1"/>
            <a:r>
              <a:rPr lang="zh-CN" altLang="en-US" sz="2400" b="1" dirty="0">
                <a:solidFill>
                  <a:schemeClr val="bg1"/>
                </a:solidFill>
                <a:cs typeface="微软雅黑" panose="020B0503020204020204" pitchFamily="34" charset="-122"/>
                <a:sym typeface="+mn-ea"/>
              </a:rPr>
              <a:t>中毒事故及防止措施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6084" name="Rectangle 3"/>
          <p:cNvSpPr/>
          <p:nvPr/>
        </p:nvSpPr>
        <p:spPr>
          <a:xfrm>
            <a:off x="190500" y="1227455"/>
            <a:ext cx="8229600" cy="382651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None/>
            </a:pPr>
            <a:r>
              <a:rPr lang="en-US" altLang="zh-CN" sz="1900" dirty="0">
                <a:cs typeface="微软雅黑" panose="020B0503020204020204" pitchFamily="34" charset="-122"/>
              </a:rPr>
              <a:t>1)	</a:t>
            </a:r>
            <a:r>
              <a:rPr lang="zh-CN" altLang="en-US" sz="1900" dirty="0">
                <a:cs typeface="微软雅黑" panose="020B0503020204020204" pitchFamily="34" charset="-122"/>
              </a:rPr>
              <a:t>气焊有色金属有时会产生有毒蒸汽和烟尘。气焊铅时，会产生铅蒸汽，引起铅中毒。气焊黄铜时，会产生锌蒸汽，引起锌中毒。气焊铝及铝合金时，要用铝气焊溶剂，会产生氟化物烟尘，也引起急性中毒。</a:t>
            </a:r>
          </a:p>
          <a:p>
            <a:pPr eaLnBrk="1" hangingPunct="1">
              <a:buNone/>
            </a:pPr>
            <a:r>
              <a:rPr lang="en-US" altLang="zh-CN" sz="1900" dirty="0">
                <a:cs typeface="微软雅黑" panose="020B0503020204020204" pitchFamily="34" charset="-122"/>
              </a:rPr>
              <a:t>2)	</a:t>
            </a:r>
            <a:r>
              <a:rPr lang="zh-CN" altLang="en-US" sz="1900" dirty="0">
                <a:cs typeface="微软雅黑" panose="020B0503020204020204" pitchFamily="34" charset="-122"/>
              </a:rPr>
              <a:t>在狭小的作业空间焊接有涂层（如涂漆、塑料或镀铅、锌等）的焊件时，由于涂层物质在高温作用下蒸发或裂解形成有毒气体和有毒蒸汽等。</a:t>
            </a:r>
          </a:p>
          <a:p>
            <a:pPr eaLnBrk="1" hangingPunct="1">
              <a:buNone/>
            </a:pPr>
            <a:r>
              <a:rPr lang="en-US" altLang="zh-CN" sz="1900" dirty="0">
                <a:cs typeface="微软雅黑" panose="020B0503020204020204" pitchFamily="34" charset="-122"/>
              </a:rPr>
              <a:t>3)	</a:t>
            </a:r>
            <a:r>
              <a:rPr lang="zh-CN" altLang="en-US" sz="1900" dirty="0">
                <a:cs typeface="微软雅黑" panose="020B0503020204020204" pitchFamily="34" charset="-122"/>
              </a:rPr>
              <a:t>在有毒介质的容器或环境中焊接时，没有采取通风和个人防护措施时，造成急性中毒。</a:t>
            </a:r>
          </a:p>
          <a:p>
            <a:pPr eaLnBrk="1" hangingPunct="1">
              <a:buNone/>
            </a:pPr>
            <a:r>
              <a:rPr lang="en-US" altLang="zh-CN" sz="1900" dirty="0">
                <a:cs typeface="微软雅黑" panose="020B0503020204020204" pitchFamily="34" charset="-122"/>
              </a:rPr>
              <a:t>4)	</a:t>
            </a:r>
            <a:r>
              <a:rPr lang="zh-CN" altLang="en-US" sz="1900" dirty="0">
                <a:cs typeface="微软雅黑" panose="020B0503020204020204" pitchFamily="34" charset="-122"/>
              </a:rPr>
              <a:t>液化石油气和乙炔中有硫化氢、磷化氢，会引起中毒。空气中乙炔和液化石油气浓度较高时，也会引起中毒。</a:t>
            </a:r>
          </a:p>
          <a:p>
            <a:pPr eaLnBrk="1" hangingPunct="1">
              <a:buNone/>
            </a:pPr>
            <a:r>
              <a:rPr lang="zh-CN" altLang="en-US" sz="1900" dirty="0">
                <a:cs typeface="微软雅黑" panose="020B0503020204020204" pitchFamily="34" charset="-122"/>
              </a:rPr>
              <a:t>     为了防止中毒事故，应加强焊割工作场地（尤其时狭小的密闭空间）的通风措施。在封闭容器、罐、桶、舱室中焊接、切割时，应先打开施焊工作物的孔、洞，使内部空气流通，以防焊工中毒，必要是应由专人监护。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51520" y="3242945"/>
            <a:ext cx="3933825" cy="3381375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42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008774" y="2692506"/>
            <a:ext cx="5183226" cy="165575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33805"/>
            <a:endParaRPr lang="zh-CN" altLang="en-US" sz="1700">
              <a:solidFill>
                <a:srgbClr val="1F497D"/>
              </a:solidFill>
              <a:cs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469160" y="2692506"/>
            <a:ext cx="287957" cy="165575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zh-CN" altLang="en-US" sz="1700">
              <a:solidFill>
                <a:srgbClr val="1F497D"/>
              </a:solidFill>
              <a:cs typeface="微软雅黑" panose="020B0503020204020204" pitchFamily="34" charset="-122"/>
            </a:endParaRPr>
          </a:p>
        </p:txBody>
      </p:sp>
      <p:sp>
        <p:nvSpPr>
          <p:cNvPr id="4" name="TextBox 11"/>
          <p:cNvSpPr txBox="1"/>
          <p:nvPr/>
        </p:nvSpPr>
        <p:spPr>
          <a:xfrm>
            <a:off x="7313771" y="2743610"/>
            <a:ext cx="736600" cy="155354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 defTabSz="913765"/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第七章</a:t>
            </a:r>
          </a:p>
        </p:txBody>
      </p:sp>
      <p:sp>
        <p:nvSpPr>
          <p:cNvPr id="11" name="矩形 10"/>
          <p:cNvSpPr/>
          <p:nvPr/>
        </p:nvSpPr>
        <p:spPr>
          <a:xfrm>
            <a:off x="5854078" y="5012763"/>
            <a:ext cx="3597467" cy="338454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endParaRPr lang="zh-CN" altLang="en-US" sz="1600" dirty="0">
              <a:solidFill>
                <a:srgbClr val="1F497D"/>
              </a:solidFill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220" y="1114046"/>
            <a:ext cx="3568164" cy="39318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0056" y="2307590"/>
            <a:ext cx="652145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电焊气割“十不干”</a:t>
            </a:r>
          </a:p>
        </p:txBody>
      </p:sp>
      <p:sp>
        <p:nvSpPr>
          <p:cNvPr id="5" name="TextBox 13"/>
          <p:cNvSpPr txBox="1"/>
          <p:nvPr/>
        </p:nvSpPr>
        <p:spPr>
          <a:xfrm>
            <a:off x="2325370" y="3851275"/>
            <a:ext cx="2498090" cy="671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zh-CN" sz="1260" i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遵守焊接安全操作规程，杜绝违章焊接，防止焊接安全事故发生。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43</a:t>
            </a:fld>
            <a:endParaRPr lang="zh-CN" altLang="en-US"/>
          </a:p>
        </p:txBody>
      </p:sp>
    </p:spTree>
  </p:cSld>
  <p:clrMapOvr>
    <a:masterClrMapping/>
  </p:clrMapOvr>
  <p:transition spd="slow" advTm="0">
    <p:comb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809115" y="434340"/>
            <a:ext cx="293751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eaLnBrk="1" hangingPunct="1"/>
            <a:r>
              <a:rPr lang="zh-CN" altLang="en-US" sz="2400" b="1" dirty="0">
                <a:solidFill>
                  <a:schemeClr val="bg1"/>
                </a:solidFill>
                <a:cs typeface="微软雅黑" panose="020B0503020204020204" pitchFamily="34" charset="-122"/>
                <a:sym typeface="+mn-ea"/>
              </a:rPr>
              <a:t>电焊气割“十不干”</a:t>
            </a:r>
          </a:p>
        </p:txBody>
      </p:sp>
      <p:pic>
        <p:nvPicPr>
          <p:cNvPr id="8" name="图片 7" descr="f8bb5d90f603738d3df9353cbc1bb051f919ecb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" y="1016000"/>
            <a:ext cx="12209145" cy="586803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44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09115" y="434340"/>
            <a:ext cx="293751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eaLnBrk="1" hangingPunct="1"/>
            <a:r>
              <a:rPr lang="zh-CN" altLang="en-US" sz="2400" b="1" dirty="0">
                <a:solidFill>
                  <a:schemeClr val="bg1"/>
                </a:solidFill>
                <a:cs typeface="微软雅黑" panose="020B0503020204020204" pitchFamily="34" charset="-122"/>
                <a:sym typeface="+mn-ea"/>
              </a:rPr>
              <a:t>电焊气割“十不干”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96520" y="1156335"/>
            <a:ext cx="49352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cs typeface="微软雅黑" panose="020B0503020204020204" pitchFamily="34" charset="-122"/>
              </a:rPr>
              <a:t>1无特种作业操作证，不焊割。</a:t>
            </a:r>
          </a:p>
        </p:txBody>
      </p:sp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rcRect b="9872"/>
          <a:stretch>
            <a:fillRect/>
          </a:stretch>
        </p:blipFill>
        <p:spPr>
          <a:xfrm>
            <a:off x="401320" y="1678305"/>
            <a:ext cx="7366000" cy="446405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文本框 5"/>
          <p:cNvSpPr txBox="1"/>
          <p:nvPr/>
        </p:nvSpPr>
        <p:spPr>
          <a:xfrm>
            <a:off x="8373110" y="3032125"/>
            <a:ext cx="3291840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cs typeface="微软雅黑" panose="020B0503020204020204" pitchFamily="34" charset="-122"/>
              </a:rPr>
              <a:t>焊工必须持证上岗，</a:t>
            </a:r>
          </a:p>
          <a:p>
            <a:r>
              <a:rPr lang="zh-CN" altLang="en-US" sz="2800">
                <a:cs typeface="微软雅黑" panose="020B0503020204020204" pitchFamily="34" charset="-122"/>
              </a:rPr>
              <a:t>无特种作业人员安全操作证的人员，</a:t>
            </a:r>
          </a:p>
          <a:p>
            <a:r>
              <a:rPr lang="zh-CN" altLang="en-US" sz="2800">
                <a:cs typeface="微软雅黑" panose="020B0503020204020204" pitchFamily="34" charset="-122"/>
              </a:rPr>
              <a:t>不准进行焊、割作业。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45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09115" y="434340"/>
            <a:ext cx="293751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eaLnBrk="1" hangingPunct="1"/>
            <a:r>
              <a:rPr lang="zh-CN" altLang="en-US" sz="2400" b="1" dirty="0">
                <a:solidFill>
                  <a:schemeClr val="bg1"/>
                </a:solidFill>
                <a:cs typeface="微软雅黑" panose="020B0503020204020204" pitchFamily="34" charset="-122"/>
                <a:sym typeface="+mn-ea"/>
              </a:rPr>
              <a:t>电焊气割“十不干”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6675" y="1064260"/>
            <a:ext cx="70840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cs typeface="微软雅黑" panose="020B0503020204020204" pitchFamily="34" charset="-122"/>
              </a:rPr>
              <a:t>2雨天、露天作业无可靠安全措施，不焊割。</a:t>
            </a:r>
          </a:p>
        </p:txBody>
      </p:sp>
      <p:pic>
        <p:nvPicPr>
          <p:cNvPr id="4" name="图片 3" descr="2"/>
          <p:cNvPicPr>
            <a:picLocks noChangeAspect="1"/>
          </p:cNvPicPr>
          <p:nvPr/>
        </p:nvPicPr>
        <p:blipFill>
          <a:blip r:embed="rId3"/>
          <a:srcRect b="9679"/>
          <a:stretch>
            <a:fillRect/>
          </a:stretch>
        </p:blipFill>
        <p:spPr>
          <a:xfrm>
            <a:off x="324485" y="1689735"/>
            <a:ext cx="7366000" cy="447357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文本框 4"/>
          <p:cNvSpPr txBox="1"/>
          <p:nvPr/>
        </p:nvSpPr>
        <p:spPr>
          <a:xfrm>
            <a:off x="7881620" y="3197860"/>
            <a:ext cx="4121150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cs typeface="微软雅黑" panose="020B0503020204020204" pitchFamily="34" charset="-122"/>
              </a:rPr>
              <a:t>雨天容易造成脚下湿滑，</a:t>
            </a:r>
          </a:p>
          <a:p>
            <a:r>
              <a:rPr lang="zh-CN" altLang="en-US" sz="2800">
                <a:cs typeface="微软雅黑" panose="020B0503020204020204" pitchFamily="34" charset="-122"/>
              </a:rPr>
              <a:t>发生滑倒或坠落；</a:t>
            </a:r>
          </a:p>
          <a:p>
            <a:r>
              <a:rPr lang="zh-CN" altLang="en-US" sz="2800">
                <a:cs typeface="微软雅黑" panose="020B0503020204020204" pitchFamily="34" charset="-122"/>
              </a:rPr>
              <a:t>同时雨天人体电阻较小，易触电。</a:t>
            </a:r>
          </a:p>
          <a:p>
            <a:endParaRPr lang="zh-CN" altLang="en-US" sz="2800">
              <a:cs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46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09115" y="434340"/>
            <a:ext cx="293751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eaLnBrk="1" hangingPunct="1"/>
            <a:r>
              <a:rPr lang="zh-CN" altLang="en-US" sz="2400" b="1" dirty="0">
                <a:solidFill>
                  <a:schemeClr val="bg1"/>
                </a:solidFill>
                <a:cs typeface="微软雅黑" panose="020B0503020204020204" pitchFamily="34" charset="-122"/>
                <a:sym typeface="+mn-ea"/>
              </a:rPr>
              <a:t>电焊气割“十不干”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5405" y="1094105"/>
            <a:ext cx="530415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>
                <a:cs typeface="微软雅黑" panose="020B0503020204020204" pitchFamily="34" charset="-122"/>
              </a:rPr>
              <a:t>3装过易燃、易爆及有害物品的容器，未进行彻底清洗、未进行可燃浓度检测，不焊割。</a:t>
            </a:r>
          </a:p>
        </p:txBody>
      </p:sp>
      <p:pic>
        <p:nvPicPr>
          <p:cNvPr id="4" name="图片 3" descr="3"/>
          <p:cNvPicPr>
            <a:picLocks noChangeAspect="1"/>
          </p:cNvPicPr>
          <p:nvPr/>
        </p:nvPicPr>
        <p:blipFill>
          <a:blip r:embed="rId3"/>
          <a:srcRect b="9324"/>
          <a:stretch>
            <a:fillRect/>
          </a:stretch>
        </p:blipFill>
        <p:spPr>
          <a:xfrm>
            <a:off x="170815" y="1862455"/>
            <a:ext cx="7842885" cy="438467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文本框 4"/>
          <p:cNvSpPr txBox="1"/>
          <p:nvPr/>
        </p:nvSpPr>
        <p:spPr>
          <a:xfrm>
            <a:off x="8173720" y="2752090"/>
            <a:ext cx="389128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cs typeface="微软雅黑" panose="020B0503020204020204" pitchFamily="34" charset="-122"/>
              </a:rPr>
              <a:t>容器内部可能产生有毒气体和有害气体，</a:t>
            </a:r>
          </a:p>
          <a:p>
            <a:r>
              <a:rPr lang="zh-CN" altLang="en-US" sz="2800">
                <a:cs typeface="微软雅黑" panose="020B0503020204020204" pitchFamily="34" charset="-122"/>
              </a:rPr>
              <a:t>未经清洗处理就实施焊接作业，</a:t>
            </a:r>
          </a:p>
          <a:p>
            <a:r>
              <a:rPr lang="zh-CN" altLang="en-US" sz="2800">
                <a:cs typeface="微软雅黑" panose="020B0503020204020204" pitchFamily="34" charset="-122"/>
              </a:rPr>
              <a:t>可能导致中毒或者火灾事故。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47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09115" y="434340"/>
            <a:ext cx="293751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eaLnBrk="1" hangingPunct="1"/>
            <a:r>
              <a:rPr lang="zh-CN" altLang="en-US" sz="2400" b="1" dirty="0">
                <a:solidFill>
                  <a:schemeClr val="bg1"/>
                </a:solidFill>
                <a:cs typeface="微软雅黑" panose="020B0503020204020204" pitchFamily="34" charset="-122"/>
                <a:sym typeface="+mn-ea"/>
              </a:rPr>
              <a:t>电焊气割“十不干”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0800" y="1048385"/>
            <a:ext cx="579501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>
                <a:cs typeface="微软雅黑" panose="020B0503020204020204" pitchFamily="34" charset="-122"/>
              </a:rPr>
              <a:t>4在容器内工作无12伏低压照明和通风不良，不焊割。</a:t>
            </a:r>
          </a:p>
        </p:txBody>
      </p:sp>
      <p:pic>
        <p:nvPicPr>
          <p:cNvPr id="4" name="图片 3" descr="4"/>
          <p:cNvPicPr>
            <a:picLocks noChangeAspect="1"/>
          </p:cNvPicPr>
          <p:nvPr/>
        </p:nvPicPr>
        <p:blipFill>
          <a:blip r:embed="rId3"/>
          <a:srcRect b="9699"/>
          <a:stretch>
            <a:fillRect/>
          </a:stretch>
        </p:blipFill>
        <p:spPr>
          <a:xfrm>
            <a:off x="321310" y="1556385"/>
            <a:ext cx="7628255" cy="45466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文本框 4"/>
          <p:cNvSpPr txBox="1"/>
          <p:nvPr/>
        </p:nvSpPr>
        <p:spPr>
          <a:xfrm>
            <a:off x="8127365" y="2475230"/>
            <a:ext cx="3937000" cy="3538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cs typeface="微软雅黑" panose="020B0503020204020204" pitchFamily="34" charset="-122"/>
              </a:rPr>
              <a:t>当照明不足时，</a:t>
            </a:r>
          </a:p>
          <a:p>
            <a:r>
              <a:rPr lang="zh-CN" altLang="en-US" sz="2800">
                <a:cs typeface="微软雅黑" panose="020B0503020204020204" pitchFamily="34" charset="-122"/>
              </a:rPr>
              <a:t>容易发生误操作或其他安全隐患；</a:t>
            </a:r>
          </a:p>
          <a:p>
            <a:r>
              <a:rPr lang="zh-CN" altLang="en-US" sz="2800">
                <a:cs typeface="微软雅黑" panose="020B0503020204020204" pitchFamily="34" charset="-122"/>
              </a:rPr>
              <a:t>焊接过程中会产生有毒有害气体和烟尘，</a:t>
            </a:r>
          </a:p>
          <a:p>
            <a:r>
              <a:rPr lang="zh-CN" altLang="en-US" sz="2800">
                <a:cs typeface="微软雅黑" panose="020B0503020204020204" pitchFamily="34" charset="-122"/>
              </a:rPr>
              <a:t>在通风不良情况下容易发生中毒事故。</a:t>
            </a:r>
          </a:p>
          <a:p>
            <a:endParaRPr lang="zh-CN" altLang="en-US" sz="2800">
              <a:cs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48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09115" y="434340"/>
            <a:ext cx="293751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eaLnBrk="1" hangingPunct="1"/>
            <a:r>
              <a:rPr lang="zh-CN" altLang="en-US" sz="2400" b="1" dirty="0">
                <a:solidFill>
                  <a:schemeClr val="bg1"/>
                </a:solidFill>
                <a:cs typeface="微软雅黑" panose="020B0503020204020204" pitchFamily="34" charset="-122"/>
                <a:sym typeface="+mn-ea"/>
              </a:rPr>
              <a:t>电焊气割“十不干”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1280" y="1094740"/>
            <a:ext cx="41370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>
                <a:cs typeface="微软雅黑" panose="020B0503020204020204" pitchFamily="34" charset="-122"/>
              </a:rPr>
              <a:t>5设备内无断电，设备未卸压，不焊割。</a:t>
            </a:r>
          </a:p>
        </p:txBody>
      </p:sp>
      <p:pic>
        <p:nvPicPr>
          <p:cNvPr id="4" name="图片 3" descr="5"/>
          <p:cNvPicPr>
            <a:picLocks noChangeAspect="1"/>
          </p:cNvPicPr>
          <p:nvPr/>
        </p:nvPicPr>
        <p:blipFill>
          <a:blip r:embed="rId3"/>
          <a:srcRect b="9974"/>
          <a:stretch>
            <a:fillRect/>
          </a:stretch>
        </p:blipFill>
        <p:spPr>
          <a:xfrm>
            <a:off x="204470" y="1571625"/>
            <a:ext cx="7764780" cy="467106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文本框 4"/>
          <p:cNvSpPr txBox="1"/>
          <p:nvPr/>
        </p:nvSpPr>
        <p:spPr>
          <a:xfrm>
            <a:off x="8096885" y="2721610"/>
            <a:ext cx="407479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cs typeface="微软雅黑" panose="020B0503020204020204" pitchFamily="34" charset="-122"/>
              </a:rPr>
              <a:t>设备未断电就进行焊接，</a:t>
            </a:r>
          </a:p>
          <a:p>
            <a:r>
              <a:rPr lang="zh-CN" altLang="en-US" sz="2800">
                <a:cs typeface="微软雅黑" panose="020B0503020204020204" pitchFamily="34" charset="-122"/>
              </a:rPr>
              <a:t>会发生触电事故；</a:t>
            </a:r>
          </a:p>
          <a:p>
            <a:r>
              <a:rPr lang="zh-CN" altLang="en-US" sz="2800">
                <a:cs typeface="微软雅黑" panose="020B0503020204020204" pitchFamily="34" charset="-122"/>
              </a:rPr>
              <a:t>压力容器未泄压就进行焊接，</a:t>
            </a:r>
          </a:p>
          <a:p>
            <a:r>
              <a:rPr lang="zh-CN" altLang="en-US" sz="2800">
                <a:cs typeface="微软雅黑" panose="020B0503020204020204" pitchFamily="34" charset="-122"/>
              </a:rPr>
              <a:t>容易发生气体或液体喷出。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49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1861009" y="5198431"/>
            <a:ext cx="999224" cy="9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6435" tIns="48217" rIns="96435" bIns="48217">
            <a:spAutoFit/>
          </a:bodyPr>
          <a:lstStyle/>
          <a:p>
            <a:pPr algn="dist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充满希望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99580" y="2732405"/>
            <a:ext cx="4683760" cy="2466975"/>
          </a:xfrm>
          <a:prstGeom prst="rect">
            <a:avLst/>
          </a:prstGeom>
        </p:spPr>
      </p:pic>
      <p:sp>
        <p:nvSpPr>
          <p:cNvPr id="12291" name="Rectangle 2"/>
          <p:cNvSpPr/>
          <p:nvPr/>
        </p:nvSpPr>
        <p:spPr>
          <a:xfrm>
            <a:off x="251460" y="1241108"/>
            <a:ext cx="5189220" cy="52197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algn="ctr" eaLnBrk="1" hangingPunct="1"/>
            <a:r>
              <a:rPr lang="en-US" altLang="zh-CN" sz="2800" b="1" dirty="0">
                <a:solidFill>
                  <a:schemeClr val="tx1"/>
                </a:solidFill>
                <a:cs typeface="微软雅黑" panose="020B0503020204020204" pitchFamily="34" charset="-122"/>
              </a:rPr>
              <a:t>2</a:t>
            </a:r>
            <a:r>
              <a:rPr lang="zh-CN" altLang="en-US" sz="2800" b="1" dirty="0">
                <a:solidFill>
                  <a:schemeClr val="tx1"/>
                </a:solidFill>
                <a:cs typeface="微软雅黑" panose="020B0503020204020204" pitchFamily="34" charset="-122"/>
              </a:rPr>
              <a:t>、个人防护用品的种类和要求</a:t>
            </a:r>
          </a:p>
        </p:txBody>
      </p:sp>
      <p:sp>
        <p:nvSpPr>
          <p:cNvPr id="12292" name="Rectangle 3"/>
          <p:cNvSpPr/>
          <p:nvPr/>
        </p:nvSpPr>
        <p:spPr>
          <a:xfrm>
            <a:off x="389890" y="1964690"/>
            <a:ext cx="5204460" cy="400177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zh-CN" altLang="en-US" dirty="0">
                <a:cs typeface="微软雅黑" panose="020B0503020204020204" pitchFamily="34" charset="-122"/>
              </a:rPr>
              <a:t>防护面罩及头盔</a:t>
            </a:r>
          </a:p>
          <a:p>
            <a:pPr eaLnBrk="1" hangingPunct="1">
              <a:lnSpc>
                <a:spcPct val="80000"/>
              </a:lnSpc>
            </a:pPr>
            <a:r>
              <a:rPr lang="zh-CN" altLang="en-US" dirty="0">
                <a:cs typeface="微软雅黑" panose="020B0503020204020204" pitchFamily="34" charset="-122"/>
              </a:rPr>
              <a:t>焊接防护镜片</a:t>
            </a:r>
          </a:p>
          <a:p>
            <a:pPr eaLnBrk="1" hangingPunct="1">
              <a:lnSpc>
                <a:spcPct val="80000"/>
              </a:lnSpc>
            </a:pPr>
            <a:r>
              <a:rPr lang="zh-CN" altLang="en-US" dirty="0">
                <a:cs typeface="微软雅黑" panose="020B0503020204020204" pitchFamily="34" charset="-122"/>
              </a:rPr>
              <a:t>护目镜</a:t>
            </a:r>
          </a:p>
          <a:p>
            <a:pPr eaLnBrk="1" hangingPunct="1">
              <a:lnSpc>
                <a:spcPct val="80000"/>
              </a:lnSpc>
            </a:pPr>
            <a:r>
              <a:rPr lang="zh-CN" altLang="en-US" dirty="0">
                <a:cs typeface="微软雅黑" panose="020B0503020204020204" pitchFamily="34" charset="-122"/>
              </a:rPr>
              <a:t>防尘口罩及防毒面具</a:t>
            </a:r>
          </a:p>
          <a:p>
            <a:pPr eaLnBrk="1" hangingPunct="1">
              <a:lnSpc>
                <a:spcPct val="80000"/>
              </a:lnSpc>
            </a:pPr>
            <a:r>
              <a:rPr lang="zh-CN" altLang="en-US" dirty="0">
                <a:cs typeface="微软雅黑" panose="020B0503020204020204" pitchFamily="34" charset="-122"/>
              </a:rPr>
              <a:t>噪声防护用具</a:t>
            </a:r>
          </a:p>
          <a:p>
            <a:pPr eaLnBrk="1" hangingPunct="1">
              <a:lnSpc>
                <a:spcPct val="80000"/>
              </a:lnSpc>
            </a:pPr>
            <a:r>
              <a:rPr lang="zh-CN" altLang="en-US" dirty="0">
                <a:cs typeface="微软雅黑" panose="020B0503020204020204" pitchFamily="34" charset="-122"/>
              </a:rPr>
              <a:t>安全帽</a:t>
            </a:r>
          </a:p>
          <a:p>
            <a:pPr eaLnBrk="1" hangingPunct="1">
              <a:lnSpc>
                <a:spcPct val="80000"/>
              </a:lnSpc>
            </a:pPr>
            <a:r>
              <a:rPr lang="zh-CN" altLang="en-US" dirty="0">
                <a:cs typeface="微软雅黑" panose="020B0503020204020204" pitchFamily="34" charset="-122"/>
              </a:rPr>
              <a:t>防护服</a:t>
            </a:r>
          </a:p>
          <a:p>
            <a:pPr eaLnBrk="1" hangingPunct="1">
              <a:lnSpc>
                <a:spcPct val="80000"/>
              </a:lnSpc>
            </a:pPr>
            <a:r>
              <a:rPr lang="zh-CN" altLang="en-US" dirty="0">
                <a:cs typeface="微软雅黑" panose="020B0503020204020204" pitchFamily="34" charset="-122"/>
              </a:rPr>
              <a:t>焊工手套、工作鞋及鞋盖</a:t>
            </a:r>
          </a:p>
          <a:p>
            <a:pPr eaLnBrk="1" hangingPunct="1">
              <a:lnSpc>
                <a:spcPct val="80000"/>
              </a:lnSpc>
            </a:pPr>
            <a:r>
              <a:rPr lang="zh-CN" altLang="en-US" dirty="0">
                <a:cs typeface="微软雅黑" panose="020B0503020204020204" pitchFamily="34" charset="-122"/>
              </a:rPr>
              <a:t>安全带</a:t>
            </a:r>
          </a:p>
          <a:p>
            <a:pPr eaLnBrk="1" hangingPunct="1"/>
            <a:endParaRPr lang="en-US" altLang="zh-CN" dirty="0">
              <a:cs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09115" y="434340"/>
            <a:ext cx="293751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eaLnBrk="1" hangingPunct="1"/>
            <a:r>
              <a:rPr lang="zh-CN" altLang="en-US" sz="2400" b="1" dirty="0">
                <a:solidFill>
                  <a:schemeClr val="bg1"/>
                </a:solidFill>
                <a:cs typeface="微软雅黑" panose="020B0503020204020204" pitchFamily="34" charset="-122"/>
                <a:sym typeface="+mn-ea"/>
              </a:rPr>
              <a:t>电焊气割“十不干”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0800" y="1079500"/>
            <a:ext cx="535051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>
                <a:cs typeface="微软雅黑" panose="020B0503020204020204" pitchFamily="34" charset="-122"/>
              </a:rPr>
              <a:t>6作业区周围有易燃易爆物品未消除干净，不焊割。</a:t>
            </a:r>
          </a:p>
        </p:txBody>
      </p:sp>
      <p:pic>
        <p:nvPicPr>
          <p:cNvPr id="4" name="图片 3" descr="6"/>
          <p:cNvPicPr>
            <a:picLocks noChangeAspect="1"/>
          </p:cNvPicPr>
          <p:nvPr/>
        </p:nvPicPr>
        <p:blipFill>
          <a:blip r:embed="rId3"/>
          <a:srcRect b="9705"/>
          <a:stretch>
            <a:fillRect/>
          </a:stretch>
        </p:blipFill>
        <p:spPr>
          <a:xfrm>
            <a:off x="51435" y="1571625"/>
            <a:ext cx="7900670" cy="472630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文本框 4"/>
          <p:cNvSpPr txBox="1"/>
          <p:nvPr/>
        </p:nvSpPr>
        <p:spPr>
          <a:xfrm>
            <a:off x="8050530" y="3321050"/>
            <a:ext cx="407543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cs typeface="微软雅黑" panose="020B0503020204020204" pitchFamily="34" charset="-122"/>
              </a:rPr>
              <a:t>易燃易爆物品未消除干净，</a:t>
            </a:r>
          </a:p>
          <a:p>
            <a:r>
              <a:rPr lang="zh-CN" altLang="en-US" sz="2800">
                <a:cs typeface="微软雅黑" panose="020B0503020204020204" pitchFamily="34" charset="-122"/>
              </a:rPr>
              <a:t>容易被火星引燃。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50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09115" y="434340"/>
            <a:ext cx="293751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eaLnBrk="1" hangingPunct="1"/>
            <a:r>
              <a:rPr lang="zh-CN" altLang="en-US" sz="2400" b="1" dirty="0">
                <a:solidFill>
                  <a:schemeClr val="bg1"/>
                </a:solidFill>
                <a:cs typeface="微软雅黑" panose="020B0503020204020204" pitchFamily="34" charset="-122"/>
                <a:sym typeface="+mn-ea"/>
              </a:rPr>
              <a:t>电焊气割“十不干”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7310" y="1064260"/>
            <a:ext cx="47961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>
                <a:cs typeface="微软雅黑" panose="020B0503020204020204" pitchFamily="34" charset="-122"/>
              </a:rPr>
              <a:t>7焊体性质不清、火星飞向不明，不焊割</a:t>
            </a:r>
          </a:p>
        </p:txBody>
      </p:sp>
      <p:pic>
        <p:nvPicPr>
          <p:cNvPr id="4" name="图片 3" descr="7"/>
          <p:cNvPicPr>
            <a:picLocks noChangeAspect="1"/>
          </p:cNvPicPr>
          <p:nvPr/>
        </p:nvPicPr>
        <p:blipFill>
          <a:blip r:embed="rId3"/>
          <a:srcRect b="9999"/>
          <a:stretch>
            <a:fillRect/>
          </a:stretch>
        </p:blipFill>
        <p:spPr>
          <a:xfrm>
            <a:off x="67310" y="1432560"/>
            <a:ext cx="7857490" cy="48355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文本框 4"/>
          <p:cNvSpPr txBox="1"/>
          <p:nvPr/>
        </p:nvSpPr>
        <p:spPr>
          <a:xfrm>
            <a:off x="8035290" y="3291205"/>
            <a:ext cx="399796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cs typeface="微软雅黑" panose="020B0503020204020204" pitchFamily="34" charset="-122"/>
              </a:rPr>
              <a:t>焊接物体性质不明，</a:t>
            </a:r>
          </a:p>
          <a:p>
            <a:r>
              <a:rPr lang="zh-CN" altLang="en-US" sz="2800">
                <a:cs typeface="微软雅黑" panose="020B0503020204020204" pitchFamily="34" charset="-122"/>
              </a:rPr>
              <a:t>易发生不可预见性事故。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51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09115" y="434340"/>
            <a:ext cx="293751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eaLnBrk="1" hangingPunct="1"/>
            <a:r>
              <a:rPr lang="zh-CN" altLang="en-US" sz="2400" b="1" dirty="0">
                <a:solidFill>
                  <a:schemeClr val="bg1"/>
                </a:solidFill>
                <a:cs typeface="微软雅黑" panose="020B0503020204020204" pitchFamily="34" charset="-122"/>
                <a:sym typeface="+mn-ea"/>
              </a:rPr>
              <a:t>电焊气割“十不干”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96520" y="1094740"/>
            <a:ext cx="396811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>
                <a:cs typeface="微软雅黑" panose="020B0503020204020204" pitchFamily="34" charset="-122"/>
              </a:rPr>
              <a:t>8设备安全附件不全或失效，不焊割。</a:t>
            </a:r>
          </a:p>
        </p:txBody>
      </p:sp>
      <p:pic>
        <p:nvPicPr>
          <p:cNvPr id="4" name="图片 3" descr="8"/>
          <p:cNvPicPr>
            <a:picLocks noChangeAspect="1"/>
          </p:cNvPicPr>
          <p:nvPr/>
        </p:nvPicPr>
        <p:blipFill>
          <a:blip r:embed="rId3"/>
          <a:srcRect b="9578"/>
          <a:stretch>
            <a:fillRect/>
          </a:stretch>
        </p:blipFill>
        <p:spPr>
          <a:xfrm>
            <a:off x="96520" y="1571625"/>
            <a:ext cx="7904480" cy="470598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文本框 4"/>
          <p:cNvSpPr txBox="1"/>
          <p:nvPr/>
        </p:nvSpPr>
        <p:spPr>
          <a:xfrm>
            <a:off x="8154670" y="2835910"/>
            <a:ext cx="401447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cs typeface="微软雅黑" panose="020B0503020204020204" pitchFamily="34" charset="-122"/>
              </a:rPr>
              <a:t>电焊机的焊把线、接地线、焊钳，</a:t>
            </a:r>
          </a:p>
          <a:p>
            <a:r>
              <a:rPr lang="zh-CN" altLang="en-US" sz="2800">
                <a:cs typeface="微软雅黑" panose="020B0503020204020204" pitchFamily="34" charset="-122"/>
              </a:rPr>
              <a:t>以及乙炔瓶上的回火阀、易熔塞等附件，</a:t>
            </a:r>
          </a:p>
          <a:p>
            <a:r>
              <a:rPr lang="zh-CN" altLang="en-US" sz="2800">
                <a:cs typeface="微软雅黑" panose="020B0503020204020204" pitchFamily="34" charset="-122"/>
              </a:rPr>
              <a:t>是确保焊割作业安全性的重要设施。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52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09115" y="434340"/>
            <a:ext cx="293751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eaLnBrk="1" hangingPunct="1"/>
            <a:r>
              <a:rPr lang="zh-CN" altLang="en-US" sz="2400" b="1" dirty="0">
                <a:solidFill>
                  <a:schemeClr val="bg1"/>
                </a:solidFill>
                <a:cs typeface="微软雅黑" panose="020B0503020204020204" pitchFamily="34" charset="-122"/>
                <a:sym typeface="+mn-ea"/>
              </a:rPr>
              <a:t>电焊气割“十不干”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6195" y="1079500"/>
            <a:ext cx="59944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>
                <a:cs typeface="微软雅黑" panose="020B0503020204020204" pitchFamily="34" charset="-122"/>
              </a:rPr>
              <a:t>9锅炉、容器等设备内无专人监护、无防护措施，不焊割。</a:t>
            </a:r>
          </a:p>
        </p:txBody>
      </p:sp>
      <p:pic>
        <p:nvPicPr>
          <p:cNvPr id="4" name="图片 3" descr="9"/>
          <p:cNvPicPr>
            <a:picLocks noChangeAspect="1"/>
          </p:cNvPicPr>
          <p:nvPr/>
        </p:nvPicPr>
        <p:blipFill>
          <a:blip r:embed="rId3"/>
          <a:srcRect b="10885"/>
          <a:stretch>
            <a:fillRect/>
          </a:stretch>
        </p:blipFill>
        <p:spPr>
          <a:xfrm>
            <a:off x="36195" y="1447800"/>
            <a:ext cx="8148955" cy="47879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文本框 4"/>
          <p:cNvSpPr txBox="1"/>
          <p:nvPr/>
        </p:nvSpPr>
        <p:spPr>
          <a:xfrm>
            <a:off x="8327390" y="2813050"/>
            <a:ext cx="3844925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cs typeface="微软雅黑" panose="020B0503020204020204" pitchFamily="34" charset="-122"/>
              </a:rPr>
              <a:t>有限空间或密闭空间内焊割时，</a:t>
            </a:r>
          </a:p>
          <a:p>
            <a:r>
              <a:rPr lang="zh-CN" altLang="en-US" sz="2800">
                <a:cs typeface="微软雅黑" panose="020B0503020204020204" pitchFamily="34" charset="-122"/>
              </a:rPr>
              <a:t>必须有专人警戒和监护，</a:t>
            </a:r>
          </a:p>
          <a:p>
            <a:r>
              <a:rPr lang="zh-CN" altLang="en-US" sz="2800">
                <a:cs typeface="微软雅黑" panose="020B0503020204020204" pitchFamily="34" charset="-122"/>
              </a:rPr>
              <a:t>以便在发生危险情况时及时处置。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53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09115" y="434340"/>
            <a:ext cx="293751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eaLnBrk="1" hangingPunct="1"/>
            <a:r>
              <a:rPr lang="zh-CN" altLang="en-US" sz="2400" b="1" dirty="0">
                <a:solidFill>
                  <a:schemeClr val="bg1"/>
                </a:solidFill>
                <a:cs typeface="微软雅黑" panose="020B0503020204020204" pitchFamily="34" charset="-122"/>
                <a:sym typeface="+mn-ea"/>
              </a:rPr>
              <a:t>电焊气割“十不干”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3660" y="1079500"/>
            <a:ext cx="592455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>
                <a:cs typeface="微软雅黑" panose="020B0503020204020204" pitchFamily="34" charset="-122"/>
              </a:rPr>
              <a:t>10禁火区内未采取安全措施、未办理动火手续，不焊割。</a:t>
            </a:r>
          </a:p>
        </p:txBody>
      </p:sp>
      <p:pic>
        <p:nvPicPr>
          <p:cNvPr id="4" name="图片 3" descr="10"/>
          <p:cNvPicPr>
            <a:picLocks noChangeAspect="1"/>
          </p:cNvPicPr>
          <p:nvPr/>
        </p:nvPicPr>
        <p:blipFill>
          <a:blip r:embed="rId3"/>
          <a:srcRect b="10500"/>
          <a:stretch>
            <a:fillRect/>
          </a:stretch>
        </p:blipFill>
        <p:spPr>
          <a:xfrm>
            <a:off x="73660" y="1447800"/>
            <a:ext cx="7981315" cy="48228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文本框 4"/>
          <p:cNvSpPr txBox="1"/>
          <p:nvPr/>
        </p:nvSpPr>
        <p:spPr>
          <a:xfrm>
            <a:off x="8173720" y="2920365"/>
            <a:ext cx="3997960" cy="31076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cs typeface="微软雅黑" panose="020B0503020204020204" pitchFamily="34" charset="-122"/>
              </a:rPr>
              <a:t>禁火区内火灾风险等级高，</a:t>
            </a:r>
          </a:p>
          <a:p>
            <a:r>
              <a:rPr lang="zh-CN" altLang="en-US" sz="2800">
                <a:cs typeface="微软雅黑" panose="020B0503020204020204" pitchFamily="34" charset="-122"/>
              </a:rPr>
              <a:t>在禁火区内实施焊割作业，</a:t>
            </a:r>
          </a:p>
          <a:p>
            <a:r>
              <a:rPr lang="zh-CN" altLang="en-US" sz="2800">
                <a:cs typeface="微软雅黑" panose="020B0503020204020204" pitchFamily="34" charset="-122"/>
              </a:rPr>
              <a:t>一般实行（三级）审批制。 </a:t>
            </a:r>
          </a:p>
          <a:p>
            <a:endParaRPr lang="zh-CN" altLang="en-US" sz="2800">
              <a:cs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54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7515" y="0"/>
            <a:ext cx="2865120" cy="4547235"/>
          </a:xfrm>
          <a:prstGeom prst="rect">
            <a:avLst/>
          </a:prstGeom>
        </p:spPr>
      </p:pic>
      <p:pic>
        <p:nvPicPr>
          <p:cNvPr id="3" name="图片 2" descr="&amp;pky8655463850&amp;2&amp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289540" cy="6858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 bwMode="auto">
          <a:xfrm>
            <a:off x="0" y="4450080"/>
            <a:ext cx="12192000" cy="245935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00"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077" name="文本框 24"/>
          <p:cNvSpPr>
            <a:spLocks noChangeArrowheads="1"/>
          </p:cNvSpPr>
          <p:nvPr/>
        </p:nvSpPr>
        <p:spPr bwMode="auto">
          <a:xfrm>
            <a:off x="3972245" y="4547552"/>
            <a:ext cx="4246880" cy="193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微软雅黑" panose="020B0503020204020204" pitchFamily="34" charset="-122"/>
              <a:buNone/>
            </a:pPr>
            <a:r>
              <a:rPr lang="zh-CN" sz="8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感谢聆听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1861009" y="5198431"/>
            <a:ext cx="999224" cy="9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6435" tIns="48217" rIns="96435" bIns="48217">
            <a:spAutoFit/>
          </a:bodyPr>
          <a:lstStyle/>
          <a:p>
            <a:pPr algn="dist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充满希望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4770" y="4396105"/>
            <a:ext cx="2995930" cy="23221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315" name="Picture 2" descr="1752815_0_2009051309503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61185" y="3970020"/>
            <a:ext cx="1636713" cy="1228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Picture 3" descr="20061120094218285"/>
          <p:cNvPicPr>
            <a:picLocks noChangeAspect="1"/>
          </p:cNvPicPr>
          <p:nvPr/>
        </p:nvPicPr>
        <p:blipFill>
          <a:blip r:embed="rId5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670800" y="3735705"/>
            <a:ext cx="1165225" cy="14566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4" descr="633354927536406250"/>
          <p:cNvPicPr>
            <a:picLocks noChangeAspect="1"/>
          </p:cNvPicPr>
          <p:nvPr/>
        </p:nvPicPr>
        <p:blipFill>
          <a:blip r:embed="rId6">
            <a:clrChange>
              <a:clrFrom>
                <a:srgbClr val="FBFBFB">
                  <a:alpha val="100000"/>
                </a:srgbClr>
              </a:clrFrom>
              <a:clrTo>
                <a:srgbClr val="FBFBFB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872615" y="2887980"/>
            <a:ext cx="1297940" cy="11607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8" name="Rectangle 5"/>
          <p:cNvSpPr>
            <a:spLocks noGrp="1"/>
          </p:cNvSpPr>
          <p:nvPr/>
        </p:nvSpPr>
        <p:spPr>
          <a:xfrm>
            <a:off x="3903980" y="3324860"/>
            <a:ext cx="3034030" cy="64516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algn="ctr" eaLnBrk="1" hangingPunct="1"/>
            <a:r>
              <a:rPr lang="zh-CN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微软雅黑" panose="020B0503020204020204" pitchFamily="34" charset="-122"/>
              </a:rPr>
              <a:t>个人防护用品</a:t>
            </a:r>
          </a:p>
        </p:txBody>
      </p:sp>
      <p:pic>
        <p:nvPicPr>
          <p:cNvPr id="13319" name="Picture 6" descr="1066_G_1228956963693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4120" y="1607185"/>
            <a:ext cx="1842770" cy="10839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0" name="Picture 7" descr="4729_G_123551416071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56580" y="4819015"/>
            <a:ext cx="1599565" cy="1599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8" descr="633290093367500000"/>
          <p:cNvPicPr>
            <a:picLocks noChangeAspect="1"/>
          </p:cNvPicPr>
          <p:nvPr/>
        </p:nvPicPr>
        <p:blipFill>
          <a:blip r:embed="rId9">
            <a:clrChange>
              <a:clrFrom>
                <a:srgbClr val="FCFCFC">
                  <a:alpha val="100000"/>
                </a:srgbClr>
              </a:clrFrom>
              <a:clrTo>
                <a:srgbClr val="FCFCFC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1570" y="4956175"/>
            <a:ext cx="915670" cy="12014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2" name="Picture 9" descr="633292616410937500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66785" y="2243455"/>
            <a:ext cx="1139190" cy="12966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4" name="Picture 11" descr="未命名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7FF">
                  <a:alpha val="100000"/>
                </a:srgbClr>
              </a:clrFrom>
              <a:clrTo>
                <a:srgbClr val="FFF7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4587240" y="1051560"/>
            <a:ext cx="1517015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5" name="Picture 12" descr="12479769060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13855" y="1361440"/>
            <a:ext cx="1327785" cy="10617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008774" y="2692506"/>
            <a:ext cx="5183226" cy="165575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33805"/>
            <a:endParaRPr lang="zh-CN" altLang="en-US" sz="1700">
              <a:solidFill>
                <a:srgbClr val="1F497D"/>
              </a:solidFill>
              <a:cs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469160" y="2692506"/>
            <a:ext cx="287957" cy="165575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zh-CN" altLang="en-US" sz="1700">
              <a:solidFill>
                <a:srgbClr val="1F497D"/>
              </a:solidFill>
              <a:cs typeface="微软雅黑" panose="020B0503020204020204" pitchFamily="34" charset="-122"/>
            </a:endParaRPr>
          </a:p>
        </p:txBody>
      </p:sp>
      <p:sp>
        <p:nvSpPr>
          <p:cNvPr id="4" name="TextBox 11"/>
          <p:cNvSpPr txBox="1"/>
          <p:nvPr/>
        </p:nvSpPr>
        <p:spPr>
          <a:xfrm>
            <a:off x="7397906" y="2761319"/>
            <a:ext cx="738536" cy="151812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 algn="dist" defTabSz="913765">
              <a:defRPr sz="36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  <a:cs typeface="微软雅黑" panose="020B0503020204020204" pitchFamily="34" charset="-122"/>
              </a:rPr>
              <a:t>第二章</a:t>
            </a:r>
          </a:p>
        </p:txBody>
      </p:sp>
      <p:sp>
        <p:nvSpPr>
          <p:cNvPr id="11" name="矩形 10"/>
          <p:cNvSpPr/>
          <p:nvPr/>
        </p:nvSpPr>
        <p:spPr>
          <a:xfrm>
            <a:off x="5854078" y="5012763"/>
            <a:ext cx="3597467" cy="338454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endParaRPr lang="zh-CN" altLang="en-US" sz="1600" dirty="0">
              <a:solidFill>
                <a:srgbClr val="1F497D"/>
              </a:solidFill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220" y="1251519"/>
            <a:ext cx="3568164" cy="3931862"/>
          </a:xfrm>
          <a:prstGeom prst="rect">
            <a:avLst/>
          </a:prstGeom>
        </p:spPr>
      </p:pic>
      <p:sp>
        <p:nvSpPr>
          <p:cNvPr id="5" name="TextBox 12"/>
          <p:cNvSpPr txBox="1"/>
          <p:nvPr/>
        </p:nvSpPr>
        <p:spPr>
          <a:xfrm>
            <a:off x="1660639" y="2528438"/>
            <a:ext cx="374333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</a:t>
            </a:r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安全用电</a:t>
            </a:r>
            <a:endParaRPr lang="zh-CN" alt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/>
            <a:endParaRPr lang="zh-CN" altLang="en-US" sz="4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" name="TextBox 13"/>
          <p:cNvSpPr txBox="1"/>
          <p:nvPr/>
        </p:nvSpPr>
        <p:spPr>
          <a:xfrm>
            <a:off x="3476625" y="3961130"/>
            <a:ext cx="2498090" cy="671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zh-CN" sz="1260" i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遵守焊接安全操作规程，杜绝违章焊接，防止焊接安全事故发生。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  <p:transition spd="slow" advTm="0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19405" y="1156335"/>
            <a:ext cx="358013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eaLnBrk="1" hangingPunct="1">
              <a:buNone/>
            </a:pPr>
            <a:r>
              <a:rPr lang="en-US" altLang="zh-CN" sz="2800" b="1" dirty="0">
                <a:latin typeface="+mn-ea"/>
                <a:cs typeface="+mn-ea"/>
                <a:sym typeface="+mn-ea"/>
              </a:rPr>
              <a:t>1</a:t>
            </a:r>
            <a:r>
              <a:rPr lang="zh-CN" altLang="en-US" sz="2800" b="1" dirty="0">
                <a:latin typeface="+mn-ea"/>
                <a:cs typeface="+mn-ea"/>
                <a:sym typeface="+mn-ea"/>
              </a:rPr>
              <a:t>、电流对人体的伤害</a:t>
            </a:r>
            <a:endParaRPr lang="zh-CN" altLang="en-US" sz="2800" b="1">
              <a:latin typeface="+mn-ea"/>
              <a:cs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359535" y="2414270"/>
            <a:ext cx="3937000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>
              <a:buNone/>
            </a:pPr>
            <a:r>
              <a:rPr lang="zh-CN" altLang="en-US" sz="2800" b="1" dirty="0">
                <a:cs typeface="微软雅黑" panose="020B0503020204020204" pitchFamily="34" charset="-122"/>
                <a:sym typeface="+mn-ea"/>
              </a:rPr>
              <a:t>电对人体的危害有三：</a:t>
            </a:r>
            <a:endParaRPr lang="zh-CN" altLang="en-US" sz="2800" b="1" dirty="0">
              <a:cs typeface="微软雅黑" panose="020B0503020204020204" pitchFamily="34" charset="-122"/>
            </a:endParaRPr>
          </a:p>
          <a:p>
            <a:pPr eaLnBrk="1" hangingPunct="1">
              <a:buNone/>
            </a:pPr>
            <a:r>
              <a:rPr lang="zh-CN" altLang="en-US" sz="2800" b="1" dirty="0">
                <a:cs typeface="微软雅黑" panose="020B0503020204020204" pitchFamily="34" charset="-122"/>
                <a:sym typeface="+mn-ea"/>
              </a:rPr>
              <a:t>        电击</a:t>
            </a:r>
            <a:endParaRPr lang="zh-CN" altLang="en-US" sz="2800" b="1" dirty="0">
              <a:cs typeface="微软雅黑" panose="020B0503020204020204" pitchFamily="34" charset="-122"/>
            </a:endParaRPr>
          </a:p>
          <a:p>
            <a:pPr eaLnBrk="1" hangingPunct="1">
              <a:buNone/>
            </a:pPr>
            <a:r>
              <a:rPr lang="zh-CN" altLang="en-US" sz="2800" b="1" dirty="0">
                <a:cs typeface="微软雅黑" panose="020B0503020204020204" pitchFamily="34" charset="-122"/>
                <a:sym typeface="+mn-ea"/>
              </a:rPr>
              <a:t>        电伤</a:t>
            </a:r>
            <a:endParaRPr lang="zh-CN" altLang="en-US" sz="2800" b="1" dirty="0">
              <a:cs typeface="微软雅黑" panose="020B0503020204020204" pitchFamily="34" charset="-122"/>
            </a:endParaRPr>
          </a:p>
          <a:p>
            <a:pPr eaLnBrk="1" hangingPunct="1">
              <a:buNone/>
            </a:pPr>
            <a:r>
              <a:rPr lang="zh-CN" altLang="en-US" sz="2800" b="1" dirty="0">
                <a:cs typeface="微软雅黑" panose="020B0503020204020204" pitchFamily="34" charset="-122"/>
                <a:sym typeface="+mn-ea"/>
              </a:rPr>
              <a:t>        电磁场生理伤害</a:t>
            </a:r>
            <a:endParaRPr lang="zh-CN" altLang="en-US" sz="2800" b="1" dirty="0">
              <a:cs typeface="微软雅黑" panose="020B0503020204020204" pitchFamily="34" charset="-122"/>
            </a:endParaRPr>
          </a:p>
          <a:p>
            <a:pPr eaLnBrk="1" hangingPunct="1">
              <a:buNone/>
            </a:pPr>
            <a:endParaRPr lang="zh-CN" altLang="en-US" sz="2800" b="1">
              <a:cs typeface="微软雅黑" panose="020B0503020204020204" pitchFamily="34" charset="-122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355" y="3661410"/>
            <a:ext cx="4762500" cy="2667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9855" y="1202690"/>
            <a:ext cx="465264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、造成人体触电伤害的因素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388" name="Rectangle 3"/>
          <p:cNvSpPr/>
          <p:nvPr/>
        </p:nvSpPr>
        <p:spPr>
          <a:xfrm>
            <a:off x="758825" y="1949450"/>
            <a:ext cx="6663055" cy="427291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l" eaLnBrk="1" hangingPunct="1">
              <a:buNone/>
            </a:pPr>
            <a:r>
              <a:rPr lang="en-US" altLang="zh-CN" sz="2200" dirty="0">
                <a:latin typeface="+mn-ea"/>
                <a:cs typeface="+mn-ea"/>
              </a:rPr>
              <a:t>1</a:t>
            </a:r>
            <a:r>
              <a:rPr lang="zh-CN" altLang="en-US" sz="2200" dirty="0">
                <a:latin typeface="+mn-ea"/>
                <a:cs typeface="+mn-ea"/>
              </a:rPr>
              <a:t>）电流强度</a:t>
            </a:r>
          </a:p>
          <a:p>
            <a:pPr algn="l" eaLnBrk="1" hangingPunct="1">
              <a:buNone/>
            </a:pPr>
            <a:r>
              <a:rPr lang="en-US" altLang="zh-CN" sz="2200" dirty="0">
                <a:latin typeface="+mn-ea"/>
                <a:cs typeface="+mn-ea"/>
              </a:rPr>
              <a:t>1mA</a:t>
            </a:r>
            <a:r>
              <a:rPr lang="zh-CN" altLang="en-US" sz="2200" dirty="0">
                <a:latin typeface="+mn-ea"/>
                <a:cs typeface="+mn-ea"/>
              </a:rPr>
              <a:t>、</a:t>
            </a:r>
            <a:r>
              <a:rPr lang="en-US" altLang="zh-CN" sz="2200" dirty="0">
                <a:latin typeface="+mn-ea"/>
                <a:cs typeface="+mn-ea"/>
              </a:rPr>
              <a:t>5mA</a:t>
            </a:r>
            <a:r>
              <a:rPr lang="zh-CN" altLang="en-US" sz="2200" dirty="0">
                <a:latin typeface="+mn-ea"/>
                <a:cs typeface="+mn-ea"/>
              </a:rPr>
              <a:t>、</a:t>
            </a:r>
            <a:r>
              <a:rPr lang="en-US" altLang="zh-CN" sz="2200" dirty="0">
                <a:latin typeface="+mn-ea"/>
                <a:cs typeface="+mn-ea"/>
              </a:rPr>
              <a:t>10mA</a:t>
            </a:r>
            <a:r>
              <a:rPr lang="zh-CN" altLang="en-US" sz="2200" dirty="0">
                <a:latin typeface="+mn-ea"/>
                <a:cs typeface="+mn-ea"/>
              </a:rPr>
              <a:t>、</a:t>
            </a:r>
            <a:r>
              <a:rPr lang="en-US" altLang="zh-CN" sz="2200" dirty="0">
                <a:latin typeface="+mn-ea"/>
                <a:cs typeface="+mn-ea"/>
              </a:rPr>
              <a:t>50mA</a:t>
            </a:r>
            <a:r>
              <a:rPr lang="zh-CN" altLang="en-US" sz="2200" dirty="0">
                <a:latin typeface="+mn-ea"/>
                <a:cs typeface="+mn-ea"/>
              </a:rPr>
              <a:t>、</a:t>
            </a:r>
            <a:r>
              <a:rPr lang="en-US" altLang="zh-CN" sz="2200" dirty="0">
                <a:latin typeface="+mn-ea"/>
                <a:cs typeface="+mn-ea"/>
              </a:rPr>
              <a:t>50mA</a:t>
            </a:r>
          </a:p>
          <a:p>
            <a:pPr algn="l" eaLnBrk="1" hangingPunct="1">
              <a:buNone/>
            </a:pPr>
            <a:r>
              <a:rPr lang="en-US" altLang="zh-CN" sz="2200" dirty="0">
                <a:latin typeface="+mn-ea"/>
                <a:cs typeface="+mn-ea"/>
              </a:rPr>
              <a:t>2)</a:t>
            </a:r>
            <a:r>
              <a:rPr lang="zh-CN" altLang="en-US" sz="2200" dirty="0">
                <a:latin typeface="+mn-ea"/>
                <a:cs typeface="+mn-ea"/>
              </a:rPr>
              <a:t>电压</a:t>
            </a:r>
          </a:p>
          <a:p>
            <a:pPr algn="l" eaLnBrk="1" hangingPunct="1">
              <a:buNone/>
            </a:pPr>
            <a:r>
              <a:rPr lang="zh-CN" altLang="en-US" sz="2200" dirty="0">
                <a:latin typeface="+mn-ea"/>
                <a:cs typeface="+mn-ea"/>
              </a:rPr>
              <a:t>干燥</a:t>
            </a:r>
            <a:r>
              <a:rPr lang="en-US" altLang="zh-CN" sz="2200" dirty="0">
                <a:latin typeface="+mn-ea"/>
                <a:cs typeface="+mn-ea"/>
              </a:rPr>
              <a:t>-50V</a:t>
            </a:r>
          </a:p>
          <a:p>
            <a:pPr algn="l" eaLnBrk="1" hangingPunct="1">
              <a:buNone/>
            </a:pPr>
            <a:r>
              <a:rPr lang="zh-CN" altLang="en-US" sz="2200" dirty="0">
                <a:latin typeface="+mn-ea"/>
                <a:cs typeface="+mn-ea"/>
              </a:rPr>
              <a:t>潮湿</a:t>
            </a:r>
            <a:r>
              <a:rPr lang="en-US" altLang="zh-CN" sz="2200" dirty="0">
                <a:latin typeface="+mn-ea"/>
                <a:cs typeface="+mn-ea"/>
              </a:rPr>
              <a:t>-12V</a:t>
            </a:r>
          </a:p>
          <a:p>
            <a:pPr algn="l" eaLnBrk="1" hangingPunct="1">
              <a:buNone/>
            </a:pPr>
            <a:r>
              <a:rPr lang="en-US" altLang="zh-CN" sz="2200" dirty="0">
                <a:latin typeface="+mn-ea"/>
                <a:cs typeface="+mn-ea"/>
              </a:rPr>
              <a:t>2</a:t>
            </a:r>
            <a:r>
              <a:rPr lang="zh-CN" altLang="en-US" sz="2200" dirty="0">
                <a:latin typeface="+mn-ea"/>
                <a:cs typeface="+mn-ea"/>
              </a:rPr>
              <a:t>）通电时间</a:t>
            </a:r>
          </a:p>
          <a:p>
            <a:pPr algn="l" eaLnBrk="1" hangingPunct="1">
              <a:buNone/>
            </a:pPr>
            <a:r>
              <a:rPr lang="zh-CN" altLang="en-US" sz="2200" dirty="0">
                <a:latin typeface="+mn-ea"/>
                <a:cs typeface="+mn-ea"/>
              </a:rPr>
              <a:t>每次心脏收缩扩张有</a:t>
            </a:r>
            <a:r>
              <a:rPr lang="en-US" altLang="zh-CN" sz="2200" dirty="0">
                <a:latin typeface="+mn-ea"/>
                <a:cs typeface="+mn-ea"/>
              </a:rPr>
              <a:t>0.1s</a:t>
            </a:r>
            <a:r>
              <a:rPr lang="zh-CN" altLang="en-US" sz="2200" dirty="0">
                <a:latin typeface="+mn-ea"/>
                <a:cs typeface="+mn-ea"/>
              </a:rPr>
              <a:t>间歇此时对电流最敏感，触电时间超过</a:t>
            </a:r>
            <a:r>
              <a:rPr lang="en-US" altLang="zh-CN" sz="2200" dirty="0">
                <a:latin typeface="+mn-ea"/>
                <a:cs typeface="+mn-ea"/>
              </a:rPr>
              <a:t>1s,</a:t>
            </a:r>
            <a:r>
              <a:rPr lang="zh-CN" altLang="en-US" sz="2200" dirty="0">
                <a:latin typeface="+mn-ea"/>
                <a:cs typeface="+mn-ea"/>
              </a:rPr>
              <a:t>肯定会与心脏最敏感的间隙重合</a:t>
            </a:r>
          </a:p>
          <a:p>
            <a:pPr algn="l" eaLnBrk="1" hangingPunct="1">
              <a:buNone/>
            </a:pPr>
            <a:r>
              <a:rPr lang="en-US" altLang="zh-CN" sz="2200" dirty="0">
                <a:latin typeface="+mn-ea"/>
                <a:cs typeface="+mn-ea"/>
              </a:rPr>
              <a:t>3</a:t>
            </a:r>
            <a:r>
              <a:rPr lang="zh-CN" altLang="en-US" sz="2200" dirty="0">
                <a:latin typeface="+mn-ea"/>
                <a:cs typeface="+mn-ea"/>
              </a:rPr>
              <a:t>）电流通过人体的途径</a:t>
            </a:r>
          </a:p>
          <a:p>
            <a:pPr algn="l" eaLnBrk="1" hangingPunct="1">
              <a:buNone/>
            </a:pPr>
            <a:r>
              <a:rPr lang="zh-CN" altLang="en-US" sz="2200" dirty="0">
                <a:latin typeface="+mn-ea"/>
                <a:cs typeface="+mn-ea"/>
              </a:rPr>
              <a:t>通过心脏、肺部、中枢神经系统的电流越大，危害越大，人体从左手到右手的触电事故最危险。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DFF">
                  <a:alpha val="100000"/>
                </a:srgbClr>
              </a:clrFrom>
              <a:clrTo>
                <a:srgbClr val="FFFD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68845" y="1948815"/>
            <a:ext cx="4886325" cy="4079875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F72D54-E197-4495-A232-5F49B2FB03D4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29" name="图片 28" descr="〔微信公众号：安全生产管理〕二维码（棕黄）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6345" y="2684145"/>
            <a:ext cx="786130" cy="786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13ea895f-cd61-4b69-a9ce-7b293b968780"/>
  <p:tag name="COMMONDATA" val="eyJoZGlkIjoiZDYyZWEzMGEyOTgzNjMyODIwYmE0OTZmMjRkNDUyMDE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免费资料关注公众号:安全生产管理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微软雅黑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微软雅黑"/>
        <a:font script="Hebr" typeface="微软雅黑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</a:majorFont>
      <a:minorFont>
        <a:latin typeface="微软雅黑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微软雅黑"/>
        <a:font script="Hebr" typeface="微软雅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免费资料关注公众号:安全生产管理 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微软雅黑"/>
        <a:font script="Hebr" typeface="微软雅黑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微软雅黑"/>
        <a:font script="Hebr" typeface="微软雅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微软雅黑"/>
        <a:font script="Hebr" typeface="微软雅黑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微软雅黑"/>
        <a:font script="Hebr" typeface="微软雅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4463</Words>
  <Application>Microsoft Office PowerPoint</Application>
  <PresentationFormat>宽屏</PresentationFormat>
  <Paragraphs>393</Paragraphs>
  <Slides>55</Slides>
  <Notes>53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55</vt:i4>
      </vt:variant>
    </vt:vector>
  </HeadingPairs>
  <TitlesOfParts>
    <vt:vector size="60" baseType="lpstr">
      <vt:lpstr>微软雅黑</vt:lpstr>
      <vt:lpstr>Arial</vt:lpstr>
      <vt:lpstr>Wingdings</vt:lpstr>
      <vt:lpstr>免费资料关注公众号:安全生产管理</vt:lpstr>
      <vt:lpstr>免费资料关注公众号:安全生产管理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微信公众号:安全生产管理</dc:title>
  <dc:subject>免费资料关注公众号:安全生产管理</dc:subject>
  <dc:creator/>
  <cp:keywords>免费资料关注公众号:安全生产管理</cp:keywords>
  <dc:description>免费资料关注公众号:安全生产管理</dc:description>
  <cp:lastModifiedBy/>
  <cp:revision>6</cp:revision>
  <dcterms:created xsi:type="dcterms:W3CDTF">2021-05-22T14:07:00Z</dcterms:created>
  <dcterms:modified xsi:type="dcterms:W3CDTF">2025-08-03T06:48:43Z</dcterms:modified>
  <cp:category>免费资料关注公众号:安全生产管理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5E47F0AA88344A75AE7F964DB5976070</vt:lpwstr>
  </property>
  <property fmtid="{D5CDD505-2E9C-101B-9397-08002B2CF9AE}" pid="3" name="KSOProductBuildVer">
    <vt:lpwstr>2052-12.1.0.16388</vt:lpwstr>
  </property>
</Properties>
</file>