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2" r:id="rId3"/>
    <p:sldId id="373" r:id="rId4"/>
    <p:sldId id="374" r:id="rId5"/>
    <p:sldId id="345" r:id="rId6"/>
    <p:sldId id="390" r:id="rId7"/>
    <p:sldId id="391" r:id="rId8"/>
    <p:sldId id="394" r:id="rId9"/>
    <p:sldId id="395" r:id="rId10"/>
    <p:sldId id="396" r:id="rId11"/>
    <p:sldId id="397" r:id="rId12"/>
    <p:sldId id="398" r:id="rId13"/>
    <p:sldId id="399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400" r:id="rId27"/>
    <p:sldId id="389" r:id="rId28"/>
    <p:sldId id="309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11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A0000"/>
    <a:srgbClr val="FFFF00"/>
    <a:srgbClr val="0000CC"/>
    <a:srgbClr val="000000"/>
    <a:srgbClr val="FF0000"/>
    <a:srgbClr val="FFFFFF"/>
    <a:srgbClr val="052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0"/>
    <p:restoredTop sz="94703"/>
  </p:normalViewPr>
  <p:slideViewPr>
    <p:cSldViewPr showGuides="1">
      <p:cViewPr varScale="1">
        <p:scale>
          <a:sx n="128" d="100"/>
          <a:sy n="128" d="100"/>
        </p:scale>
        <p:origin x="1450" y="72"/>
      </p:cViewPr>
      <p:guideLst>
        <p:guide orient="horz" pos="2160"/>
        <p:guide pos="2880"/>
        <p:guide pos="5511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C7FEAA-DF9D-43EE-A9CE-CD98329E9F9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2025-08-05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4DCDF1-A47A-4334-8EA6-91584FDAD4F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98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CE7A3E-34A8-4C94-A349-5A87DFD0D866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771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18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5</a:t>
            </a:fld>
            <a:endParaRPr lang="en-US" altLang="zh-CN" dirty="0"/>
          </a:p>
        </p:txBody>
      </p:sp>
      <p:sp>
        <p:nvSpPr>
          <p:cNvPr id="22531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5</a:t>
            </a:fld>
            <a:endParaRPr lang="en-US" altLang="zh-CN" dirty="0"/>
          </a:p>
        </p:txBody>
      </p:sp>
      <p:sp>
        <p:nvSpPr>
          <p:cNvPr id="2253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08045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13</a:t>
            </a:fld>
            <a:endParaRPr lang="en-US" altLang="zh-CN" dirty="0"/>
          </a:p>
        </p:txBody>
      </p:sp>
      <p:sp>
        <p:nvSpPr>
          <p:cNvPr id="31747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13</a:t>
            </a:fld>
            <a:endParaRPr lang="en-US" altLang="zh-CN" dirty="0"/>
          </a:p>
        </p:txBody>
      </p:sp>
      <p:sp>
        <p:nvSpPr>
          <p:cNvPr id="3174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65152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26</a:t>
            </a:fld>
            <a:endParaRPr lang="en-US" altLang="zh-CN" dirty="0"/>
          </a:p>
        </p:txBody>
      </p:sp>
      <p:sp>
        <p:nvSpPr>
          <p:cNvPr id="46083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26</a:t>
            </a:fld>
            <a:endParaRPr lang="en-US" altLang="zh-CN" dirty="0"/>
          </a:p>
        </p:txBody>
      </p:sp>
      <p:sp>
        <p:nvSpPr>
          <p:cNvPr id="4608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11010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28</a:t>
            </a:fld>
            <a:endParaRPr lang="en-US" altLang="zh-CN" dirty="0"/>
          </a:p>
        </p:txBody>
      </p:sp>
      <p:sp>
        <p:nvSpPr>
          <p:cNvPr id="49155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28</a:t>
            </a:fld>
            <a:endParaRPr lang="en-US" altLang="zh-CN" dirty="0"/>
          </a:p>
        </p:txBody>
      </p:sp>
      <p:sp>
        <p:nvSpPr>
          <p:cNvPr id="4915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55701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5872163" y="0"/>
            <a:ext cx="3271838" cy="576263"/>
          </a:xfrm>
          <a:custGeom>
            <a:avLst/>
            <a:gdLst>
              <a:gd name="connsiteX0" fmla="*/ 0 w 3272355"/>
              <a:gd name="connsiteY0" fmla="*/ 0 h 576064"/>
              <a:gd name="connsiteX1" fmla="*/ 3272355 w 3272355"/>
              <a:gd name="connsiteY1" fmla="*/ 0 h 576064"/>
              <a:gd name="connsiteX2" fmla="*/ 3272355 w 3272355"/>
              <a:gd name="connsiteY2" fmla="*/ 576064 h 576064"/>
              <a:gd name="connsiteX3" fmla="*/ 577106 w 3272355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2355" h="576064">
                <a:moveTo>
                  <a:pt x="0" y="0"/>
                </a:moveTo>
                <a:lnTo>
                  <a:pt x="3272355" y="0"/>
                </a:lnTo>
                <a:lnTo>
                  <a:pt x="3272355" y="576064"/>
                </a:lnTo>
                <a:lnTo>
                  <a:pt x="577106" y="57606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6453188"/>
            <a:ext cx="9144000" cy="404813"/>
          </a:xfrm>
          <a:custGeom>
            <a:avLst/>
            <a:gdLst>
              <a:gd name="connsiteX0" fmla="*/ 5796136 w 9144000"/>
              <a:gd name="connsiteY0" fmla="*/ 0 h 404664"/>
              <a:gd name="connsiteX1" fmla="*/ 9144000 w 9144000"/>
              <a:gd name="connsiteY1" fmla="*/ 0 h 404664"/>
              <a:gd name="connsiteX2" fmla="*/ 9144000 w 9144000"/>
              <a:gd name="connsiteY2" fmla="*/ 404664 h 404664"/>
              <a:gd name="connsiteX3" fmla="*/ 0 w 9144000"/>
              <a:gd name="connsiteY3" fmla="*/ 404664 h 404664"/>
              <a:gd name="connsiteX4" fmla="*/ 0 w 9144000"/>
              <a:gd name="connsiteY4" fmla="*/ 216024 h 404664"/>
              <a:gd name="connsiteX5" fmla="*/ 5287815 w 9144000"/>
              <a:gd name="connsiteY5" fmla="*/ 224276 h 4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04664">
                <a:moveTo>
                  <a:pt x="5796136" y="0"/>
                </a:moveTo>
                <a:lnTo>
                  <a:pt x="9144000" y="0"/>
                </a:lnTo>
                <a:lnTo>
                  <a:pt x="9144000" y="404664"/>
                </a:lnTo>
                <a:lnTo>
                  <a:pt x="0" y="404664"/>
                </a:lnTo>
                <a:lnTo>
                  <a:pt x="0" y="216024"/>
                </a:lnTo>
                <a:cubicBezTo>
                  <a:pt x="1762605" y="221511"/>
                  <a:pt x="3525210" y="218789"/>
                  <a:pt x="5287815" y="22427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DAFFD3-B03A-42EA-ABC7-B2FF8FBFC236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F5A805-754B-4EC8-8782-F4C6E50DCE25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C6730C-EAA8-4F2B-B5B5-3C90A50D6A70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48C6FC-4D51-4162-98BE-70AC8CBFF2E2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326E7A-B977-4359-8A74-20FEB9AED8E3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97319C-DB48-4848-A2D5-28A2E3BF990C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16A241-2CAD-4A49-9C1A-51FE8568DB97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47CBB-1A18-4C52-BD7F-354B08F43660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3B05F-F4CA-41F3-9F7B-316B2F8EEAA0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8180C1-5902-4E80-8A4A-A3F3358AD5FE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C7D689-CBBC-44D9-941E-17EED5CD407D}" type="slidenum"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5872163" y="0"/>
            <a:ext cx="3271838" cy="576263"/>
          </a:xfrm>
          <a:custGeom>
            <a:avLst/>
            <a:gdLst>
              <a:gd name="connsiteX0" fmla="*/ 0 w 3272355"/>
              <a:gd name="connsiteY0" fmla="*/ 0 h 576064"/>
              <a:gd name="connsiteX1" fmla="*/ 3272355 w 3272355"/>
              <a:gd name="connsiteY1" fmla="*/ 0 h 576064"/>
              <a:gd name="connsiteX2" fmla="*/ 3272355 w 3272355"/>
              <a:gd name="connsiteY2" fmla="*/ 576064 h 576064"/>
              <a:gd name="connsiteX3" fmla="*/ 577106 w 3272355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2355" h="576064">
                <a:moveTo>
                  <a:pt x="0" y="0"/>
                </a:moveTo>
                <a:lnTo>
                  <a:pt x="3272355" y="0"/>
                </a:lnTo>
                <a:lnTo>
                  <a:pt x="3272355" y="576064"/>
                </a:lnTo>
                <a:lnTo>
                  <a:pt x="577106" y="57606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0" y="6453188"/>
            <a:ext cx="9144000" cy="404813"/>
          </a:xfrm>
          <a:custGeom>
            <a:avLst/>
            <a:gdLst>
              <a:gd name="connsiteX0" fmla="*/ 5796136 w 9144000"/>
              <a:gd name="connsiteY0" fmla="*/ 0 h 404664"/>
              <a:gd name="connsiteX1" fmla="*/ 9144000 w 9144000"/>
              <a:gd name="connsiteY1" fmla="*/ 0 h 404664"/>
              <a:gd name="connsiteX2" fmla="*/ 9144000 w 9144000"/>
              <a:gd name="connsiteY2" fmla="*/ 404664 h 404664"/>
              <a:gd name="connsiteX3" fmla="*/ 0 w 9144000"/>
              <a:gd name="connsiteY3" fmla="*/ 404664 h 404664"/>
              <a:gd name="connsiteX4" fmla="*/ 0 w 9144000"/>
              <a:gd name="connsiteY4" fmla="*/ 216024 h 404664"/>
              <a:gd name="connsiteX5" fmla="*/ 5287815 w 9144000"/>
              <a:gd name="connsiteY5" fmla="*/ 224276 h 4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04664">
                <a:moveTo>
                  <a:pt x="5796136" y="0"/>
                </a:moveTo>
                <a:lnTo>
                  <a:pt x="9144000" y="0"/>
                </a:lnTo>
                <a:lnTo>
                  <a:pt x="9144000" y="404664"/>
                </a:lnTo>
                <a:lnTo>
                  <a:pt x="0" y="404664"/>
                </a:lnTo>
                <a:lnTo>
                  <a:pt x="0" y="216024"/>
                </a:lnTo>
                <a:cubicBezTo>
                  <a:pt x="1762605" y="221511"/>
                  <a:pt x="3525210" y="218789"/>
                  <a:pt x="5287815" y="22427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sh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/>
        </p:nvPicPr>
        <p:blipFill>
          <a:blip r:embed="rId3"/>
          <a:srcRect r="95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3933825"/>
            <a:ext cx="9144000" cy="292417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292600"/>
            <a:ext cx="9144000" cy="23764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正压式空气呼吸器检查及</a:t>
            </a:r>
            <a:b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佩戴使用方法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~FX~XZL2~VU3CYWLK)7CA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t="1063" r="15254" b="1063"/>
          <a:stretch>
            <a:fillRect/>
          </a:stretch>
        </p:blipFill>
        <p:spPr bwMode="auto">
          <a:xfrm>
            <a:off x="611188" y="1058582"/>
            <a:ext cx="2294264" cy="2588837"/>
          </a:xfrm>
          <a:custGeom>
            <a:avLst/>
            <a:gdLst>
              <a:gd name="connsiteX0" fmla="*/ 1147132 w 2294264"/>
              <a:gd name="connsiteY0" fmla="*/ 0 h 2588837"/>
              <a:gd name="connsiteX1" fmla="*/ 1230156 w 2294264"/>
              <a:gd name="connsiteY1" fmla="*/ 17539 h 2588837"/>
              <a:gd name="connsiteX2" fmla="*/ 2210071 w 2294264"/>
              <a:gd name="connsiteY2" fmla="*/ 583482 h 2588837"/>
              <a:gd name="connsiteX3" fmla="*/ 2294264 w 2294264"/>
              <a:gd name="connsiteY3" fmla="*/ 728476 h 2588837"/>
              <a:gd name="connsiteX4" fmla="*/ 2294264 w 2294264"/>
              <a:gd name="connsiteY4" fmla="*/ 1860362 h 2588837"/>
              <a:gd name="connsiteX5" fmla="*/ 2268538 w 2294264"/>
              <a:gd name="connsiteY5" fmla="*/ 1942213 h 2588837"/>
              <a:gd name="connsiteX6" fmla="*/ 2210071 w 2294264"/>
              <a:gd name="connsiteY6" fmla="*/ 2005355 h 2588837"/>
              <a:gd name="connsiteX7" fmla="*/ 1230156 w 2294264"/>
              <a:gd name="connsiteY7" fmla="*/ 2571298 h 2588837"/>
              <a:gd name="connsiteX8" fmla="*/ 1064108 w 2294264"/>
              <a:gd name="connsiteY8" fmla="*/ 2571298 h 2588837"/>
              <a:gd name="connsiteX9" fmla="*/ 84193 w 2294264"/>
              <a:gd name="connsiteY9" fmla="*/ 2005355 h 2588837"/>
              <a:gd name="connsiteX10" fmla="*/ 0 w 2294264"/>
              <a:gd name="connsiteY10" fmla="*/ 1860362 h 2588837"/>
              <a:gd name="connsiteX11" fmla="*/ 0 w 2294264"/>
              <a:gd name="connsiteY11" fmla="*/ 728476 h 2588837"/>
              <a:gd name="connsiteX12" fmla="*/ 25726 w 2294264"/>
              <a:gd name="connsiteY12" fmla="*/ 646625 h 2588837"/>
              <a:gd name="connsiteX13" fmla="*/ 84193 w 2294264"/>
              <a:gd name="connsiteY13" fmla="*/ 583482 h 2588837"/>
              <a:gd name="connsiteX14" fmla="*/ 1064108 w 2294264"/>
              <a:gd name="connsiteY14" fmla="*/ 17539 h 2588837"/>
              <a:gd name="connsiteX15" fmla="*/ 1147132 w 2294264"/>
              <a:gd name="connsiteY15" fmla="*/ 0 h 25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94264" h="2588837">
                <a:moveTo>
                  <a:pt x="1147132" y="0"/>
                </a:moveTo>
                <a:cubicBezTo>
                  <a:pt x="1178705" y="0"/>
                  <a:pt x="1210277" y="5846"/>
                  <a:pt x="1230156" y="17539"/>
                </a:cubicBezTo>
                <a:cubicBezTo>
                  <a:pt x="1230156" y="17539"/>
                  <a:pt x="1230156" y="17539"/>
                  <a:pt x="2210071" y="583482"/>
                </a:cubicBezTo>
                <a:cubicBezTo>
                  <a:pt x="2252168" y="609207"/>
                  <a:pt x="2294264" y="681704"/>
                  <a:pt x="2294264" y="728476"/>
                </a:cubicBezTo>
                <a:cubicBezTo>
                  <a:pt x="2294264" y="728476"/>
                  <a:pt x="2294264" y="728476"/>
                  <a:pt x="2294264" y="1860362"/>
                </a:cubicBezTo>
                <a:cubicBezTo>
                  <a:pt x="2294264" y="1876732"/>
                  <a:pt x="2287248" y="1907134"/>
                  <a:pt x="2268538" y="1942213"/>
                </a:cubicBezTo>
                <a:cubicBezTo>
                  <a:pt x="2247490" y="1974953"/>
                  <a:pt x="2226442" y="1996001"/>
                  <a:pt x="2210071" y="2005355"/>
                </a:cubicBezTo>
                <a:cubicBezTo>
                  <a:pt x="2210071" y="2005355"/>
                  <a:pt x="2210071" y="2005355"/>
                  <a:pt x="1230156" y="2571298"/>
                </a:cubicBezTo>
                <a:cubicBezTo>
                  <a:pt x="1190398" y="2594684"/>
                  <a:pt x="1103866" y="2594684"/>
                  <a:pt x="1064108" y="2571298"/>
                </a:cubicBezTo>
                <a:lnTo>
                  <a:pt x="84193" y="2005355"/>
                </a:lnTo>
                <a:cubicBezTo>
                  <a:pt x="42097" y="1981969"/>
                  <a:pt x="0" y="1907134"/>
                  <a:pt x="0" y="1860362"/>
                </a:cubicBezTo>
                <a:cubicBezTo>
                  <a:pt x="0" y="1860362"/>
                  <a:pt x="0" y="1860362"/>
                  <a:pt x="0" y="728476"/>
                </a:cubicBezTo>
                <a:cubicBezTo>
                  <a:pt x="0" y="712106"/>
                  <a:pt x="7016" y="681704"/>
                  <a:pt x="25726" y="646625"/>
                </a:cubicBezTo>
                <a:cubicBezTo>
                  <a:pt x="46774" y="613884"/>
                  <a:pt x="67822" y="592837"/>
                  <a:pt x="84193" y="583482"/>
                </a:cubicBezTo>
                <a:cubicBezTo>
                  <a:pt x="84193" y="583482"/>
                  <a:pt x="84193" y="583482"/>
                  <a:pt x="1064108" y="17539"/>
                </a:cubicBezTo>
                <a:cubicBezTo>
                  <a:pt x="1083987" y="5846"/>
                  <a:pt x="1115560" y="0"/>
                  <a:pt x="11471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OEUJRSNAH%4G7P$~LJ2R_@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224" r="7298" b="578"/>
          <a:stretch>
            <a:fillRect/>
          </a:stretch>
        </p:blipFill>
        <p:spPr bwMode="auto">
          <a:xfrm>
            <a:off x="611188" y="3866894"/>
            <a:ext cx="2294264" cy="2588837"/>
          </a:xfrm>
          <a:custGeom>
            <a:avLst/>
            <a:gdLst>
              <a:gd name="connsiteX0" fmla="*/ 1147132 w 2294264"/>
              <a:gd name="connsiteY0" fmla="*/ 0 h 2588837"/>
              <a:gd name="connsiteX1" fmla="*/ 1230156 w 2294264"/>
              <a:gd name="connsiteY1" fmla="*/ 17539 h 2588837"/>
              <a:gd name="connsiteX2" fmla="*/ 2210071 w 2294264"/>
              <a:gd name="connsiteY2" fmla="*/ 583482 h 2588837"/>
              <a:gd name="connsiteX3" fmla="*/ 2294264 w 2294264"/>
              <a:gd name="connsiteY3" fmla="*/ 728476 h 2588837"/>
              <a:gd name="connsiteX4" fmla="*/ 2294264 w 2294264"/>
              <a:gd name="connsiteY4" fmla="*/ 1860362 h 2588837"/>
              <a:gd name="connsiteX5" fmla="*/ 2268538 w 2294264"/>
              <a:gd name="connsiteY5" fmla="*/ 1942213 h 2588837"/>
              <a:gd name="connsiteX6" fmla="*/ 2210071 w 2294264"/>
              <a:gd name="connsiteY6" fmla="*/ 2005355 h 2588837"/>
              <a:gd name="connsiteX7" fmla="*/ 1230156 w 2294264"/>
              <a:gd name="connsiteY7" fmla="*/ 2571298 h 2588837"/>
              <a:gd name="connsiteX8" fmla="*/ 1064108 w 2294264"/>
              <a:gd name="connsiteY8" fmla="*/ 2571298 h 2588837"/>
              <a:gd name="connsiteX9" fmla="*/ 84193 w 2294264"/>
              <a:gd name="connsiteY9" fmla="*/ 2005355 h 2588837"/>
              <a:gd name="connsiteX10" fmla="*/ 0 w 2294264"/>
              <a:gd name="connsiteY10" fmla="*/ 1860362 h 2588837"/>
              <a:gd name="connsiteX11" fmla="*/ 0 w 2294264"/>
              <a:gd name="connsiteY11" fmla="*/ 728476 h 2588837"/>
              <a:gd name="connsiteX12" fmla="*/ 25726 w 2294264"/>
              <a:gd name="connsiteY12" fmla="*/ 646625 h 2588837"/>
              <a:gd name="connsiteX13" fmla="*/ 84193 w 2294264"/>
              <a:gd name="connsiteY13" fmla="*/ 583482 h 2588837"/>
              <a:gd name="connsiteX14" fmla="*/ 1064108 w 2294264"/>
              <a:gd name="connsiteY14" fmla="*/ 17539 h 2588837"/>
              <a:gd name="connsiteX15" fmla="*/ 1147132 w 2294264"/>
              <a:gd name="connsiteY15" fmla="*/ 0 h 25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94264" h="2588837">
                <a:moveTo>
                  <a:pt x="1147132" y="0"/>
                </a:moveTo>
                <a:cubicBezTo>
                  <a:pt x="1178705" y="0"/>
                  <a:pt x="1210277" y="5846"/>
                  <a:pt x="1230156" y="17539"/>
                </a:cubicBezTo>
                <a:cubicBezTo>
                  <a:pt x="1230156" y="17539"/>
                  <a:pt x="1230156" y="17539"/>
                  <a:pt x="2210071" y="583482"/>
                </a:cubicBezTo>
                <a:cubicBezTo>
                  <a:pt x="2252168" y="609207"/>
                  <a:pt x="2294264" y="681704"/>
                  <a:pt x="2294264" y="728476"/>
                </a:cubicBezTo>
                <a:cubicBezTo>
                  <a:pt x="2294264" y="728476"/>
                  <a:pt x="2294264" y="728476"/>
                  <a:pt x="2294264" y="1860362"/>
                </a:cubicBezTo>
                <a:cubicBezTo>
                  <a:pt x="2294264" y="1876732"/>
                  <a:pt x="2287248" y="1907134"/>
                  <a:pt x="2268538" y="1942213"/>
                </a:cubicBezTo>
                <a:cubicBezTo>
                  <a:pt x="2247490" y="1974953"/>
                  <a:pt x="2226442" y="1996001"/>
                  <a:pt x="2210071" y="2005355"/>
                </a:cubicBezTo>
                <a:cubicBezTo>
                  <a:pt x="2210071" y="2005355"/>
                  <a:pt x="2210071" y="2005355"/>
                  <a:pt x="1230156" y="2571298"/>
                </a:cubicBezTo>
                <a:cubicBezTo>
                  <a:pt x="1190398" y="2594684"/>
                  <a:pt x="1103866" y="2594684"/>
                  <a:pt x="1064108" y="2571298"/>
                </a:cubicBezTo>
                <a:lnTo>
                  <a:pt x="84193" y="2005355"/>
                </a:lnTo>
                <a:cubicBezTo>
                  <a:pt x="42097" y="1981969"/>
                  <a:pt x="0" y="1907134"/>
                  <a:pt x="0" y="1860362"/>
                </a:cubicBezTo>
                <a:cubicBezTo>
                  <a:pt x="0" y="1860362"/>
                  <a:pt x="0" y="1860362"/>
                  <a:pt x="0" y="728476"/>
                </a:cubicBezTo>
                <a:cubicBezTo>
                  <a:pt x="0" y="712106"/>
                  <a:pt x="7016" y="681704"/>
                  <a:pt x="25726" y="646625"/>
                </a:cubicBezTo>
                <a:cubicBezTo>
                  <a:pt x="46774" y="613884"/>
                  <a:pt x="67823" y="592837"/>
                  <a:pt x="84193" y="583482"/>
                </a:cubicBezTo>
                <a:cubicBezTo>
                  <a:pt x="84193" y="583482"/>
                  <a:pt x="84193" y="583482"/>
                  <a:pt x="1064108" y="17539"/>
                </a:cubicBezTo>
                <a:cubicBezTo>
                  <a:pt x="1083987" y="5846"/>
                  <a:pt x="1115560" y="0"/>
                  <a:pt x="11471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11188" y="1957388"/>
            <a:ext cx="2305050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188" y="4765675"/>
            <a:ext cx="2305050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4" name="矩形 9"/>
          <p:cNvSpPr/>
          <p:nvPr/>
        </p:nvSpPr>
        <p:spPr>
          <a:xfrm>
            <a:off x="1204913" y="2122488"/>
            <a:ext cx="11080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气瓶阀</a:t>
            </a:r>
          </a:p>
        </p:txBody>
      </p:sp>
      <p:sp>
        <p:nvSpPr>
          <p:cNvPr id="27655" name="矩形 10"/>
          <p:cNvSpPr/>
          <p:nvPr/>
        </p:nvSpPr>
        <p:spPr>
          <a:xfrm>
            <a:off x="1204913" y="4930775"/>
            <a:ext cx="11080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减压器</a:t>
            </a:r>
          </a:p>
        </p:txBody>
      </p:sp>
      <p:sp>
        <p:nvSpPr>
          <p:cNvPr id="27656" name="矩形 11"/>
          <p:cNvSpPr/>
          <p:nvPr/>
        </p:nvSpPr>
        <p:spPr>
          <a:xfrm>
            <a:off x="3309938" y="2076450"/>
            <a:ext cx="4572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具有高压安全装置，开启力矩小</a:t>
            </a:r>
          </a:p>
        </p:txBody>
      </p:sp>
      <p:sp>
        <p:nvSpPr>
          <p:cNvPr id="27657" name="矩形 12"/>
          <p:cNvSpPr/>
          <p:nvPr/>
        </p:nvSpPr>
        <p:spPr>
          <a:xfrm>
            <a:off x="3309938" y="4838700"/>
            <a:ext cx="4572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体积小、流量大、输出压力稳定 </a:t>
            </a:r>
          </a:p>
        </p:txBody>
      </p:sp>
      <p:sp>
        <p:nvSpPr>
          <p:cNvPr id="15" name="矩形 14"/>
          <p:cNvSpPr/>
          <p:nvPr/>
        </p:nvSpPr>
        <p:spPr>
          <a:xfrm>
            <a:off x="3825875" y="44450"/>
            <a:ext cx="1825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产品部件</a:t>
            </a:r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M$S9VE[G2JXPWMUH@XT%N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3642" r="2710" b="3642"/>
          <a:stretch>
            <a:fillRect/>
          </a:stretch>
        </p:blipFill>
        <p:spPr bwMode="auto">
          <a:xfrm>
            <a:off x="621553" y="1058582"/>
            <a:ext cx="2294264" cy="2588837"/>
          </a:xfrm>
          <a:custGeom>
            <a:avLst/>
            <a:gdLst>
              <a:gd name="connsiteX0" fmla="*/ 1147132 w 2294264"/>
              <a:gd name="connsiteY0" fmla="*/ 0 h 2588837"/>
              <a:gd name="connsiteX1" fmla="*/ 1230156 w 2294264"/>
              <a:gd name="connsiteY1" fmla="*/ 17539 h 2588837"/>
              <a:gd name="connsiteX2" fmla="*/ 2210071 w 2294264"/>
              <a:gd name="connsiteY2" fmla="*/ 583482 h 2588837"/>
              <a:gd name="connsiteX3" fmla="*/ 2294264 w 2294264"/>
              <a:gd name="connsiteY3" fmla="*/ 728476 h 2588837"/>
              <a:gd name="connsiteX4" fmla="*/ 2294264 w 2294264"/>
              <a:gd name="connsiteY4" fmla="*/ 1860362 h 2588837"/>
              <a:gd name="connsiteX5" fmla="*/ 2268538 w 2294264"/>
              <a:gd name="connsiteY5" fmla="*/ 1942213 h 2588837"/>
              <a:gd name="connsiteX6" fmla="*/ 2210071 w 2294264"/>
              <a:gd name="connsiteY6" fmla="*/ 2005355 h 2588837"/>
              <a:gd name="connsiteX7" fmla="*/ 1230156 w 2294264"/>
              <a:gd name="connsiteY7" fmla="*/ 2571298 h 2588837"/>
              <a:gd name="connsiteX8" fmla="*/ 1064108 w 2294264"/>
              <a:gd name="connsiteY8" fmla="*/ 2571298 h 2588837"/>
              <a:gd name="connsiteX9" fmla="*/ 84193 w 2294264"/>
              <a:gd name="connsiteY9" fmla="*/ 2005355 h 2588837"/>
              <a:gd name="connsiteX10" fmla="*/ 0 w 2294264"/>
              <a:gd name="connsiteY10" fmla="*/ 1860362 h 2588837"/>
              <a:gd name="connsiteX11" fmla="*/ 0 w 2294264"/>
              <a:gd name="connsiteY11" fmla="*/ 728476 h 2588837"/>
              <a:gd name="connsiteX12" fmla="*/ 25726 w 2294264"/>
              <a:gd name="connsiteY12" fmla="*/ 646625 h 2588837"/>
              <a:gd name="connsiteX13" fmla="*/ 84193 w 2294264"/>
              <a:gd name="connsiteY13" fmla="*/ 583482 h 2588837"/>
              <a:gd name="connsiteX14" fmla="*/ 1064108 w 2294264"/>
              <a:gd name="connsiteY14" fmla="*/ 17539 h 2588837"/>
              <a:gd name="connsiteX15" fmla="*/ 1147132 w 2294264"/>
              <a:gd name="connsiteY15" fmla="*/ 0 h 25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94264" h="2588837">
                <a:moveTo>
                  <a:pt x="1147132" y="0"/>
                </a:moveTo>
                <a:cubicBezTo>
                  <a:pt x="1178705" y="0"/>
                  <a:pt x="1210277" y="5846"/>
                  <a:pt x="1230156" y="17539"/>
                </a:cubicBezTo>
                <a:cubicBezTo>
                  <a:pt x="1230156" y="17539"/>
                  <a:pt x="1230156" y="17539"/>
                  <a:pt x="2210071" y="583482"/>
                </a:cubicBezTo>
                <a:cubicBezTo>
                  <a:pt x="2252168" y="609207"/>
                  <a:pt x="2294264" y="681704"/>
                  <a:pt x="2294264" y="728476"/>
                </a:cubicBezTo>
                <a:cubicBezTo>
                  <a:pt x="2294264" y="728476"/>
                  <a:pt x="2294264" y="728476"/>
                  <a:pt x="2294264" y="1860362"/>
                </a:cubicBezTo>
                <a:cubicBezTo>
                  <a:pt x="2294264" y="1876732"/>
                  <a:pt x="2287248" y="1907134"/>
                  <a:pt x="2268538" y="1942213"/>
                </a:cubicBezTo>
                <a:cubicBezTo>
                  <a:pt x="2247490" y="1974953"/>
                  <a:pt x="2226442" y="1996001"/>
                  <a:pt x="2210071" y="2005355"/>
                </a:cubicBezTo>
                <a:cubicBezTo>
                  <a:pt x="2210071" y="2005355"/>
                  <a:pt x="2210071" y="2005355"/>
                  <a:pt x="1230156" y="2571298"/>
                </a:cubicBezTo>
                <a:cubicBezTo>
                  <a:pt x="1190398" y="2594684"/>
                  <a:pt x="1103866" y="2594684"/>
                  <a:pt x="1064108" y="2571298"/>
                </a:cubicBezTo>
                <a:lnTo>
                  <a:pt x="84193" y="2005355"/>
                </a:lnTo>
                <a:cubicBezTo>
                  <a:pt x="42097" y="1981969"/>
                  <a:pt x="0" y="1907134"/>
                  <a:pt x="0" y="1860362"/>
                </a:cubicBezTo>
                <a:cubicBezTo>
                  <a:pt x="0" y="1860362"/>
                  <a:pt x="0" y="1860362"/>
                  <a:pt x="0" y="728476"/>
                </a:cubicBezTo>
                <a:cubicBezTo>
                  <a:pt x="0" y="712106"/>
                  <a:pt x="7016" y="681704"/>
                  <a:pt x="25726" y="646625"/>
                </a:cubicBezTo>
                <a:cubicBezTo>
                  <a:pt x="46774" y="613884"/>
                  <a:pt x="67822" y="592837"/>
                  <a:pt x="84193" y="583482"/>
                </a:cubicBezTo>
                <a:cubicBezTo>
                  <a:pt x="84193" y="583482"/>
                  <a:pt x="84193" y="583482"/>
                  <a:pt x="1064108" y="17539"/>
                </a:cubicBezTo>
                <a:cubicBezTo>
                  <a:pt x="1083987" y="5846"/>
                  <a:pt x="1115560" y="0"/>
                  <a:pt x="11471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1188" y="1957388"/>
            <a:ext cx="2305050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 descr="DM$S9VE[G2JXPWMUH@XT%N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3642" r="2710" b="3642"/>
          <a:stretch>
            <a:fillRect/>
          </a:stretch>
        </p:blipFill>
        <p:spPr bwMode="auto">
          <a:xfrm>
            <a:off x="621553" y="3789040"/>
            <a:ext cx="2294264" cy="2588836"/>
          </a:xfrm>
          <a:custGeom>
            <a:avLst/>
            <a:gdLst>
              <a:gd name="connsiteX0" fmla="*/ 1147132 w 2294264"/>
              <a:gd name="connsiteY0" fmla="*/ 0 h 2588837"/>
              <a:gd name="connsiteX1" fmla="*/ 1230156 w 2294264"/>
              <a:gd name="connsiteY1" fmla="*/ 17539 h 2588837"/>
              <a:gd name="connsiteX2" fmla="*/ 2210071 w 2294264"/>
              <a:gd name="connsiteY2" fmla="*/ 583482 h 2588837"/>
              <a:gd name="connsiteX3" fmla="*/ 2294264 w 2294264"/>
              <a:gd name="connsiteY3" fmla="*/ 728476 h 2588837"/>
              <a:gd name="connsiteX4" fmla="*/ 2294264 w 2294264"/>
              <a:gd name="connsiteY4" fmla="*/ 1860362 h 2588837"/>
              <a:gd name="connsiteX5" fmla="*/ 2268538 w 2294264"/>
              <a:gd name="connsiteY5" fmla="*/ 1942213 h 2588837"/>
              <a:gd name="connsiteX6" fmla="*/ 2210071 w 2294264"/>
              <a:gd name="connsiteY6" fmla="*/ 2005355 h 2588837"/>
              <a:gd name="connsiteX7" fmla="*/ 1230156 w 2294264"/>
              <a:gd name="connsiteY7" fmla="*/ 2571298 h 2588837"/>
              <a:gd name="connsiteX8" fmla="*/ 1064108 w 2294264"/>
              <a:gd name="connsiteY8" fmla="*/ 2571298 h 2588837"/>
              <a:gd name="connsiteX9" fmla="*/ 84193 w 2294264"/>
              <a:gd name="connsiteY9" fmla="*/ 2005355 h 2588837"/>
              <a:gd name="connsiteX10" fmla="*/ 0 w 2294264"/>
              <a:gd name="connsiteY10" fmla="*/ 1860362 h 2588837"/>
              <a:gd name="connsiteX11" fmla="*/ 0 w 2294264"/>
              <a:gd name="connsiteY11" fmla="*/ 728476 h 2588837"/>
              <a:gd name="connsiteX12" fmla="*/ 25726 w 2294264"/>
              <a:gd name="connsiteY12" fmla="*/ 646625 h 2588837"/>
              <a:gd name="connsiteX13" fmla="*/ 84193 w 2294264"/>
              <a:gd name="connsiteY13" fmla="*/ 583482 h 2588837"/>
              <a:gd name="connsiteX14" fmla="*/ 1064108 w 2294264"/>
              <a:gd name="connsiteY14" fmla="*/ 17539 h 2588837"/>
              <a:gd name="connsiteX15" fmla="*/ 1147132 w 2294264"/>
              <a:gd name="connsiteY15" fmla="*/ 0 h 25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94264" h="2588837">
                <a:moveTo>
                  <a:pt x="1147132" y="0"/>
                </a:moveTo>
                <a:cubicBezTo>
                  <a:pt x="1178705" y="0"/>
                  <a:pt x="1210277" y="5846"/>
                  <a:pt x="1230156" y="17539"/>
                </a:cubicBezTo>
                <a:cubicBezTo>
                  <a:pt x="1230156" y="17539"/>
                  <a:pt x="1230156" y="17539"/>
                  <a:pt x="2210071" y="583482"/>
                </a:cubicBezTo>
                <a:cubicBezTo>
                  <a:pt x="2252168" y="609207"/>
                  <a:pt x="2294264" y="681704"/>
                  <a:pt x="2294264" y="728476"/>
                </a:cubicBezTo>
                <a:cubicBezTo>
                  <a:pt x="2294264" y="728476"/>
                  <a:pt x="2294264" y="728476"/>
                  <a:pt x="2294264" y="1860362"/>
                </a:cubicBezTo>
                <a:cubicBezTo>
                  <a:pt x="2294264" y="1876732"/>
                  <a:pt x="2287248" y="1907134"/>
                  <a:pt x="2268538" y="1942213"/>
                </a:cubicBezTo>
                <a:cubicBezTo>
                  <a:pt x="2247490" y="1974953"/>
                  <a:pt x="2226442" y="1996001"/>
                  <a:pt x="2210071" y="2005355"/>
                </a:cubicBezTo>
                <a:cubicBezTo>
                  <a:pt x="2210071" y="2005355"/>
                  <a:pt x="2210071" y="2005355"/>
                  <a:pt x="1230156" y="2571298"/>
                </a:cubicBezTo>
                <a:cubicBezTo>
                  <a:pt x="1190398" y="2594684"/>
                  <a:pt x="1103866" y="2594684"/>
                  <a:pt x="1064108" y="2571298"/>
                </a:cubicBezTo>
                <a:lnTo>
                  <a:pt x="84193" y="2005355"/>
                </a:lnTo>
                <a:cubicBezTo>
                  <a:pt x="42097" y="1981969"/>
                  <a:pt x="0" y="1907134"/>
                  <a:pt x="0" y="1860362"/>
                </a:cubicBezTo>
                <a:cubicBezTo>
                  <a:pt x="0" y="1860362"/>
                  <a:pt x="0" y="1860362"/>
                  <a:pt x="0" y="728476"/>
                </a:cubicBezTo>
                <a:cubicBezTo>
                  <a:pt x="0" y="712106"/>
                  <a:pt x="7016" y="681704"/>
                  <a:pt x="25726" y="646625"/>
                </a:cubicBezTo>
                <a:cubicBezTo>
                  <a:pt x="46774" y="613884"/>
                  <a:pt x="67822" y="592837"/>
                  <a:pt x="84193" y="583482"/>
                </a:cubicBezTo>
                <a:cubicBezTo>
                  <a:pt x="84193" y="583482"/>
                  <a:pt x="84193" y="583482"/>
                  <a:pt x="1064108" y="17539"/>
                </a:cubicBezTo>
                <a:cubicBezTo>
                  <a:pt x="1083987" y="5846"/>
                  <a:pt x="1115560" y="0"/>
                  <a:pt x="11471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11188" y="4687888"/>
            <a:ext cx="2305050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8" name="矩形 7"/>
          <p:cNvSpPr/>
          <p:nvPr/>
        </p:nvSpPr>
        <p:spPr>
          <a:xfrm>
            <a:off x="3276600" y="1844675"/>
            <a:ext cx="4572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由碳纤维复合材料注塑成型，具有阻燃及防静电功能。</a:t>
            </a:r>
          </a:p>
        </p:txBody>
      </p:sp>
      <p:sp>
        <p:nvSpPr>
          <p:cNvPr id="28679" name="矩形 8"/>
          <p:cNvSpPr/>
          <p:nvPr/>
        </p:nvSpPr>
        <p:spPr>
          <a:xfrm>
            <a:off x="3276600" y="4806950"/>
            <a:ext cx="2747963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卡扣锁紧、易于调节。</a:t>
            </a:r>
          </a:p>
        </p:txBody>
      </p:sp>
      <p:sp>
        <p:nvSpPr>
          <p:cNvPr id="28680" name="矩形 9"/>
          <p:cNvSpPr/>
          <p:nvPr/>
        </p:nvSpPr>
        <p:spPr>
          <a:xfrm>
            <a:off x="1363663" y="2122488"/>
            <a:ext cx="8001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背托</a:t>
            </a:r>
          </a:p>
        </p:txBody>
      </p:sp>
      <p:sp>
        <p:nvSpPr>
          <p:cNvPr id="28681" name="矩形 10"/>
          <p:cNvSpPr/>
          <p:nvPr/>
        </p:nvSpPr>
        <p:spPr>
          <a:xfrm>
            <a:off x="1209675" y="4852988"/>
            <a:ext cx="11080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腰带组</a:t>
            </a:r>
          </a:p>
        </p:txBody>
      </p:sp>
      <p:sp>
        <p:nvSpPr>
          <p:cNvPr id="14" name="矩形 13"/>
          <p:cNvSpPr/>
          <p:nvPr/>
        </p:nvSpPr>
        <p:spPr>
          <a:xfrm>
            <a:off x="3825875" y="44450"/>
            <a:ext cx="1825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产品部件</a:t>
            </a:r>
          </a:p>
        </p:txBody>
      </p:sp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MREQ[(MGNH]ABM`F%{B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40" b="37877"/>
          <a:stretch>
            <a:fillRect/>
          </a:stretch>
        </p:blipFill>
        <p:spPr bwMode="auto">
          <a:xfrm>
            <a:off x="621553" y="1058582"/>
            <a:ext cx="2294264" cy="2588837"/>
          </a:xfrm>
          <a:custGeom>
            <a:avLst/>
            <a:gdLst>
              <a:gd name="connsiteX0" fmla="*/ 1147132 w 2294264"/>
              <a:gd name="connsiteY0" fmla="*/ 0 h 2588837"/>
              <a:gd name="connsiteX1" fmla="*/ 1230156 w 2294264"/>
              <a:gd name="connsiteY1" fmla="*/ 17539 h 2588837"/>
              <a:gd name="connsiteX2" fmla="*/ 2210071 w 2294264"/>
              <a:gd name="connsiteY2" fmla="*/ 583482 h 2588837"/>
              <a:gd name="connsiteX3" fmla="*/ 2294264 w 2294264"/>
              <a:gd name="connsiteY3" fmla="*/ 728476 h 2588837"/>
              <a:gd name="connsiteX4" fmla="*/ 2294264 w 2294264"/>
              <a:gd name="connsiteY4" fmla="*/ 730686 h 2588837"/>
              <a:gd name="connsiteX5" fmla="*/ 2294264 w 2294264"/>
              <a:gd name="connsiteY5" fmla="*/ 746161 h 2588837"/>
              <a:gd name="connsiteX6" fmla="*/ 2294264 w 2294264"/>
              <a:gd name="connsiteY6" fmla="*/ 763018 h 2588837"/>
              <a:gd name="connsiteX7" fmla="*/ 2294264 w 2294264"/>
              <a:gd name="connsiteY7" fmla="*/ 788165 h 2588837"/>
              <a:gd name="connsiteX8" fmla="*/ 2294264 w 2294264"/>
              <a:gd name="connsiteY8" fmla="*/ 823260 h 2588837"/>
              <a:gd name="connsiteX9" fmla="*/ 2294264 w 2294264"/>
              <a:gd name="connsiteY9" fmla="*/ 869961 h 2588837"/>
              <a:gd name="connsiteX10" fmla="*/ 2294264 w 2294264"/>
              <a:gd name="connsiteY10" fmla="*/ 929927 h 2588837"/>
              <a:gd name="connsiteX11" fmla="*/ 2294264 w 2294264"/>
              <a:gd name="connsiteY11" fmla="*/ 1004815 h 2588837"/>
              <a:gd name="connsiteX12" fmla="*/ 2294264 w 2294264"/>
              <a:gd name="connsiteY12" fmla="*/ 1096283 h 2588837"/>
              <a:gd name="connsiteX13" fmla="*/ 2294264 w 2294264"/>
              <a:gd name="connsiteY13" fmla="*/ 1205990 h 2588837"/>
              <a:gd name="connsiteX14" fmla="*/ 2294264 w 2294264"/>
              <a:gd name="connsiteY14" fmla="*/ 1335593 h 2588837"/>
              <a:gd name="connsiteX15" fmla="*/ 2294264 w 2294264"/>
              <a:gd name="connsiteY15" fmla="*/ 1486751 h 2588837"/>
              <a:gd name="connsiteX16" fmla="*/ 2294264 w 2294264"/>
              <a:gd name="connsiteY16" fmla="*/ 1661121 h 2588837"/>
              <a:gd name="connsiteX17" fmla="*/ 2294264 w 2294264"/>
              <a:gd name="connsiteY17" fmla="*/ 1860362 h 2588837"/>
              <a:gd name="connsiteX18" fmla="*/ 2268538 w 2294264"/>
              <a:gd name="connsiteY18" fmla="*/ 1942213 h 2588837"/>
              <a:gd name="connsiteX19" fmla="*/ 2210071 w 2294264"/>
              <a:gd name="connsiteY19" fmla="*/ 2005355 h 2588837"/>
              <a:gd name="connsiteX20" fmla="*/ 1230156 w 2294264"/>
              <a:gd name="connsiteY20" fmla="*/ 2571298 h 2588837"/>
              <a:gd name="connsiteX21" fmla="*/ 1064108 w 2294264"/>
              <a:gd name="connsiteY21" fmla="*/ 2571298 h 2588837"/>
              <a:gd name="connsiteX22" fmla="*/ 84193 w 2294264"/>
              <a:gd name="connsiteY22" fmla="*/ 2005355 h 2588837"/>
              <a:gd name="connsiteX23" fmla="*/ 0 w 2294264"/>
              <a:gd name="connsiteY23" fmla="*/ 1860362 h 2588837"/>
              <a:gd name="connsiteX24" fmla="*/ 0 w 2294264"/>
              <a:gd name="connsiteY24" fmla="*/ 728476 h 2588837"/>
              <a:gd name="connsiteX25" fmla="*/ 25726 w 2294264"/>
              <a:gd name="connsiteY25" fmla="*/ 646625 h 2588837"/>
              <a:gd name="connsiteX26" fmla="*/ 84193 w 2294264"/>
              <a:gd name="connsiteY26" fmla="*/ 583482 h 2588837"/>
              <a:gd name="connsiteX27" fmla="*/ 1064108 w 2294264"/>
              <a:gd name="connsiteY27" fmla="*/ 17539 h 2588837"/>
              <a:gd name="connsiteX28" fmla="*/ 1147132 w 2294264"/>
              <a:gd name="connsiteY28" fmla="*/ 0 h 25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94264" h="2588837">
                <a:moveTo>
                  <a:pt x="1147132" y="0"/>
                </a:moveTo>
                <a:cubicBezTo>
                  <a:pt x="1178705" y="0"/>
                  <a:pt x="1210277" y="5846"/>
                  <a:pt x="1230156" y="17539"/>
                </a:cubicBezTo>
                <a:cubicBezTo>
                  <a:pt x="1230156" y="17539"/>
                  <a:pt x="1230156" y="17539"/>
                  <a:pt x="2210071" y="583482"/>
                </a:cubicBezTo>
                <a:cubicBezTo>
                  <a:pt x="2252168" y="609207"/>
                  <a:pt x="2294264" y="681704"/>
                  <a:pt x="2294264" y="728476"/>
                </a:cubicBezTo>
                <a:lnTo>
                  <a:pt x="2294264" y="730686"/>
                </a:lnTo>
                <a:lnTo>
                  <a:pt x="2294264" y="746161"/>
                </a:lnTo>
                <a:lnTo>
                  <a:pt x="2294264" y="763018"/>
                </a:lnTo>
                <a:lnTo>
                  <a:pt x="2294264" y="788165"/>
                </a:lnTo>
                <a:lnTo>
                  <a:pt x="2294264" y="823260"/>
                </a:lnTo>
                <a:lnTo>
                  <a:pt x="2294264" y="869961"/>
                </a:lnTo>
                <a:lnTo>
                  <a:pt x="2294264" y="929927"/>
                </a:lnTo>
                <a:lnTo>
                  <a:pt x="2294264" y="1004815"/>
                </a:lnTo>
                <a:lnTo>
                  <a:pt x="2294264" y="1096283"/>
                </a:lnTo>
                <a:lnTo>
                  <a:pt x="2294264" y="1205990"/>
                </a:lnTo>
                <a:lnTo>
                  <a:pt x="2294264" y="1335593"/>
                </a:lnTo>
                <a:lnTo>
                  <a:pt x="2294264" y="1486751"/>
                </a:lnTo>
                <a:lnTo>
                  <a:pt x="2294264" y="1661121"/>
                </a:lnTo>
                <a:lnTo>
                  <a:pt x="2294264" y="1860362"/>
                </a:lnTo>
                <a:cubicBezTo>
                  <a:pt x="2294264" y="1876732"/>
                  <a:pt x="2287248" y="1907134"/>
                  <a:pt x="2268538" y="1942213"/>
                </a:cubicBezTo>
                <a:cubicBezTo>
                  <a:pt x="2247490" y="1974953"/>
                  <a:pt x="2226442" y="1996001"/>
                  <a:pt x="2210071" y="2005355"/>
                </a:cubicBezTo>
                <a:cubicBezTo>
                  <a:pt x="2210071" y="2005355"/>
                  <a:pt x="2210071" y="2005355"/>
                  <a:pt x="1230156" y="2571298"/>
                </a:cubicBezTo>
                <a:cubicBezTo>
                  <a:pt x="1190398" y="2594684"/>
                  <a:pt x="1103866" y="2594684"/>
                  <a:pt x="1064108" y="2571298"/>
                </a:cubicBezTo>
                <a:lnTo>
                  <a:pt x="84193" y="2005355"/>
                </a:lnTo>
                <a:cubicBezTo>
                  <a:pt x="42097" y="1981969"/>
                  <a:pt x="0" y="1907134"/>
                  <a:pt x="0" y="1860362"/>
                </a:cubicBezTo>
                <a:cubicBezTo>
                  <a:pt x="0" y="1860362"/>
                  <a:pt x="0" y="1860362"/>
                  <a:pt x="0" y="728476"/>
                </a:cubicBezTo>
                <a:cubicBezTo>
                  <a:pt x="0" y="712106"/>
                  <a:pt x="7016" y="681704"/>
                  <a:pt x="25726" y="646625"/>
                </a:cubicBezTo>
                <a:cubicBezTo>
                  <a:pt x="46774" y="613884"/>
                  <a:pt x="67822" y="592837"/>
                  <a:pt x="84193" y="583482"/>
                </a:cubicBezTo>
                <a:cubicBezTo>
                  <a:pt x="84193" y="583482"/>
                  <a:pt x="84193" y="583482"/>
                  <a:pt x="1064108" y="17539"/>
                </a:cubicBezTo>
                <a:cubicBezTo>
                  <a:pt x="1083987" y="5846"/>
                  <a:pt x="1115560" y="0"/>
                  <a:pt x="11471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1188" y="1957388"/>
            <a:ext cx="2305050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LOMREQ[(MGNH]ABM`F%{B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14592" r="2592" b="192"/>
          <a:stretch>
            <a:fillRect/>
          </a:stretch>
        </p:blipFill>
        <p:spPr bwMode="auto">
          <a:xfrm>
            <a:off x="611188" y="3789040"/>
            <a:ext cx="2294264" cy="2588836"/>
          </a:xfrm>
          <a:custGeom>
            <a:avLst/>
            <a:gdLst>
              <a:gd name="connsiteX0" fmla="*/ 1147132 w 2294264"/>
              <a:gd name="connsiteY0" fmla="*/ 0 h 2588837"/>
              <a:gd name="connsiteX1" fmla="*/ 1230156 w 2294264"/>
              <a:gd name="connsiteY1" fmla="*/ 17539 h 2588837"/>
              <a:gd name="connsiteX2" fmla="*/ 2210071 w 2294264"/>
              <a:gd name="connsiteY2" fmla="*/ 583482 h 2588837"/>
              <a:gd name="connsiteX3" fmla="*/ 2294264 w 2294264"/>
              <a:gd name="connsiteY3" fmla="*/ 728476 h 2588837"/>
              <a:gd name="connsiteX4" fmla="*/ 2294264 w 2294264"/>
              <a:gd name="connsiteY4" fmla="*/ 1860362 h 2588837"/>
              <a:gd name="connsiteX5" fmla="*/ 2268538 w 2294264"/>
              <a:gd name="connsiteY5" fmla="*/ 1942213 h 2588837"/>
              <a:gd name="connsiteX6" fmla="*/ 2210071 w 2294264"/>
              <a:gd name="connsiteY6" fmla="*/ 2005355 h 2588837"/>
              <a:gd name="connsiteX7" fmla="*/ 1230156 w 2294264"/>
              <a:gd name="connsiteY7" fmla="*/ 2571298 h 2588837"/>
              <a:gd name="connsiteX8" fmla="*/ 1064108 w 2294264"/>
              <a:gd name="connsiteY8" fmla="*/ 2571298 h 2588837"/>
              <a:gd name="connsiteX9" fmla="*/ 84193 w 2294264"/>
              <a:gd name="connsiteY9" fmla="*/ 2005355 h 2588837"/>
              <a:gd name="connsiteX10" fmla="*/ 0 w 2294264"/>
              <a:gd name="connsiteY10" fmla="*/ 1860362 h 2588837"/>
              <a:gd name="connsiteX11" fmla="*/ 0 w 2294264"/>
              <a:gd name="connsiteY11" fmla="*/ 728476 h 2588837"/>
              <a:gd name="connsiteX12" fmla="*/ 25726 w 2294264"/>
              <a:gd name="connsiteY12" fmla="*/ 646625 h 2588837"/>
              <a:gd name="connsiteX13" fmla="*/ 84193 w 2294264"/>
              <a:gd name="connsiteY13" fmla="*/ 583482 h 2588837"/>
              <a:gd name="connsiteX14" fmla="*/ 1064108 w 2294264"/>
              <a:gd name="connsiteY14" fmla="*/ 17539 h 2588837"/>
              <a:gd name="connsiteX15" fmla="*/ 1147132 w 2294264"/>
              <a:gd name="connsiteY15" fmla="*/ 0 h 258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94264" h="2588837">
                <a:moveTo>
                  <a:pt x="1147132" y="0"/>
                </a:moveTo>
                <a:cubicBezTo>
                  <a:pt x="1178705" y="0"/>
                  <a:pt x="1210277" y="5846"/>
                  <a:pt x="1230156" y="17539"/>
                </a:cubicBezTo>
                <a:cubicBezTo>
                  <a:pt x="1230156" y="17539"/>
                  <a:pt x="1230156" y="17539"/>
                  <a:pt x="2210071" y="583482"/>
                </a:cubicBezTo>
                <a:cubicBezTo>
                  <a:pt x="2252168" y="609207"/>
                  <a:pt x="2294264" y="681704"/>
                  <a:pt x="2294264" y="728476"/>
                </a:cubicBezTo>
                <a:cubicBezTo>
                  <a:pt x="2294264" y="728476"/>
                  <a:pt x="2294264" y="728476"/>
                  <a:pt x="2294264" y="1860362"/>
                </a:cubicBezTo>
                <a:cubicBezTo>
                  <a:pt x="2294264" y="1876732"/>
                  <a:pt x="2287248" y="1907134"/>
                  <a:pt x="2268538" y="1942213"/>
                </a:cubicBezTo>
                <a:cubicBezTo>
                  <a:pt x="2247490" y="1974953"/>
                  <a:pt x="2226442" y="1996001"/>
                  <a:pt x="2210071" y="2005355"/>
                </a:cubicBezTo>
                <a:cubicBezTo>
                  <a:pt x="2210071" y="2005355"/>
                  <a:pt x="2210071" y="2005355"/>
                  <a:pt x="1230156" y="2571298"/>
                </a:cubicBezTo>
                <a:cubicBezTo>
                  <a:pt x="1190398" y="2594684"/>
                  <a:pt x="1103866" y="2594684"/>
                  <a:pt x="1064108" y="2571298"/>
                </a:cubicBezTo>
                <a:lnTo>
                  <a:pt x="84193" y="2005355"/>
                </a:lnTo>
                <a:cubicBezTo>
                  <a:pt x="42097" y="1981969"/>
                  <a:pt x="0" y="1907134"/>
                  <a:pt x="0" y="1860362"/>
                </a:cubicBezTo>
                <a:cubicBezTo>
                  <a:pt x="0" y="1860362"/>
                  <a:pt x="0" y="1860362"/>
                  <a:pt x="0" y="728476"/>
                </a:cubicBezTo>
                <a:cubicBezTo>
                  <a:pt x="0" y="712106"/>
                  <a:pt x="7016" y="681704"/>
                  <a:pt x="25726" y="646625"/>
                </a:cubicBezTo>
                <a:cubicBezTo>
                  <a:pt x="46774" y="613884"/>
                  <a:pt x="67823" y="592837"/>
                  <a:pt x="84193" y="583482"/>
                </a:cubicBezTo>
                <a:cubicBezTo>
                  <a:pt x="84193" y="583482"/>
                  <a:pt x="84193" y="583482"/>
                  <a:pt x="1064108" y="17539"/>
                </a:cubicBezTo>
                <a:cubicBezTo>
                  <a:pt x="1083987" y="5846"/>
                  <a:pt x="1115560" y="0"/>
                  <a:pt x="11471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11188" y="4687888"/>
            <a:ext cx="2305050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2" name="矩形 9"/>
          <p:cNvSpPr/>
          <p:nvPr/>
        </p:nvSpPr>
        <p:spPr>
          <a:xfrm>
            <a:off x="1214438" y="2122488"/>
            <a:ext cx="11080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快速接</a:t>
            </a:r>
          </a:p>
        </p:txBody>
      </p:sp>
      <p:sp>
        <p:nvSpPr>
          <p:cNvPr id="29703" name="矩形 10"/>
          <p:cNvSpPr/>
          <p:nvPr/>
        </p:nvSpPr>
        <p:spPr>
          <a:xfrm>
            <a:off x="1204913" y="4852988"/>
            <a:ext cx="11080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供给阀</a:t>
            </a:r>
          </a:p>
        </p:txBody>
      </p:sp>
      <p:sp>
        <p:nvSpPr>
          <p:cNvPr id="29704" name="矩形 11"/>
          <p:cNvSpPr/>
          <p:nvPr/>
        </p:nvSpPr>
        <p:spPr>
          <a:xfrm>
            <a:off x="3203575" y="2003425"/>
            <a:ext cx="4572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小巧、可单手操作、有锁紧防脱功能。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5" name="矩形 12"/>
          <p:cNvSpPr/>
          <p:nvPr/>
        </p:nvSpPr>
        <p:spPr>
          <a:xfrm>
            <a:off x="3203575" y="4575175"/>
            <a:ext cx="4572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结构简单、功能性强、输出流量大、具有旁路输出、体积小</a:t>
            </a:r>
          </a:p>
        </p:txBody>
      </p:sp>
      <p:sp>
        <p:nvSpPr>
          <p:cNvPr id="15" name="矩形 14"/>
          <p:cNvSpPr/>
          <p:nvPr/>
        </p:nvSpPr>
        <p:spPr>
          <a:xfrm>
            <a:off x="3825875" y="44450"/>
            <a:ext cx="1825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产品部件</a:t>
            </a:r>
          </a:p>
        </p:txBody>
      </p: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188" y="2994025"/>
            <a:ext cx="7921625" cy="19415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9144000" cy="836613"/>
          </a:xfrm>
          <a:prstGeom prst="rect">
            <a:avLst/>
          </a:prstGeom>
          <a:noFill/>
          <a:ln w="9525">
            <a:noFill/>
          </a:ln>
        </p:spPr>
        <p:txBody>
          <a:bodyPr lIns="83622" tIns="41811" rIns="83622" bIns="41811"/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</a:rPr>
              <a:t>主要内容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2" t="1504" r="5409" b="1504"/>
          <a:stretch>
            <a:fillRect/>
          </a:stretch>
        </p:blipFill>
        <p:spPr>
          <a:xfrm>
            <a:off x="611188" y="1448781"/>
            <a:ext cx="2808312" cy="2808312"/>
          </a:xfrm>
          <a:custGeom>
            <a:avLst/>
            <a:gdLst>
              <a:gd name="connsiteX0" fmla="*/ 1008112 w 2016224"/>
              <a:gd name="connsiteY0" fmla="*/ 0 h 2016224"/>
              <a:gd name="connsiteX1" fmla="*/ 2016224 w 2016224"/>
              <a:gd name="connsiteY1" fmla="*/ 1008112 h 2016224"/>
              <a:gd name="connsiteX2" fmla="*/ 1008112 w 2016224"/>
              <a:gd name="connsiteY2" fmla="*/ 2016224 h 2016224"/>
              <a:gd name="connsiteX3" fmla="*/ 0 w 2016224"/>
              <a:gd name="connsiteY3" fmla="*/ 1008112 h 2016224"/>
              <a:gd name="connsiteX4" fmla="*/ 1008112 w 2016224"/>
              <a:gd name="connsiteY4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4" h="2016224">
                <a:moveTo>
                  <a:pt x="1008112" y="0"/>
                </a:moveTo>
                <a:cubicBezTo>
                  <a:pt x="1564877" y="0"/>
                  <a:pt x="2016224" y="451347"/>
                  <a:pt x="2016224" y="1008112"/>
                </a:cubicBezTo>
                <a:cubicBezTo>
                  <a:pt x="2016224" y="1564877"/>
                  <a:pt x="1564877" y="2016224"/>
                  <a:pt x="1008112" y="2016224"/>
                </a:cubicBezTo>
                <a:cubicBezTo>
                  <a:pt x="451347" y="2016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sp>
        <p:nvSpPr>
          <p:cNvPr id="30725" name="矩形 1"/>
          <p:cNvSpPr/>
          <p:nvPr/>
        </p:nvSpPr>
        <p:spPr>
          <a:xfrm>
            <a:off x="4586288" y="3465513"/>
            <a:ext cx="2236787" cy="766762"/>
          </a:xfrm>
          <a:prstGeom prst="rect">
            <a:avLst/>
          </a:prstGeom>
          <a:noFill/>
          <a:ln w="9525">
            <a:noFill/>
          </a:ln>
        </p:spPr>
        <p:txBody>
          <a:bodyPr lIns="83622" tIns="41811" rIns="83622" bIns="41811"/>
          <a:lstStyle/>
          <a:p>
            <a:pPr algn="ctr" eaLnBrk="1" hangingPunct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使用步骤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31850" y="76200"/>
            <a:ext cx="54229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>
            <a:lvl1pPr marL="444500" indent="-4445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894205" indent="-8128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784475" indent="-711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573780" indent="-609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260850" indent="-50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71805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17525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63245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08965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44500" marR="0" lvl="0" indent="-44450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正压式空气呼吸器检查佩戴使用方法</a:t>
            </a:r>
          </a:p>
        </p:txBody>
      </p:sp>
      <p:pic>
        <p:nvPicPr>
          <p:cNvPr id="32771" name="Picture 7" descr="P10100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3649663"/>
            <a:ext cx="2736850" cy="186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8" descr="_MG_7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1762125"/>
            <a:ext cx="2736850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 4"/>
          <p:cNvSpPr/>
          <p:nvPr/>
        </p:nvSpPr>
        <p:spPr>
          <a:xfrm>
            <a:off x="1284288" y="3789363"/>
            <a:ext cx="6575425" cy="1844675"/>
          </a:xfrm>
          <a:custGeom>
            <a:avLst/>
            <a:gdLst>
              <a:gd name="connsiteX0" fmla="*/ 0 w 5857102"/>
              <a:gd name="connsiteY0" fmla="*/ 1845276 h 1845276"/>
              <a:gd name="connsiteX1" fmla="*/ 3031524 w 5857102"/>
              <a:gd name="connsiteY1" fmla="*/ 1845276 h 1845276"/>
              <a:gd name="connsiteX2" fmla="*/ 3031524 w 5857102"/>
              <a:gd name="connsiteY2" fmla="*/ 0 h 1845276"/>
              <a:gd name="connsiteX3" fmla="*/ 5857102 w 5857102"/>
              <a:gd name="connsiteY3" fmla="*/ 0 h 1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102" h="1845276">
                <a:moveTo>
                  <a:pt x="0" y="1845276"/>
                </a:moveTo>
                <a:lnTo>
                  <a:pt x="3031524" y="1845276"/>
                </a:lnTo>
                <a:lnTo>
                  <a:pt x="3031524" y="0"/>
                </a:lnTo>
                <a:lnTo>
                  <a:pt x="5857102" y="0"/>
                </a:lnTo>
              </a:path>
            </a:pathLst>
          </a:custGeom>
          <a:noFill/>
          <a:ln w="539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813" y="3649663"/>
            <a:ext cx="2736850" cy="1862138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9338" y="1766888"/>
            <a:ext cx="2736850" cy="1863725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6" name="矩形 7"/>
          <p:cNvSpPr/>
          <p:nvPr/>
        </p:nvSpPr>
        <p:spPr>
          <a:xfrm>
            <a:off x="2003425" y="4238625"/>
            <a:ext cx="1825625" cy="6334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  <a:buClr>
                <a:srgbClr val="FF0000"/>
              </a:buClr>
              <a:buSzPct val="80000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开箱检查</a:t>
            </a:r>
          </a:p>
        </p:txBody>
      </p:sp>
      <p:sp>
        <p:nvSpPr>
          <p:cNvPr id="32777" name="矩形 8"/>
          <p:cNvSpPr/>
          <p:nvPr/>
        </p:nvSpPr>
        <p:spPr>
          <a:xfrm>
            <a:off x="5314950" y="2374900"/>
            <a:ext cx="1825625" cy="6334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  <a:buClr>
                <a:srgbClr val="FF0000"/>
              </a:buClr>
              <a:buSzPct val="80000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正确佩戴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5872163" y="0"/>
            <a:ext cx="3271838" cy="576263"/>
          </a:xfrm>
          <a:custGeom>
            <a:avLst/>
            <a:gdLst>
              <a:gd name="connsiteX0" fmla="*/ 0 w 3272355"/>
              <a:gd name="connsiteY0" fmla="*/ 0 h 576064"/>
              <a:gd name="connsiteX1" fmla="*/ 3272355 w 3272355"/>
              <a:gd name="connsiteY1" fmla="*/ 0 h 576064"/>
              <a:gd name="connsiteX2" fmla="*/ 3272355 w 3272355"/>
              <a:gd name="connsiteY2" fmla="*/ 576064 h 576064"/>
              <a:gd name="connsiteX3" fmla="*/ 577106 w 3272355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2355" h="576064">
                <a:moveTo>
                  <a:pt x="0" y="0"/>
                </a:moveTo>
                <a:lnTo>
                  <a:pt x="3272355" y="0"/>
                </a:lnTo>
                <a:lnTo>
                  <a:pt x="3272355" y="576064"/>
                </a:lnTo>
                <a:lnTo>
                  <a:pt x="577106" y="57606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0" y="6453188"/>
            <a:ext cx="9144000" cy="404813"/>
          </a:xfrm>
          <a:custGeom>
            <a:avLst/>
            <a:gdLst>
              <a:gd name="connsiteX0" fmla="*/ 5796136 w 9144000"/>
              <a:gd name="connsiteY0" fmla="*/ 0 h 404664"/>
              <a:gd name="connsiteX1" fmla="*/ 9144000 w 9144000"/>
              <a:gd name="connsiteY1" fmla="*/ 0 h 404664"/>
              <a:gd name="connsiteX2" fmla="*/ 9144000 w 9144000"/>
              <a:gd name="connsiteY2" fmla="*/ 404664 h 404664"/>
              <a:gd name="connsiteX3" fmla="*/ 0 w 9144000"/>
              <a:gd name="connsiteY3" fmla="*/ 404664 h 404664"/>
              <a:gd name="connsiteX4" fmla="*/ 0 w 9144000"/>
              <a:gd name="connsiteY4" fmla="*/ 216024 h 404664"/>
              <a:gd name="connsiteX5" fmla="*/ 5287815 w 9144000"/>
              <a:gd name="connsiteY5" fmla="*/ 224276 h 4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04664">
                <a:moveTo>
                  <a:pt x="5796136" y="0"/>
                </a:moveTo>
                <a:lnTo>
                  <a:pt x="9144000" y="0"/>
                </a:lnTo>
                <a:lnTo>
                  <a:pt x="9144000" y="404664"/>
                </a:lnTo>
                <a:lnTo>
                  <a:pt x="0" y="404664"/>
                </a:lnTo>
                <a:lnTo>
                  <a:pt x="0" y="216024"/>
                </a:lnTo>
                <a:cubicBezTo>
                  <a:pt x="1762605" y="221511"/>
                  <a:pt x="3525210" y="218789"/>
                  <a:pt x="5287815" y="22427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447925" y="2870200"/>
            <a:ext cx="936625" cy="9366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81" name="文本框 12"/>
          <p:cNvSpPr txBox="1"/>
          <p:nvPr/>
        </p:nvSpPr>
        <p:spPr>
          <a:xfrm>
            <a:off x="2519363" y="3014663"/>
            <a:ext cx="7921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99138" y="1016000"/>
            <a:ext cx="936625" cy="9366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83" name="文本框 14"/>
          <p:cNvSpPr txBox="1"/>
          <p:nvPr/>
        </p:nvSpPr>
        <p:spPr>
          <a:xfrm>
            <a:off x="5872163" y="1160463"/>
            <a:ext cx="7921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872163" y="0"/>
            <a:ext cx="3271838" cy="576263"/>
          </a:xfrm>
          <a:custGeom>
            <a:avLst/>
            <a:gdLst>
              <a:gd name="connsiteX0" fmla="*/ 0 w 3272355"/>
              <a:gd name="connsiteY0" fmla="*/ 0 h 576064"/>
              <a:gd name="connsiteX1" fmla="*/ 3272355 w 3272355"/>
              <a:gd name="connsiteY1" fmla="*/ 0 h 576064"/>
              <a:gd name="connsiteX2" fmla="*/ 3272355 w 3272355"/>
              <a:gd name="connsiteY2" fmla="*/ 576064 h 576064"/>
              <a:gd name="connsiteX3" fmla="*/ 577106 w 3272355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2355" h="576064">
                <a:moveTo>
                  <a:pt x="0" y="0"/>
                </a:moveTo>
                <a:lnTo>
                  <a:pt x="3272355" y="0"/>
                </a:lnTo>
                <a:lnTo>
                  <a:pt x="3272355" y="576064"/>
                </a:lnTo>
                <a:lnTo>
                  <a:pt x="577106" y="57606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0" y="6453188"/>
            <a:ext cx="9144000" cy="404813"/>
          </a:xfrm>
          <a:custGeom>
            <a:avLst/>
            <a:gdLst>
              <a:gd name="connsiteX0" fmla="*/ 5796136 w 9144000"/>
              <a:gd name="connsiteY0" fmla="*/ 0 h 404664"/>
              <a:gd name="connsiteX1" fmla="*/ 9144000 w 9144000"/>
              <a:gd name="connsiteY1" fmla="*/ 0 h 404664"/>
              <a:gd name="connsiteX2" fmla="*/ 9144000 w 9144000"/>
              <a:gd name="connsiteY2" fmla="*/ 404664 h 404664"/>
              <a:gd name="connsiteX3" fmla="*/ 0 w 9144000"/>
              <a:gd name="connsiteY3" fmla="*/ 404664 h 404664"/>
              <a:gd name="connsiteX4" fmla="*/ 0 w 9144000"/>
              <a:gd name="connsiteY4" fmla="*/ 216024 h 404664"/>
              <a:gd name="connsiteX5" fmla="*/ 5287815 w 9144000"/>
              <a:gd name="connsiteY5" fmla="*/ 224276 h 4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04664">
                <a:moveTo>
                  <a:pt x="5796136" y="0"/>
                </a:moveTo>
                <a:lnTo>
                  <a:pt x="9144000" y="0"/>
                </a:lnTo>
                <a:lnTo>
                  <a:pt x="9144000" y="404664"/>
                </a:lnTo>
                <a:lnTo>
                  <a:pt x="0" y="404664"/>
                </a:lnTo>
                <a:lnTo>
                  <a:pt x="0" y="216024"/>
                </a:lnTo>
                <a:cubicBezTo>
                  <a:pt x="1762605" y="221511"/>
                  <a:pt x="3525210" y="218789"/>
                  <a:pt x="5287815" y="22427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0" name="矩形 3"/>
          <p:cNvSpPr>
            <a:spLocks noChangeArrowheads="1"/>
          </p:cNvSpPr>
          <p:nvPr/>
        </p:nvSpPr>
        <p:spPr bwMode="auto">
          <a:xfrm>
            <a:off x="3382963" y="0"/>
            <a:ext cx="2489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、开箱检查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7213" y="3128963"/>
            <a:ext cx="8029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>
            <a:lvl1pPr marL="685800" indent="-6858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894205" indent="-8128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784475" indent="-7112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573780" indent="-609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260850" indent="-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71805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17525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63245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089650" indent="-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看面罩玻璃是否清晰完好：无划痕、无裂痕或者是模糊不清；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系带完好，不缺，不断；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呼吸道畅通；戴好面罩，用手掌捂住呼吸道，看是否密封不透气，无“咝咝”的响声 </a:t>
            </a:r>
          </a:p>
        </p:txBody>
      </p:sp>
      <p:grpSp>
        <p:nvGrpSpPr>
          <p:cNvPr id="33798" name="组合 9"/>
          <p:cNvGrpSpPr/>
          <p:nvPr/>
        </p:nvGrpSpPr>
        <p:grpSpPr>
          <a:xfrm>
            <a:off x="557213" y="1700213"/>
            <a:ext cx="2089150" cy="1042987"/>
            <a:chOff x="899592" y="1176358"/>
            <a:chExt cx="2088232" cy="1042098"/>
          </a:xfrm>
        </p:grpSpPr>
        <p:sp>
          <p:nvSpPr>
            <p:cNvPr id="6" name="矩形 5"/>
            <p:cNvSpPr/>
            <p:nvPr/>
          </p:nvSpPr>
          <p:spPr>
            <a:xfrm>
              <a:off x="970998" y="1249321"/>
              <a:ext cx="1945420" cy="5773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899592" y="1176358"/>
              <a:ext cx="2088232" cy="1042098"/>
            </a:xfrm>
            <a:custGeom>
              <a:avLst/>
              <a:gdLst>
                <a:gd name="connsiteX0" fmla="*/ 0 w 2376264"/>
                <a:gd name="connsiteY0" fmla="*/ 0 h 1345068"/>
                <a:gd name="connsiteX1" fmla="*/ 2376264 w 2376264"/>
                <a:gd name="connsiteY1" fmla="*/ 0 h 1345068"/>
                <a:gd name="connsiteX2" fmla="*/ 2376264 w 2376264"/>
                <a:gd name="connsiteY2" fmla="*/ 913020 h 1345068"/>
                <a:gd name="connsiteX3" fmla="*/ 1476164 w 2376264"/>
                <a:gd name="connsiteY3" fmla="*/ 913020 h 1345068"/>
                <a:gd name="connsiteX4" fmla="*/ 1188132 w 2376264"/>
                <a:gd name="connsiteY4" fmla="*/ 1345068 h 1345068"/>
                <a:gd name="connsiteX5" fmla="*/ 900100 w 2376264"/>
                <a:gd name="connsiteY5" fmla="*/ 913020 h 1345068"/>
                <a:gd name="connsiteX6" fmla="*/ 0 w 2376264"/>
                <a:gd name="connsiteY6" fmla="*/ 913020 h 134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6264" h="1345068">
                  <a:moveTo>
                    <a:pt x="0" y="0"/>
                  </a:moveTo>
                  <a:lnTo>
                    <a:pt x="2376264" y="0"/>
                  </a:lnTo>
                  <a:lnTo>
                    <a:pt x="2376264" y="913020"/>
                  </a:lnTo>
                  <a:lnTo>
                    <a:pt x="1476164" y="913020"/>
                  </a:lnTo>
                  <a:lnTo>
                    <a:pt x="1188132" y="1345068"/>
                  </a:lnTo>
                  <a:lnTo>
                    <a:pt x="900100" y="913020"/>
                  </a:lnTo>
                  <a:lnTo>
                    <a:pt x="0" y="91302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799" name="矩形 10"/>
          <p:cNvSpPr/>
          <p:nvPr/>
        </p:nvSpPr>
        <p:spPr>
          <a:xfrm>
            <a:off x="893763" y="1700213"/>
            <a:ext cx="1416050" cy="581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检查面罩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7225" y="1773238"/>
            <a:ext cx="4030663" cy="576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49275" y="1665288"/>
            <a:ext cx="4248150" cy="1128713"/>
          </a:xfrm>
          <a:custGeom>
            <a:avLst/>
            <a:gdLst>
              <a:gd name="connsiteX0" fmla="*/ 0 w 4248472"/>
              <a:gd name="connsiteY0" fmla="*/ 0 h 1129135"/>
              <a:gd name="connsiteX1" fmla="*/ 4248472 w 4248472"/>
              <a:gd name="connsiteY1" fmla="*/ 0 h 1129135"/>
              <a:gd name="connsiteX2" fmla="*/ 4248472 w 4248472"/>
              <a:gd name="connsiteY2" fmla="*/ 792088 h 1129135"/>
              <a:gd name="connsiteX3" fmla="*/ 2376264 w 4248472"/>
              <a:gd name="connsiteY3" fmla="*/ 792088 h 1129135"/>
              <a:gd name="connsiteX4" fmla="*/ 2124236 w 4248472"/>
              <a:gd name="connsiteY4" fmla="*/ 1129135 h 1129135"/>
              <a:gd name="connsiteX5" fmla="*/ 1872208 w 4248472"/>
              <a:gd name="connsiteY5" fmla="*/ 792088 h 1129135"/>
              <a:gd name="connsiteX6" fmla="*/ 0 w 4248472"/>
              <a:gd name="connsiteY6" fmla="*/ 792088 h 11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8472" h="1129135">
                <a:moveTo>
                  <a:pt x="0" y="0"/>
                </a:moveTo>
                <a:lnTo>
                  <a:pt x="4248472" y="0"/>
                </a:lnTo>
                <a:lnTo>
                  <a:pt x="4248472" y="792088"/>
                </a:lnTo>
                <a:lnTo>
                  <a:pt x="2376264" y="792088"/>
                </a:lnTo>
                <a:lnTo>
                  <a:pt x="2124236" y="1129135"/>
                </a:lnTo>
                <a:lnTo>
                  <a:pt x="1872208" y="792088"/>
                </a:lnTo>
                <a:lnTo>
                  <a:pt x="0" y="79208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20" name="矩形 8"/>
          <p:cNvSpPr/>
          <p:nvPr/>
        </p:nvSpPr>
        <p:spPr>
          <a:xfrm>
            <a:off x="1497013" y="1830388"/>
            <a:ext cx="235108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检查肩带、腰带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275" y="3284538"/>
            <a:ext cx="78628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腰带组、卡扣必须完好无损。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边检查边调整肩带、腰带长短（根据本人身体调整长短）是否密封不透气，无“咝咝”的响声 </a:t>
            </a: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3382963" y="0"/>
            <a:ext cx="2489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、开箱检查</a:t>
            </a:r>
          </a:p>
        </p:txBody>
      </p:sp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49275" y="1665288"/>
            <a:ext cx="4248150" cy="1128713"/>
          </a:xfrm>
          <a:custGeom>
            <a:avLst/>
            <a:gdLst>
              <a:gd name="connsiteX0" fmla="*/ 0 w 4248472"/>
              <a:gd name="connsiteY0" fmla="*/ 0 h 1129135"/>
              <a:gd name="connsiteX1" fmla="*/ 4248472 w 4248472"/>
              <a:gd name="connsiteY1" fmla="*/ 0 h 1129135"/>
              <a:gd name="connsiteX2" fmla="*/ 4248472 w 4248472"/>
              <a:gd name="connsiteY2" fmla="*/ 792088 h 1129135"/>
              <a:gd name="connsiteX3" fmla="*/ 2376264 w 4248472"/>
              <a:gd name="connsiteY3" fmla="*/ 792088 h 1129135"/>
              <a:gd name="connsiteX4" fmla="*/ 2124236 w 4248472"/>
              <a:gd name="connsiteY4" fmla="*/ 1129135 h 1129135"/>
              <a:gd name="connsiteX5" fmla="*/ 1872208 w 4248472"/>
              <a:gd name="connsiteY5" fmla="*/ 792088 h 1129135"/>
              <a:gd name="connsiteX6" fmla="*/ 0 w 4248472"/>
              <a:gd name="connsiteY6" fmla="*/ 792088 h 11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8472" h="1129135">
                <a:moveTo>
                  <a:pt x="0" y="0"/>
                </a:moveTo>
                <a:lnTo>
                  <a:pt x="4248472" y="0"/>
                </a:lnTo>
                <a:lnTo>
                  <a:pt x="4248472" y="792088"/>
                </a:lnTo>
                <a:lnTo>
                  <a:pt x="2376264" y="792088"/>
                </a:lnTo>
                <a:lnTo>
                  <a:pt x="2124236" y="1129135"/>
                </a:lnTo>
                <a:lnTo>
                  <a:pt x="1872208" y="792088"/>
                </a:lnTo>
                <a:lnTo>
                  <a:pt x="0" y="79208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7225" y="1773238"/>
            <a:ext cx="4030663" cy="576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4" name="矩形 3"/>
          <p:cNvSpPr/>
          <p:nvPr/>
        </p:nvSpPr>
        <p:spPr>
          <a:xfrm>
            <a:off x="1300163" y="1830388"/>
            <a:ext cx="274478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检查气瓶的气密性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9275" y="3284538"/>
            <a:ext cx="81994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气瓶固定在背托上牢靠；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各压力表、管线连接紧固，不松动不漏气，打开和关闭瓶阀，在一分钟内压力的下降≤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2MPa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工作压力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30Mpa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，最小应为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28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Mpa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3382963" y="0"/>
            <a:ext cx="2489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、开箱检查</a:t>
            </a:r>
          </a:p>
        </p:txBody>
      </p:sp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49275" y="1665288"/>
            <a:ext cx="4248150" cy="1128713"/>
          </a:xfrm>
          <a:custGeom>
            <a:avLst/>
            <a:gdLst>
              <a:gd name="connsiteX0" fmla="*/ 0 w 4248472"/>
              <a:gd name="connsiteY0" fmla="*/ 0 h 1129135"/>
              <a:gd name="connsiteX1" fmla="*/ 4248472 w 4248472"/>
              <a:gd name="connsiteY1" fmla="*/ 0 h 1129135"/>
              <a:gd name="connsiteX2" fmla="*/ 4248472 w 4248472"/>
              <a:gd name="connsiteY2" fmla="*/ 792088 h 1129135"/>
              <a:gd name="connsiteX3" fmla="*/ 2376264 w 4248472"/>
              <a:gd name="connsiteY3" fmla="*/ 792088 h 1129135"/>
              <a:gd name="connsiteX4" fmla="*/ 2124236 w 4248472"/>
              <a:gd name="connsiteY4" fmla="*/ 1129135 h 1129135"/>
              <a:gd name="connsiteX5" fmla="*/ 1872208 w 4248472"/>
              <a:gd name="connsiteY5" fmla="*/ 792088 h 1129135"/>
              <a:gd name="connsiteX6" fmla="*/ 0 w 4248472"/>
              <a:gd name="connsiteY6" fmla="*/ 792088 h 112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8472" h="1129135">
                <a:moveTo>
                  <a:pt x="0" y="0"/>
                </a:moveTo>
                <a:lnTo>
                  <a:pt x="4248472" y="0"/>
                </a:lnTo>
                <a:lnTo>
                  <a:pt x="4248472" y="792088"/>
                </a:lnTo>
                <a:lnTo>
                  <a:pt x="2376264" y="792088"/>
                </a:lnTo>
                <a:lnTo>
                  <a:pt x="2124236" y="1129135"/>
                </a:lnTo>
                <a:lnTo>
                  <a:pt x="1872208" y="792088"/>
                </a:lnTo>
                <a:lnTo>
                  <a:pt x="0" y="79208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7225" y="1773238"/>
            <a:ext cx="4030663" cy="576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68" name="矩形 3"/>
          <p:cNvSpPr/>
          <p:nvPr/>
        </p:nvSpPr>
        <p:spPr>
          <a:xfrm>
            <a:off x="1657350" y="1828800"/>
            <a:ext cx="20304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检查报警装置</a:t>
            </a:r>
          </a:p>
        </p:txBody>
      </p:sp>
      <p:sp>
        <p:nvSpPr>
          <p:cNvPr id="5" name="矩形 4"/>
          <p:cNvSpPr/>
          <p:nvPr/>
        </p:nvSpPr>
        <p:spPr>
          <a:xfrm>
            <a:off x="544513" y="3068638"/>
            <a:ext cx="80549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检查压力表是否回零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检查气瓶压力：开气瓶阀，压力低于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28Mpa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不能使用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检查报警哨：关闭气瓶阀，按下供需阀的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BY-PASS(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黄色扭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按扭，慢慢放气，观察压力表，低于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5Mpa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时（红色区）报警哨响，说明正常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如果报警哨不发声或不在规定范围内，必须维修才能使用。因佩戴好后，无法检测气瓶压力是否够用，靠报警器哨声提醒气瓶压力大小。</a:t>
            </a: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3382963" y="0"/>
            <a:ext cx="2489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、开箱检查</a:t>
            </a:r>
          </a:p>
        </p:txBody>
      </p:sp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39750" y="1801813"/>
            <a:ext cx="1800225" cy="1584325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131" name="矩形 1"/>
          <p:cNvSpPr>
            <a:spLocks noChangeArrowheads="1"/>
          </p:cNvSpPr>
          <p:nvPr/>
        </p:nvSpPr>
        <p:spPr bwMode="auto">
          <a:xfrm>
            <a:off x="0" y="0"/>
            <a:ext cx="63055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、正确佩戴 （普遍使用的方法）</a:t>
            </a:r>
          </a:p>
        </p:txBody>
      </p:sp>
      <p:sp>
        <p:nvSpPr>
          <p:cNvPr id="37892" name="矩形 3"/>
          <p:cNvSpPr/>
          <p:nvPr/>
        </p:nvSpPr>
        <p:spPr>
          <a:xfrm>
            <a:off x="769938" y="2027238"/>
            <a:ext cx="1122362" cy="1135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背架的调整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4438" y="1371600"/>
            <a:ext cx="62642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佩戴时，先双手抓住背托将呼吸器举过头顶，双手松开背托，双手快速上举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背托落在人体背部（气瓶开关在下方），双手扣住身体两侧肩带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型环，身体前倾，向后下方拉紧，直到肩带及背架与身体充分贴合；扣紧腰带、拉紧。 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403225" y="1671638"/>
            <a:ext cx="2081213" cy="1830388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图片 12" descr="J4JR@6KN(72M6KX}DVY)W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" r="1494" b="3239"/>
          <a:stretch>
            <a:fillRect/>
          </a:stretch>
        </p:blipFill>
        <p:spPr bwMode="auto">
          <a:xfrm>
            <a:off x="1878582" y="3869492"/>
            <a:ext cx="2377331" cy="2385938"/>
          </a:xfrm>
          <a:custGeom>
            <a:avLst/>
            <a:gdLst>
              <a:gd name="connsiteX0" fmla="*/ 1307265 w 2624030"/>
              <a:gd name="connsiteY0" fmla="*/ 0 h 2633530"/>
              <a:gd name="connsiteX1" fmla="*/ 2624030 w 2624030"/>
              <a:gd name="connsiteY1" fmla="*/ 1316765 h 2633530"/>
              <a:gd name="connsiteX2" fmla="*/ 1307265 w 2624030"/>
              <a:gd name="connsiteY2" fmla="*/ 2633530 h 2633530"/>
              <a:gd name="connsiteX3" fmla="*/ 17252 w 2624030"/>
              <a:gd name="connsiteY3" fmla="*/ 1582139 h 2633530"/>
              <a:gd name="connsiteX4" fmla="*/ 0 w 2624030"/>
              <a:gd name="connsiteY4" fmla="*/ 1469099 h 2633530"/>
              <a:gd name="connsiteX5" fmla="*/ 0 w 2624030"/>
              <a:gd name="connsiteY5" fmla="*/ 1164431 h 2633530"/>
              <a:gd name="connsiteX6" fmla="*/ 17252 w 2624030"/>
              <a:gd name="connsiteY6" fmla="*/ 1051391 h 2633530"/>
              <a:gd name="connsiteX7" fmla="*/ 1307265 w 2624030"/>
              <a:gd name="connsiteY7" fmla="*/ 0 h 263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4030" h="2633530">
                <a:moveTo>
                  <a:pt x="1307265" y="0"/>
                </a:moveTo>
                <a:cubicBezTo>
                  <a:pt x="2034494" y="0"/>
                  <a:pt x="2624030" y="589536"/>
                  <a:pt x="2624030" y="1316765"/>
                </a:cubicBezTo>
                <a:cubicBezTo>
                  <a:pt x="2624030" y="2043994"/>
                  <a:pt x="2034494" y="2633530"/>
                  <a:pt x="1307265" y="2633530"/>
                </a:cubicBezTo>
                <a:cubicBezTo>
                  <a:pt x="670940" y="2633530"/>
                  <a:pt x="140036" y="2182167"/>
                  <a:pt x="17252" y="1582139"/>
                </a:cubicBezTo>
                <a:lnTo>
                  <a:pt x="0" y="1469099"/>
                </a:lnTo>
                <a:lnTo>
                  <a:pt x="0" y="1164431"/>
                </a:lnTo>
                <a:lnTo>
                  <a:pt x="17252" y="1051391"/>
                </a:lnTo>
                <a:cubicBezTo>
                  <a:pt x="140036" y="451364"/>
                  <a:pt x="670940" y="0"/>
                  <a:pt x="1307265" y="0"/>
                </a:cubicBezTo>
                <a:close/>
              </a:path>
            </a:pathLst>
          </a:custGeom>
          <a:noFill/>
          <a:ln w="4762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 descr="5O4NTF`FVD%0S%7IR@_6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229" b="229"/>
          <a:stretch>
            <a:fillRect/>
          </a:stretch>
        </p:blipFill>
        <p:spPr bwMode="auto">
          <a:xfrm>
            <a:off x="5292080" y="3869492"/>
            <a:ext cx="2385938" cy="2385938"/>
          </a:xfrm>
          <a:custGeom>
            <a:avLst/>
            <a:gdLst>
              <a:gd name="connsiteX0" fmla="*/ 1307265 w 2624030"/>
              <a:gd name="connsiteY0" fmla="*/ 0 h 2633530"/>
              <a:gd name="connsiteX1" fmla="*/ 2624030 w 2624030"/>
              <a:gd name="connsiteY1" fmla="*/ 1316765 h 2633530"/>
              <a:gd name="connsiteX2" fmla="*/ 1307265 w 2624030"/>
              <a:gd name="connsiteY2" fmla="*/ 2633530 h 2633530"/>
              <a:gd name="connsiteX3" fmla="*/ 17252 w 2624030"/>
              <a:gd name="connsiteY3" fmla="*/ 1582139 h 2633530"/>
              <a:gd name="connsiteX4" fmla="*/ 0 w 2624030"/>
              <a:gd name="connsiteY4" fmla="*/ 1469099 h 2633530"/>
              <a:gd name="connsiteX5" fmla="*/ 0 w 2624030"/>
              <a:gd name="connsiteY5" fmla="*/ 1164431 h 2633530"/>
              <a:gd name="connsiteX6" fmla="*/ 17252 w 2624030"/>
              <a:gd name="connsiteY6" fmla="*/ 1051391 h 2633530"/>
              <a:gd name="connsiteX7" fmla="*/ 1307265 w 2624030"/>
              <a:gd name="connsiteY7" fmla="*/ 0 h 263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4030" h="2633530">
                <a:moveTo>
                  <a:pt x="1307265" y="0"/>
                </a:moveTo>
                <a:cubicBezTo>
                  <a:pt x="2034494" y="0"/>
                  <a:pt x="2624030" y="589536"/>
                  <a:pt x="2624030" y="1316765"/>
                </a:cubicBezTo>
                <a:cubicBezTo>
                  <a:pt x="2624030" y="2043994"/>
                  <a:pt x="2034494" y="2633530"/>
                  <a:pt x="1307265" y="2633530"/>
                </a:cubicBezTo>
                <a:cubicBezTo>
                  <a:pt x="670940" y="2633530"/>
                  <a:pt x="140036" y="2182167"/>
                  <a:pt x="17252" y="1582139"/>
                </a:cubicBezTo>
                <a:lnTo>
                  <a:pt x="0" y="1469099"/>
                </a:lnTo>
                <a:lnTo>
                  <a:pt x="0" y="1164431"/>
                </a:lnTo>
                <a:lnTo>
                  <a:pt x="17252" y="1051391"/>
                </a:lnTo>
                <a:cubicBezTo>
                  <a:pt x="140036" y="451364"/>
                  <a:pt x="670940" y="0"/>
                  <a:pt x="1307265" y="0"/>
                </a:cubicBezTo>
                <a:close/>
              </a:path>
            </a:pathLst>
          </a:custGeom>
          <a:noFill/>
          <a:ln w="4762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411288" y="6281738"/>
            <a:ext cx="3311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调节好肩带、腰带并系紧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900613" y="6276975"/>
            <a:ext cx="31686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合身牢靠舒适为宜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35375" y="1905000"/>
            <a:ext cx="5076825" cy="304800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3783013" y="2009775"/>
            <a:ext cx="4929187" cy="2838450"/>
          </a:xfrm>
          <a:prstGeom prst="rect">
            <a:avLst/>
          </a:prstGeom>
          <a:noFill/>
          <a:ln w="9525">
            <a:noFill/>
          </a:ln>
        </p:spPr>
        <p:txBody>
          <a:bodyPr lIns="83622" tIns="41811" rIns="83622" bIns="41811"/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压式空气呼吸器是一种自给开放式空气呼吸器，主要适用于消防、化工、船舶、石油、冶炼、厂矿等处，使消防员或抢险救护人员能够在充满浓烟、毒气、蒸汽或缺氧的恶劣环境下安全地进行灭火、抢险救灾和救护工作。 </a:t>
            </a:r>
          </a:p>
        </p:txBody>
      </p:sp>
      <p:pic>
        <p:nvPicPr>
          <p:cNvPr id="18436" name="Picture 6" descr="3535W$P2$Z1[RX[P8R3QAP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8" y="1477963"/>
            <a:ext cx="3132137" cy="424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任意多边形 5"/>
          <p:cNvSpPr/>
          <p:nvPr/>
        </p:nvSpPr>
        <p:spPr>
          <a:xfrm>
            <a:off x="5872163" y="0"/>
            <a:ext cx="3271838" cy="576263"/>
          </a:xfrm>
          <a:custGeom>
            <a:avLst/>
            <a:gdLst>
              <a:gd name="connsiteX0" fmla="*/ 0 w 3272355"/>
              <a:gd name="connsiteY0" fmla="*/ 0 h 576064"/>
              <a:gd name="connsiteX1" fmla="*/ 3272355 w 3272355"/>
              <a:gd name="connsiteY1" fmla="*/ 0 h 576064"/>
              <a:gd name="connsiteX2" fmla="*/ 3272355 w 3272355"/>
              <a:gd name="connsiteY2" fmla="*/ 576064 h 576064"/>
              <a:gd name="connsiteX3" fmla="*/ 577106 w 3272355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2355" h="576064">
                <a:moveTo>
                  <a:pt x="0" y="0"/>
                </a:moveTo>
                <a:lnTo>
                  <a:pt x="3272355" y="0"/>
                </a:lnTo>
                <a:lnTo>
                  <a:pt x="3272355" y="576064"/>
                </a:lnTo>
                <a:lnTo>
                  <a:pt x="577106" y="57606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0" y="6453188"/>
            <a:ext cx="9144000" cy="404813"/>
          </a:xfrm>
          <a:custGeom>
            <a:avLst/>
            <a:gdLst>
              <a:gd name="connsiteX0" fmla="*/ 5796136 w 9144000"/>
              <a:gd name="connsiteY0" fmla="*/ 0 h 404664"/>
              <a:gd name="connsiteX1" fmla="*/ 9144000 w 9144000"/>
              <a:gd name="connsiteY1" fmla="*/ 0 h 404664"/>
              <a:gd name="connsiteX2" fmla="*/ 9144000 w 9144000"/>
              <a:gd name="connsiteY2" fmla="*/ 404664 h 404664"/>
              <a:gd name="connsiteX3" fmla="*/ 0 w 9144000"/>
              <a:gd name="connsiteY3" fmla="*/ 404664 h 404664"/>
              <a:gd name="connsiteX4" fmla="*/ 0 w 9144000"/>
              <a:gd name="connsiteY4" fmla="*/ 216024 h 404664"/>
              <a:gd name="connsiteX5" fmla="*/ 5287815 w 9144000"/>
              <a:gd name="connsiteY5" fmla="*/ 224276 h 4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04664">
                <a:moveTo>
                  <a:pt x="5796136" y="0"/>
                </a:moveTo>
                <a:lnTo>
                  <a:pt x="9144000" y="0"/>
                </a:lnTo>
                <a:lnTo>
                  <a:pt x="9144000" y="404664"/>
                </a:lnTo>
                <a:lnTo>
                  <a:pt x="0" y="404664"/>
                </a:lnTo>
                <a:lnTo>
                  <a:pt x="0" y="216024"/>
                </a:lnTo>
                <a:cubicBezTo>
                  <a:pt x="1762605" y="221511"/>
                  <a:pt x="3525210" y="218789"/>
                  <a:pt x="5287815" y="22427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等腰三角形 11"/>
          <p:cNvSpPr/>
          <p:nvPr/>
        </p:nvSpPr>
        <p:spPr>
          <a:xfrm rot="16200000">
            <a:off x="3291681" y="2961481"/>
            <a:ext cx="473075" cy="360363"/>
          </a:xfrm>
          <a:prstGeom prst="triangle">
            <a:avLst>
              <a:gd name="adj" fmla="val 29109"/>
            </a:avLst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6463" y="74613"/>
            <a:ext cx="100806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前言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03225" y="4292600"/>
            <a:ext cx="7192963" cy="194468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539750" y="1801813"/>
            <a:ext cx="1800225" cy="1584325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03225" y="1671638"/>
            <a:ext cx="2081213" cy="1830388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917" name="矩形 3"/>
          <p:cNvSpPr/>
          <p:nvPr/>
        </p:nvSpPr>
        <p:spPr>
          <a:xfrm>
            <a:off x="611188" y="2355850"/>
            <a:ext cx="14224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面罩佩戴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14613" y="1643063"/>
            <a:ext cx="61023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将面罩长系带带好，一只手托住面罩将面罩口鼻罩与脸部完全贴合，另一只手将头带后拉罩住头部，收紧头带，收紧程度以既要保证气密又感觉舒适、无明显的压痛为宜。</a:t>
            </a:r>
          </a:p>
        </p:txBody>
      </p:sp>
      <p:pic>
        <p:nvPicPr>
          <p:cNvPr id="8" name="图片 7" descr="JFRLME3`NT9_9FVDKQLUU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r="12193" b="103"/>
          <a:stretch>
            <a:fillRect/>
          </a:stretch>
        </p:blipFill>
        <p:spPr bwMode="auto">
          <a:xfrm>
            <a:off x="6156176" y="4149080"/>
            <a:ext cx="2304256" cy="2304256"/>
          </a:xfrm>
          <a:custGeom>
            <a:avLst/>
            <a:gdLst>
              <a:gd name="connsiteX0" fmla="*/ 1307265 w 2624030"/>
              <a:gd name="connsiteY0" fmla="*/ 0 h 2633530"/>
              <a:gd name="connsiteX1" fmla="*/ 2624030 w 2624030"/>
              <a:gd name="connsiteY1" fmla="*/ 1316765 h 2633530"/>
              <a:gd name="connsiteX2" fmla="*/ 1307265 w 2624030"/>
              <a:gd name="connsiteY2" fmla="*/ 2633530 h 2633530"/>
              <a:gd name="connsiteX3" fmla="*/ 17252 w 2624030"/>
              <a:gd name="connsiteY3" fmla="*/ 1582139 h 2633530"/>
              <a:gd name="connsiteX4" fmla="*/ 0 w 2624030"/>
              <a:gd name="connsiteY4" fmla="*/ 1469099 h 2633530"/>
              <a:gd name="connsiteX5" fmla="*/ 0 w 2624030"/>
              <a:gd name="connsiteY5" fmla="*/ 1164431 h 2633530"/>
              <a:gd name="connsiteX6" fmla="*/ 17252 w 2624030"/>
              <a:gd name="connsiteY6" fmla="*/ 1051391 h 2633530"/>
              <a:gd name="connsiteX7" fmla="*/ 1307265 w 2624030"/>
              <a:gd name="connsiteY7" fmla="*/ 0 h 263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4030" h="2633530">
                <a:moveTo>
                  <a:pt x="1307265" y="0"/>
                </a:moveTo>
                <a:cubicBezTo>
                  <a:pt x="2034494" y="0"/>
                  <a:pt x="2624030" y="589536"/>
                  <a:pt x="2624030" y="1316765"/>
                </a:cubicBezTo>
                <a:cubicBezTo>
                  <a:pt x="2624030" y="2043994"/>
                  <a:pt x="2034494" y="2633530"/>
                  <a:pt x="1307265" y="2633530"/>
                </a:cubicBezTo>
                <a:cubicBezTo>
                  <a:pt x="670940" y="2633530"/>
                  <a:pt x="140036" y="2182167"/>
                  <a:pt x="17252" y="1582139"/>
                </a:cubicBezTo>
                <a:lnTo>
                  <a:pt x="0" y="1469099"/>
                </a:lnTo>
                <a:lnTo>
                  <a:pt x="0" y="1164431"/>
                </a:lnTo>
                <a:lnTo>
                  <a:pt x="17252" y="1051391"/>
                </a:lnTo>
                <a:cubicBezTo>
                  <a:pt x="140036" y="451364"/>
                  <a:pt x="670940" y="0"/>
                  <a:pt x="1307265" y="0"/>
                </a:cubicBezTo>
                <a:close/>
              </a:path>
            </a:pathLst>
          </a:custGeom>
          <a:noFill/>
          <a:ln w="4762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93813" y="4516438"/>
            <a:ext cx="4679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必须正确佩戴面罩，确保有效：蓄有鬓须、佩戴眼镜、面部形状或刀疤以致无法保证面罩气密性的不得使用呼吸器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0" y="0"/>
            <a:ext cx="63055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、正确佩戴 （普遍使用的方法）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repeatCount="indefinite" accel="50000" decel="50000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39750" y="2736850"/>
            <a:ext cx="1800225" cy="1584325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03225" y="2606675"/>
            <a:ext cx="2081213" cy="1830388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0" name="矩形 3"/>
          <p:cNvSpPr/>
          <p:nvPr/>
        </p:nvSpPr>
        <p:spPr>
          <a:xfrm>
            <a:off x="611188" y="3290888"/>
            <a:ext cx="14224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面罩佩戴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4775" y="2605088"/>
            <a:ext cx="61039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检查面罩的气密性：用手掌封住供气阀快速接气处吸气，如果感到无法呼吸且面罩充分贴合则说明密封良好。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用户必须检查气密性</a:t>
            </a: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0" y="0"/>
            <a:ext cx="63055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、正确佩戴 （普遍使用的方法）</a:t>
            </a:r>
          </a:p>
        </p:txBody>
      </p:sp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39750" y="2551113"/>
            <a:ext cx="1800225" cy="1584325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03225" y="2420938"/>
            <a:ext cx="2081213" cy="1830388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4" name="矩形 4"/>
          <p:cNvSpPr/>
          <p:nvPr/>
        </p:nvSpPr>
        <p:spPr>
          <a:xfrm>
            <a:off x="468313" y="3113088"/>
            <a:ext cx="17224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连接供需阀</a:t>
            </a:r>
          </a:p>
        </p:txBody>
      </p:sp>
      <p:sp>
        <p:nvSpPr>
          <p:cNvPr id="6" name="矩形 5"/>
          <p:cNvSpPr/>
          <p:nvPr/>
        </p:nvSpPr>
        <p:spPr>
          <a:xfrm>
            <a:off x="2700338" y="1844675"/>
            <a:ext cx="61737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将气瓶阀开到底，，报警哨应有一次短暂的发声。同时看压力表，检查充气压力。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将供需阀接口与面罩连接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2~3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次深呼吸，感觉舒畅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说明一切正常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完成以上步骤即可正常呼吸</a:t>
            </a:r>
          </a:p>
        </p:txBody>
      </p:sp>
      <p:pic>
        <p:nvPicPr>
          <p:cNvPr id="9" name="图片 8" descr="(_MA}H~)0Y$GNQ(~UD(~[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583" r="12509" b="1290"/>
          <a:stretch>
            <a:fillRect/>
          </a:stretch>
        </p:blipFill>
        <p:spPr bwMode="auto">
          <a:xfrm>
            <a:off x="6156176" y="4042653"/>
            <a:ext cx="3456384" cy="3456383"/>
          </a:xfrm>
          <a:custGeom>
            <a:avLst/>
            <a:gdLst>
              <a:gd name="connsiteX0" fmla="*/ 1440160 w 2880320"/>
              <a:gd name="connsiteY0" fmla="*/ 0 h 2880320"/>
              <a:gd name="connsiteX1" fmla="*/ 2880320 w 2880320"/>
              <a:gd name="connsiteY1" fmla="*/ 1440160 h 2880320"/>
              <a:gd name="connsiteX2" fmla="*/ 1440160 w 2880320"/>
              <a:gd name="connsiteY2" fmla="*/ 2880320 h 2880320"/>
              <a:gd name="connsiteX3" fmla="*/ 0 w 2880320"/>
              <a:gd name="connsiteY3" fmla="*/ 1440160 h 2880320"/>
              <a:gd name="connsiteX4" fmla="*/ 1440160 w 2880320"/>
              <a:gd name="connsiteY4" fmla="*/ 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0" h="2880320">
                <a:moveTo>
                  <a:pt x="1440160" y="0"/>
                </a:moveTo>
                <a:cubicBezTo>
                  <a:pt x="2235538" y="0"/>
                  <a:pt x="2880320" y="644782"/>
                  <a:pt x="2880320" y="1440160"/>
                </a:cubicBezTo>
                <a:cubicBezTo>
                  <a:pt x="2880320" y="2235538"/>
                  <a:pt x="2235538" y="2880320"/>
                  <a:pt x="1440160" y="2880320"/>
                </a:cubicBezTo>
                <a:cubicBezTo>
                  <a:pt x="644782" y="2880320"/>
                  <a:pt x="0" y="2235538"/>
                  <a:pt x="0" y="1440160"/>
                </a:cubicBezTo>
                <a:cubicBezTo>
                  <a:pt x="0" y="644782"/>
                  <a:pt x="644782" y="0"/>
                  <a:pt x="14401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0" y="0"/>
            <a:ext cx="63055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、正确佩戴 （普遍使用的方法）</a:t>
            </a:r>
          </a:p>
        </p:txBody>
      </p:sp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39750" y="2005013"/>
            <a:ext cx="1800225" cy="1584325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03225" y="1874838"/>
            <a:ext cx="2081213" cy="1831975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20963" y="1773238"/>
            <a:ext cx="62642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到达安全区域后，拔开快速接头；关闭气瓶开关；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将面罩系带卡子松开，摘下面罩；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先松腰带，再松肩带，从身上卸下呼吸器。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按下快速接头上的黄色扭，排空管路空气，压力表指针回零。 </a:t>
            </a:r>
          </a:p>
        </p:txBody>
      </p:sp>
      <p:sp>
        <p:nvSpPr>
          <p:cNvPr id="41989" name="矩形 5"/>
          <p:cNvSpPr/>
          <p:nvPr/>
        </p:nvSpPr>
        <p:spPr>
          <a:xfrm>
            <a:off x="539750" y="2559050"/>
            <a:ext cx="17240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脱卸呼吸器</a:t>
            </a:r>
          </a:p>
        </p:txBody>
      </p:sp>
      <p:pic>
        <p:nvPicPr>
          <p:cNvPr id="12" name="图片 11" descr="NS~INR7[RE%J{{9HN{4Y[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r="20026"/>
          <a:stretch>
            <a:fillRect/>
          </a:stretch>
        </p:blipFill>
        <p:spPr bwMode="auto">
          <a:xfrm>
            <a:off x="5292080" y="4653136"/>
            <a:ext cx="2466274" cy="2466274"/>
          </a:xfrm>
          <a:custGeom>
            <a:avLst/>
            <a:gdLst>
              <a:gd name="connsiteX0" fmla="*/ 1282700 w 2565400"/>
              <a:gd name="connsiteY0" fmla="*/ 0 h 2565400"/>
              <a:gd name="connsiteX1" fmla="*/ 2565400 w 2565400"/>
              <a:gd name="connsiteY1" fmla="*/ 1282700 h 2565400"/>
              <a:gd name="connsiteX2" fmla="*/ 1282700 w 2565400"/>
              <a:gd name="connsiteY2" fmla="*/ 2565400 h 2565400"/>
              <a:gd name="connsiteX3" fmla="*/ 0 w 2565400"/>
              <a:gd name="connsiteY3" fmla="*/ 1282700 h 2565400"/>
              <a:gd name="connsiteX4" fmla="*/ 1282700 w 2565400"/>
              <a:gd name="connsiteY4" fmla="*/ 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00" h="2565400">
                <a:moveTo>
                  <a:pt x="1282700" y="0"/>
                </a:moveTo>
                <a:cubicBezTo>
                  <a:pt x="1991116" y="0"/>
                  <a:pt x="2565400" y="574284"/>
                  <a:pt x="2565400" y="1282700"/>
                </a:cubicBezTo>
                <a:cubicBezTo>
                  <a:pt x="2565400" y="1991116"/>
                  <a:pt x="1991116" y="2565400"/>
                  <a:pt x="1282700" y="2565400"/>
                </a:cubicBezTo>
                <a:cubicBezTo>
                  <a:pt x="574284" y="2565400"/>
                  <a:pt x="0" y="1991116"/>
                  <a:pt x="0" y="1282700"/>
                </a:cubicBezTo>
                <a:cubicBezTo>
                  <a:pt x="0" y="574284"/>
                  <a:pt x="574284" y="0"/>
                  <a:pt x="12827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G4K8R%FV(NC%KPI%`I6N}N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r="16625" b="346"/>
          <a:stretch>
            <a:fillRect/>
          </a:stretch>
        </p:blipFill>
        <p:spPr bwMode="auto">
          <a:xfrm>
            <a:off x="1691680" y="4653136"/>
            <a:ext cx="2466273" cy="2466274"/>
          </a:xfrm>
          <a:custGeom>
            <a:avLst/>
            <a:gdLst>
              <a:gd name="connsiteX0" fmla="*/ 1242138 w 2484276"/>
              <a:gd name="connsiteY0" fmla="*/ 0 h 2484276"/>
              <a:gd name="connsiteX1" fmla="*/ 2484276 w 2484276"/>
              <a:gd name="connsiteY1" fmla="*/ 1242138 h 2484276"/>
              <a:gd name="connsiteX2" fmla="*/ 1242138 w 2484276"/>
              <a:gd name="connsiteY2" fmla="*/ 2484276 h 2484276"/>
              <a:gd name="connsiteX3" fmla="*/ 0 w 2484276"/>
              <a:gd name="connsiteY3" fmla="*/ 1242138 h 2484276"/>
              <a:gd name="connsiteX4" fmla="*/ 1242138 w 2484276"/>
              <a:gd name="connsiteY4" fmla="*/ 0 h 248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276" h="2484276">
                <a:moveTo>
                  <a:pt x="1242138" y="0"/>
                </a:moveTo>
                <a:cubicBezTo>
                  <a:pt x="1928152" y="0"/>
                  <a:pt x="2484276" y="556124"/>
                  <a:pt x="2484276" y="1242138"/>
                </a:cubicBezTo>
                <a:cubicBezTo>
                  <a:pt x="2484276" y="1928152"/>
                  <a:pt x="1928152" y="2484276"/>
                  <a:pt x="1242138" y="2484276"/>
                </a:cubicBezTo>
                <a:cubicBezTo>
                  <a:pt x="556124" y="2484276"/>
                  <a:pt x="0" y="1928152"/>
                  <a:pt x="0" y="1242138"/>
                </a:cubicBezTo>
                <a:cubicBezTo>
                  <a:pt x="0" y="556124"/>
                  <a:pt x="556124" y="0"/>
                  <a:pt x="124213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0" y="0"/>
            <a:ext cx="63055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、正确佩戴 （普遍使用的方法）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28650" y="2695575"/>
            <a:ext cx="1800225" cy="1584325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92125" y="2565400"/>
            <a:ext cx="2081213" cy="1830388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2" name="矩形 4"/>
          <p:cNvSpPr/>
          <p:nvPr/>
        </p:nvSpPr>
        <p:spPr>
          <a:xfrm>
            <a:off x="989013" y="3225800"/>
            <a:ext cx="800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装箱</a:t>
            </a:r>
          </a:p>
        </p:txBody>
      </p:sp>
      <p:sp>
        <p:nvSpPr>
          <p:cNvPr id="6" name="矩形 5"/>
          <p:cNvSpPr/>
          <p:nvPr/>
        </p:nvSpPr>
        <p:spPr>
          <a:xfrm>
            <a:off x="2700338" y="2749550"/>
            <a:ext cx="61737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不能把呼吸器随意放到地上，否则会对呼吸器造成损害。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使用完后要把呼吸器装到专用的箱子内，保管好。</a:t>
            </a: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0" y="0"/>
            <a:ext cx="63055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、正确佩戴 （普遍使用的方法）</a:t>
            </a:r>
          </a:p>
        </p:txBody>
      </p:sp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28650" y="2786063"/>
            <a:ext cx="1800225" cy="1584325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92125" y="2655888"/>
            <a:ext cx="2081213" cy="1831975"/>
          </a:xfrm>
          <a:custGeom>
            <a:avLst/>
            <a:gdLst>
              <a:gd name="connsiteX0" fmla="*/ 792088 w 1800200"/>
              <a:gd name="connsiteY0" fmla="*/ 0 h 1584176"/>
              <a:gd name="connsiteX1" fmla="*/ 1521930 w 1800200"/>
              <a:gd name="connsiteY1" fmla="*/ 483772 h 1584176"/>
              <a:gd name="connsiteX2" fmla="*/ 1558463 w 1800200"/>
              <a:gd name="connsiteY2" fmla="*/ 601462 h 1584176"/>
              <a:gd name="connsiteX3" fmla="*/ 1800200 w 1800200"/>
              <a:gd name="connsiteY3" fmla="*/ 792089 h 1584176"/>
              <a:gd name="connsiteX4" fmla="*/ 1558462 w 1800200"/>
              <a:gd name="connsiteY4" fmla="*/ 982716 h 1584176"/>
              <a:gd name="connsiteX5" fmla="*/ 1521930 w 1800200"/>
              <a:gd name="connsiteY5" fmla="*/ 1100404 h 1584176"/>
              <a:gd name="connsiteX6" fmla="*/ 792088 w 1800200"/>
              <a:gd name="connsiteY6" fmla="*/ 1584176 h 1584176"/>
              <a:gd name="connsiteX7" fmla="*/ 0 w 1800200"/>
              <a:gd name="connsiteY7" fmla="*/ 792088 h 1584176"/>
              <a:gd name="connsiteX8" fmla="*/ 792088 w 1800200"/>
              <a:gd name="connsiteY8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200" h="1584176">
                <a:moveTo>
                  <a:pt x="792088" y="0"/>
                </a:moveTo>
                <a:cubicBezTo>
                  <a:pt x="1120182" y="0"/>
                  <a:pt x="1401684" y="199480"/>
                  <a:pt x="1521930" y="483772"/>
                </a:cubicBezTo>
                <a:lnTo>
                  <a:pt x="1558463" y="601462"/>
                </a:lnTo>
                <a:lnTo>
                  <a:pt x="1800200" y="792089"/>
                </a:lnTo>
                <a:lnTo>
                  <a:pt x="1558462" y="982716"/>
                </a:lnTo>
                <a:lnTo>
                  <a:pt x="1521930" y="1100404"/>
                </a:lnTo>
                <a:cubicBezTo>
                  <a:pt x="1401684" y="1384697"/>
                  <a:pt x="1120182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6" name="矩形 4"/>
          <p:cNvSpPr/>
          <p:nvPr/>
        </p:nvSpPr>
        <p:spPr>
          <a:xfrm>
            <a:off x="755650" y="3068638"/>
            <a:ext cx="1439863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使用中注意事项</a:t>
            </a:r>
          </a:p>
        </p:txBody>
      </p:sp>
      <p:sp>
        <p:nvSpPr>
          <p:cNvPr id="6" name="矩形 5"/>
          <p:cNvSpPr/>
          <p:nvPr/>
        </p:nvSpPr>
        <p:spPr>
          <a:xfrm>
            <a:off x="2532063" y="1485900"/>
            <a:ext cx="62166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22" tIns="41811" rIns="83622" bIns="41811"/>
          <a:lstStyle/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使用前必须按照要求检测呼吸器是否正常，否者将有可能导致使用者的生命危险。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工作过程中时刻关注压力表变化，当报警哨开始鸣叫必须马上撤离到安全区域，否则将有生命危险。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要求检查、佩戴、装箱在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分钟内完成，按顺序在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秒内完成佩戴。</a:t>
            </a:r>
          </a:p>
          <a:p>
            <a:pPr marL="0" marR="0" lvl="0" indent="-36004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正压式呼吸器佩戴顺口溜：一看压力，二听哨，三背气瓶，四戴罩。瓶阀朝下，底朝上；面罩松紧要正好，开总阀、插气管，呼吸顺畅抢分秒  </a:t>
            </a: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0" y="0"/>
            <a:ext cx="63055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80000"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、正确佩戴 （普遍使用的方法）</a:t>
            </a:r>
          </a:p>
        </p:txBody>
      </p:sp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188" y="2994025"/>
            <a:ext cx="7921625" cy="19415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9144000" cy="836613"/>
          </a:xfrm>
          <a:prstGeom prst="rect">
            <a:avLst/>
          </a:prstGeom>
          <a:noFill/>
          <a:ln w="9525">
            <a:noFill/>
          </a:ln>
        </p:spPr>
        <p:txBody>
          <a:bodyPr lIns="83622" tIns="41811" rIns="83622" bIns="41811"/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</a:rPr>
              <a:t>主要内容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2" t="1504" r="5409" b="1504"/>
          <a:stretch>
            <a:fillRect/>
          </a:stretch>
        </p:blipFill>
        <p:spPr>
          <a:xfrm>
            <a:off x="611188" y="1448781"/>
            <a:ext cx="2808312" cy="2808312"/>
          </a:xfrm>
          <a:custGeom>
            <a:avLst/>
            <a:gdLst>
              <a:gd name="connsiteX0" fmla="*/ 1008112 w 2016224"/>
              <a:gd name="connsiteY0" fmla="*/ 0 h 2016224"/>
              <a:gd name="connsiteX1" fmla="*/ 2016224 w 2016224"/>
              <a:gd name="connsiteY1" fmla="*/ 1008112 h 2016224"/>
              <a:gd name="connsiteX2" fmla="*/ 1008112 w 2016224"/>
              <a:gd name="connsiteY2" fmla="*/ 2016224 h 2016224"/>
              <a:gd name="connsiteX3" fmla="*/ 0 w 2016224"/>
              <a:gd name="connsiteY3" fmla="*/ 1008112 h 2016224"/>
              <a:gd name="connsiteX4" fmla="*/ 1008112 w 2016224"/>
              <a:gd name="connsiteY4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4" h="2016224">
                <a:moveTo>
                  <a:pt x="1008112" y="0"/>
                </a:moveTo>
                <a:cubicBezTo>
                  <a:pt x="1564877" y="0"/>
                  <a:pt x="2016224" y="451347"/>
                  <a:pt x="2016224" y="1008112"/>
                </a:cubicBezTo>
                <a:cubicBezTo>
                  <a:pt x="2016224" y="1564877"/>
                  <a:pt x="1564877" y="2016224"/>
                  <a:pt x="1008112" y="2016224"/>
                </a:cubicBezTo>
                <a:cubicBezTo>
                  <a:pt x="451347" y="2016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sp>
        <p:nvSpPr>
          <p:cNvPr id="45061" name="矩形 2"/>
          <p:cNvSpPr/>
          <p:nvPr/>
        </p:nvSpPr>
        <p:spPr>
          <a:xfrm>
            <a:off x="4572000" y="3489325"/>
            <a:ext cx="2236788" cy="768350"/>
          </a:xfrm>
          <a:prstGeom prst="rect">
            <a:avLst/>
          </a:prstGeom>
          <a:noFill/>
          <a:ln w="9525">
            <a:noFill/>
          </a:ln>
        </p:spPr>
        <p:txBody>
          <a:bodyPr lIns="83622" tIns="41811" rIns="83622" bIns="41811"/>
          <a:lstStyle/>
          <a:p>
            <a:pPr algn="ctr" eaLnBrk="1" hangingPunct="1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日常维护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27088" y="1196975"/>
            <a:ext cx="1223963" cy="12239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27088" y="2565400"/>
            <a:ext cx="1223963" cy="12239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27088" y="3933825"/>
            <a:ext cx="1223963" cy="12239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7088" y="5300663"/>
            <a:ext cx="1223963" cy="12239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10" name="矩形 5"/>
          <p:cNvSpPr/>
          <p:nvPr/>
        </p:nvSpPr>
        <p:spPr>
          <a:xfrm>
            <a:off x="2286000" y="1209675"/>
            <a:ext cx="6462713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符合压缩空气瓶的国家标准；气瓶上要有授权部门的鉴定和日期；空气质量、气瓶干燥、气瓶充气符合标准。</a:t>
            </a:r>
          </a:p>
        </p:txBody>
      </p:sp>
      <p:sp>
        <p:nvSpPr>
          <p:cNvPr id="47111" name="矩形 6"/>
          <p:cNvSpPr/>
          <p:nvPr/>
        </p:nvSpPr>
        <p:spPr>
          <a:xfrm>
            <a:off x="2293938" y="2781300"/>
            <a:ext cx="6246812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去污、消毒、清洗、干燥要按照产品说明书进行操作。</a:t>
            </a:r>
          </a:p>
        </p:txBody>
      </p:sp>
      <p:sp>
        <p:nvSpPr>
          <p:cNvPr id="47112" name="矩形 7"/>
          <p:cNvSpPr/>
          <p:nvPr/>
        </p:nvSpPr>
        <p:spPr>
          <a:xfrm>
            <a:off x="2286000" y="3938588"/>
            <a:ext cx="6723063" cy="962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每次清洗和调换关键零件后的呼吸器必须进行检测。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</a:p>
        </p:txBody>
      </p:sp>
      <p:sp>
        <p:nvSpPr>
          <p:cNvPr id="47113" name="矩形 8"/>
          <p:cNvSpPr/>
          <p:nvPr/>
        </p:nvSpPr>
        <p:spPr>
          <a:xfrm>
            <a:off x="2286000" y="5589588"/>
            <a:ext cx="5662613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要定期进行常规检查，确保随时都可以安全使用。</a:t>
            </a:r>
          </a:p>
        </p:txBody>
      </p:sp>
      <p:sp>
        <p:nvSpPr>
          <p:cNvPr id="47114" name="矩形 9"/>
          <p:cNvSpPr/>
          <p:nvPr/>
        </p:nvSpPr>
        <p:spPr>
          <a:xfrm>
            <a:off x="1039813" y="1393825"/>
            <a:ext cx="80010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气瓶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充气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5" name="矩形 10"/>
          <p:cNvSpPr/>
          <p:nvPr/>
        </p:nvSpPr>
        <p:spPr>
          <a:xfrm>
            <a:off x="885825" y="2781300"/>
            <a:ext cx="1108075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呼吸器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</a:p>
        </p:txBody>
      </p:sp>
      <p:sp>
        <p:nvSpPr>
          <p:cNvPr id="47116" name="矩形 11"/>
          <p:cNvSpPr/>
          <p:nvPr/>
        </p:nvSpPr>
        <p:spPr>
          <a:xfrm>
            <a:off x="1039813" y="4314825"/>
            <a:ext cx="8001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</a:p>
        </p:txBody>
      </p:sp>
      <p:sp>
        <p:nvSpPr>
          <p:cNvPr id="47117" name="矩形 12"/>
          <p:cNvSpPr/>
          <p:nvPr/>
        </p:nvSpPr>
        <p:spPr>
          <a:xfrm>
            <a:off x="1039813" y="5497513"/>
            <a:ext cx="800100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</a:p>
        </p:txBody>
      </p:sp>
      <p:sp>
        <p:nvSpPr>
          <p:cNvPr id="6" name="矩形 5"/>
          <p:cNvSpPr/>
          <p:nvPr/>
        </p:nvSpPr>
        <p:spPr>
          <a:xfrm>
            <a:off x="3924300" y="60325"/>
            <a:ext cx="18319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日常维护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83768" y="2780928"/>
            <a:ext cx="4105275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6000" b="1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谢谢大家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750" y="1916113"/>
            <a:ext cx="5076825" cy="324167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788" y="1412875"/>
            <a:ext cx="3240087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3"/>
          <p:cNvSpPr/>
          <p:nvPr/>
        </p:nvSpPr>
        <p:spPr>
          <a:xfrm>
            <a:off x="295275" y="1903413"/>
            <a:ext cx="4846638" cy="3167062"/>
          </a:xfrm>
          <a:prstGeom prst="rect">
            <a:avLst/>
          </a:prstGeom>
          <a:noFill/>
          <a:ln w="9525">
            <a:noFill/>
          </a:ln>
        </p:spPr>
        <p:txBody>
          <a:bodyPr lIns="83622" tIns="41811" rIns="83622" bIns="41811"/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压式空气呼吸器配有视野广阔、明亮、气密良好的全面罩，供气装置配有体积较小、重量轻、性能稳定的新型供气阀；选用高强度背板和安全系数较高的优质高压气瓶；减压阀装置装有残气报警器，在规定气瓶压力范围内，可向佩戴者发出声响信号，提醒使用人员及时撤离现场。 </a:t>
            </a:r>
          </a:p>
        </p:txBody>
      </p:sp>
      <p:sp>
        <p:nvSpPr>
          <p:cNvPr id="5" name="等腰三角形 4"/>
          <p:cNvSpPr/>
          <p:nvPr/>
        </p:nvSpPr>
        <p:spPr>
          <a:xfrm rot="5400000" flipH="1">
            <a:off x="5085556" y="2904331"/>
            <a:ext cx="473075" cy="360363"/>
          </a:xfrm>
          <a:prstGeom prst="triangle">
            <a:avLst>
              <a:gd name="adj" fmla="val 29109"/>
            </a:avLst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872163" y="0"/>
            <a:ext cx="3271838" cy="576263"/>
          </a:xfrm>
          <a:custGeom>
            <a:avLst/>
            <a:gdLst>
              <a:gd name="connsiteX0" fmla="*/ 0 w 3272355"/>
              <a:gd name="connsiteY0" fmla="*/ 0 h 576064"/>
              <a:gd name="connsiteX1" fmla="*/ 3272355 w 3272355"/>
              <a:gd name="connsiteY1" fmla="*/ 0 h 576064"/>
              <a:gd name="connsiteX2" fmla="*/ 3272355 w 3272355"/>
              <a:gd name="connsiteY2" fmla="*/ 576064 h 576064"/>
              <a:gd name="connsiteX3" fmla="*/ 577106 w 3272355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2355" h="576064">
                <a:moveTo>
                  <a:pt x="0" y="0"/>
                </a:moveTo>
                <a:lnTo>
                  <a:pt x="3272355" y="0"/>
                </a:lnTo>
                <a:lnTo>
                  <a:pt x="3272355" y="576064"/>
                </a:lnTo>
                <a:lnTo>
                  <a:pt x="577106" y="57606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6453188"/>
            <a:ext cx="9144000" cy="404813"/>
          </a:xfrm>
          <a:custGeom>
            <a:avLst/>
            <a:gdLst>
              <a:gd name="connsiteX0" fmla="*/ 5796136 w 9144000"/>
              <a:gd name="connsiteY0" fmla="*/ 0 h 404664"/>
              <a:gd name="connsiteX1" fmla="*/ 9144000 w 9144000"/>
              <a:gd name="connsiteY1" fmla="*/ 0 h 404664"/>
              <a:gd name="connsiteX2" fmla="*/ 9144000 w 9144000"/>
              <a:gd name="connsiteY2" fmla="*/ 404664 h 404664"/>
              <a:gd name="connsiteX3" fmla="*/ 0 w 9144000"/>
              <a:gd name="connsiteY3" fmla="*/ 404664 h 404664"/>
              <a:gd name="connsiteX4" fmla="*/ 0 w 9144000"/>
              <a:gd name="connsiteY4" fmla="*/ 216024 h 404664"/>
              <a:gd name="connsiteX5" fmla="*/ 5287815 w 9144000"/>
              <a:gd name="connsiteY5" fmla="*/ 224276 h 4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04664">
                <a:moveTo>
                  <a:pt x="5796136" y="0"/>
                </a:moveTo>
                <a:lnTo>
                  <a:pt x="9144000" y="0"/>
                </a:lnTo>
                <a:lnTo>
                  <a:pt x="9144000" y="404664"/>
                </a:lnTo>
                <a:lnTo>
                  <a:pt x="0" y="404664"/>
                </a:lnTo>
                <a:lnTo>
                  <a:pt x="0" y="216024"/>
                </a:lnTo>
                <a:cubicBezTo>
                  <a:pt x="1762605" y="221511"/>
                  <a:pt x="3525210" y="218789"/>
                  <a:pt x="5287815" y="22427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16463" y="74613"/>
            <a:ext cx="100806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前言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/>
          </p:cNvPicPr>
          <p:nvPr/>
        </p:nvPicPr>
        <p:blipFill>
          <a:blip r:embed="rId2"/>
          <a:srcRect l="824"/>
          <a:stretch>
            <a:fillRect/>
          </a:stretch>
        </p:blipFill>
        <p:spPr>
          <a:xfrm>
            <a:off x="395288" y="1938338"/>
            <a:ext cx="2808287" cy="3652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916238" y="1557338"/>
            <a:ext cx="5832475" cy="2684463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4" name="矩形 5"/>
          <p:cNvSpPr/>
          <p:nvPr/>
        </p:nvSpPr>
        <p:spPr>
          <a:xfrm>
            <a:off x="3187700" y="1557338"/>
            <a:ext cx="5586413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正压式空气呼吸器是使用压缩空气的带气源的呼吸器，它依靠使用者背负的气瓶供给空气。气瓶中高压压缩空气被高压减压阀降为中压，然后通过需求阀进入呼吸面罩，并保持一个可自由呼吸的压力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5872163" y="0"/>
            <a:ext cx="3271838" cy="576263"/>
          </a:xfrm>
          <a:custGeom>
            <a:avLst/>
            <a:gdLst>
              <a:gd name="connsiteX0" fmla="*/ 0 w 3272355"/>
              <a:gd name="connsiteY0" fmla="*/ 0 h 576064"/>
              <a:gd name="connsiteX1" fmla="*/ 3272355 w 3272355"/>
              <a:gd name="connsiteY1" fmla="*/ 0 h 576064"/>
              <a:gd name="connsiteX2" fmla="*/ 3272355 w 3272355"/>
              <a:gd name="connsiteY2" fmla="*/ 576064 h 576064"/>
              <a:gd name="connsiteX3" fmla="*/ 577106 w 3272355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2355" h="576064">
                <a:moveTo>
                  <a:pt x="0" y="0"/>
                </a:moveTo>
                <a:lnTo>
                  <a:pt x="3272355" y="0"/>
                </a:lnTo>
                <a:lnTo>
                  <a:pt x="3272355" y="576064"/>
                </a:lnTo>
                <a:lnTo>
                  <a:pt x="577106" y="57606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0" y="6453188"/>
            <a:ext cx="9144000" cy="404813"/>
          </a:xfrm>
          <a:custGeom>
            <a:avLst/>
            <a:gdLst>
              <a:gd name="connsiteX0" fmla="*/ 5796136 w 9144000"/>
              <a:gd name="connsiteY0" fmla="*/ 0 h 404664"/>
              <a:gd name="connsiteX1" fmla="*/ 9144000 w 9144000"/>
              <a:gd name="connsiteY1" fmla="*/ 0 h 404664"/>
              <a:gd name="connsiteX2" fmla="*/ 9144000 w 9144000"/>
              <a:gd name="connsiteY2" fmla="*/ 404664 h 404664"/>
              <a:gd name="connsiteX3" fmla="*/ 0 w 9144000"/>
              <a:gd name="connsiteY3" fmla="*/ 404664 h 404664"/>
              <a:gd name="connsiteX4" fmla="*/ 0 w 9144000"/>
              <a:gd name="connsiteY4" fmla="*/ 216024 h 404664"/>
              <a:gd name="connsiteX5" fmla="*/ 5287815 w 9144000"/>
              <a:gd name="connsiteY5" fmla="*/ 224276 h 4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04664">
                <a:moveTo>
                  <a:pt x="5796136" y="0"/>
                </a:moveTo>
                <a:lnTo>
                  <a:pt x="9144000" y="0"/>
                </a:lnTo>
                <a:lnTo>
                  <a:pt x="9144000" y="404664"/>
                </a:lnTo>
                <a:lnTo>
                  <a:pt x="0" y="404664"/>
                </a:lnTo>
                <a:lnTo>
                  <a:pt x="0" y="216024"/>
                </a:lnTo>
                <a:cubicBezTo>
                  <a:pt x="1762605" y="221511"/>
                  <a:pt x="3525210" y="218789"/>
                  <a:pt x="5287815" y="22427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60700" y="3979863"/>
            <a:ext cx="5543550" cy="16113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0">
            <a:noFill/>
          </a:ln>
          <a:effectLst>
            <a:outerShdw blurRad="88900" dist="508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8" name="矩形 6"/>
          <p:cNvSpPr/>
          <p:nvPr/>
        </p:nvSpPr>
        <p:spPr>
          <a:xfrm>
            <a:off x="3167063" y="4200525"/>
            <a:ext cx="5329237" cy="10001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无论呼吸速度如何，通过需求阀的空气在面罩内始终保持轻微的正压，阻止外部空气进入。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6463" y="74613"/>
            <a:ext cx="100806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前言</a:t>
            </a: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188" y="2994025"/>
            <a:ext cx="7921625" cy="19415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9144000" cy="836613"/>
          </a:xfrm>
          <a:prstGeom prst="rect">
            <a:avLst/>
          </a:prstGeom>
          <a:noFill/>
          <a:ln w="9525">
            <a:noFill/>
          </a:ln>
        </p:spPr>
        <p:txBody>
          <a:bodyPr lIns="83622" tIns="41811" rIns="83622" bIns="41811"/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</a:rPr>
              <a:t>主要内容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2" t="1504" r="5409" b="1504"/>
          <a:stretch>
            <a:fillRect/>
          </a:stretch>
        </p:blipFill>
        <p:spPr>
          <a:xfrm>
            <a:off x="611188" y="1448781"/>
            <a:ext cx="2808312" cy="2808312"/>
          </a:xfrm>
          <a:custGeom>
            <a:avLst/>
            <a:gdLst>
              <a:gd name="connsiteX0" fmla="*/ 1008112 w 2016224"/>
              <a:gd name="connsiteY0" fmla="*/ 0 h 2016224"/>
              <a:gd name="connsiteX1" fmla="*/ 2016224 w 2016224"/>
              <a:gd name="connsiteY1" fmla="*/ 1008112 h 2016224"/>
              <a:gd name="connsiteX2" fmla="*/ 1008112 w 2016224"/>
              <a:gd name="connsiteY2" fmla="*/ 2016224 h 2016224"/>
              <a:gd name="connsiteX3" fmla="*/ 0 w 2016224"/>
              <a:gd name="connsiteY3" fmla="*/ 1008112 h 2016224"/>
              <a:gd name="connsiteX4" fmla="*/ 1008112 w 2016224"/>
              <a:gd name="connsiteY4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4" h="2016224">
                <a:moveTo>
                  <a:pt x="1008112" y="0"/>
                </a:moveTo>
                <a:cubicBezTo>
                  <a:pt x="1564877" y="0"/>
                  <a:pt x="2016224" y="451347"/>
                  <a:pt x="2016224" y="1008112"/>
                </a:cubicBezTo>
                <a:cubicBezTo>
                  <a:pt x="2016224" y="1564877"/>
                  <a:pt x="1564877" y="2016224"/>
                  <a:pt x="1008112" y="2016224"/>
                </a:cubicBezTo>
                <a:cubicBezTo>
                  <a:pt x="451347" y="2016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sp>
        <p:nvSpPr>
          <p:cNvPr id="8195" name="Rectangle 3"/>
          <p:cNvSpPr>
            <a:spLocks noGrp="1"/>
          </p:cNvSpPr>
          <p:nvPr>
            <p:ph idx="4294967295"/>
          </p:nvPr>
        </p:nvSpPr>
        <p:spPr>
          <a:xfrm>
            <a:off x="4029075" y="3459163"/>
            <a:ext cx="3287713" cy="792162"/>
          </a:xfrm>
          <a:prstGeom prst="rect">
            <a:avLst/>
          </a:prstGeom>
          <a:noFill/>
          <a:ln w="9525">
            <a:noFill/>
          </a:ln>
        </p:spPr>
        <p:txBody>
          <a:bodyPr lIns="83622" tIns="41811" rIns="83622" bIns="41811"/>
          <a:lstStyle/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产品部件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)@1V_PAYLP0ND%WR2G7D}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1653" r="6420" b="1653"/>
          <a:stretch>
            <a:fillRect/>
          </a:stretch>
        </p:blipFill>
        <p:spPr bwMode="auto">
          <a:xfrm>
            <a:off x="683568" y="3140968"/>
            <a:ext cx="2681602" cy="3024336"/>
          </a:xfrm>
          <a:custGeom>
            <a:avLst/>
            <a:gdLst>
              <a:gd name="connsiteX0" fmla="*/ 1624422 w 3248843"/>
              <a:gd name="connsiteY0" fmla="*/ 0 h 3664075"/>
              <a:gd name="connsiteX1" fmla="*/ 1741989 w 3248843"/>
              <a:gd name="connsiteY1" fmla="*/ 24824 h 3664075"/>
              <a:gd name="connsiteX2" fmla="*/ 3129620 w 3248843"/>
              <a:gd name="connsiteY2" fmla="*/ 825824 h 3664075"/>
              <a:gd name="connsiteX3" fmla="*/ 3248843 w 3248843"/>
              <a:gd name="connsiteY3" fmla="*/ 1031038 h 3664075"/>
              <a:gd name="connsiteX4" fmla="*/ 3248843 w 3248843"/>
              <a:gd name="connsiteY4" fmla="*/ 2633037 h 3664075"/>
              <a:gd name="connsiteX5" fmla="*/ 3212414 w 3248843"/>
              <a:gd name="connsiteY5" fmla="*/ 2748884 h 3664075"/>
              <a:gd name="connsiteX6" fmla="*/ 3129620 w 3248843"/>
              <a:gd name="connsiteY6" fmla="*/ 2838252 h 3664075"/>
              <a:gd name="connsiteX7" fmla="*/ 1741989 w 3248843"/>
              <a:gd name="connsiteY7" fmla="*/ 3639251 h 3664075"/>
              <a:gd name="connsiteX8" fmla="*/ 1506854 w 3248843"/>
              <a:gd name="connsiteY8" fmla="*/ 3639251 h 3664075"/>
              <a:gd name="connsiteX9" fmla="*/ 119224 w 3248843"/>
              <a:gd name="connsiteY9" fmla="*/ 2838252 h 3664075"/>
              <a:gd name="connsiteX10" fmla="*/ 0 w 3248843"/>
              <a:gd name="connsiteY10" fmla="*/ 2633037 h 3664075"/>
              <a:gd name="connsiteX11" fmla="*/ 0 w 3248843"/>
              <a:gd name="connsiteY11" fmla="*/ 1031038 h 3664075"/>
              <a:gd name="connsiteX12" fmla="*/ 36430 w 3248843"/>
              <a:gd name="connsiteY12" fmla="*/ 915191 h 3664075"/>
              <a:gd name="connsiteX13" fmla="*/ 119224 w 3248843"/>
              <a:gd name="connsiteY13" fmla="*/ 825824 h 3664075"/>
              <a:gd name="connsiteX14" fmla="*/ 1506854 w 3248843"/>
              <a:gd name="connsiteY14" fmla="*/ 24824 h 3664075"/>
              <a:gd name="connsiteX15" fmla="*/ 1624422 w 3248843"/>
              <a:gd name="connsiteY15" fmla="*/ 0 h 36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8843" h="3664075">
                <a:moveTo>
                  <a:pt x="1624422" y="0"/>
                </a:moveTo>
                <a:cubicBezTo>
                  <a:pt x="1669131" y="0"/>
                  <a:pt x="1713839" y="8275"/>
                  <a:pt x="1741989" y="24824"/>
                </a:cubicBezTo>
                <a:cubicBezTo>
                  <a:pt x="1741989" y="24824"/>
                  <a:pt x="1741989" y="24824"/>
                  <a:pt x="3129620" y="825824"/>
                </a:cubicBezTo>
                <a:cubicBezTo>
                  <a:pt x="3189231" y="862233"/>
                  <a:pt x="3248843" y="964840"/>
                  <a:pt x="3248843" y="1031038"/>
                </a:cubicBezTo>
                <a:cubicBezTo>
                  <a:pt x="3248843" y="1031038"/>
                  <a:pt x="3248843" y="1031038"/>
                  <a:pt x="3248843" y="2633037"/>
                </a:cubicBezTo>
                <a:cubicBezTo>
                  <a:pt x="3248843" y="2656206"/>
                  <a:pt x="3238908" y="2699235"/>
                  <a:pt x="3212414" y="2748884"/>
                </a:cubicBezTo>
                <a:cubicBezTo>
                  <a:pt x="3182608" y="2795223"/>
                  <a:pt x="3152802" y="2825012"/>
                  <a:pt x="3129620" y="2838252"/>
                </a:cubicBezTo>
                <a:cubicBezTo>
                  <a:pt x="3129620" y="2838252"/>
                  <a:pt x="3129620" y="2838252"/>
                  <a:pt x="1741989" y="3639251"/>
                </a:cubicBezTo>
                <a:cubicBezTo>
                  <a:pt x="1685689" y="3672350"/>
                  <a:pt x="1563154" y="3672350"/>
                  <a:pt x="1506854" y="3639251"/>
                </a:cubicBezTo>
                <a:lnTo>
                  <a:pt x="119224" y="2838252"/>
                </a:lnTo>
                <a:cubicBezTo>
                  <a:pt x="59612" y="2805153"/>
                  <a:pt x="0" y="2699235"/>
                  <a:pt x="0" y="2633037"/>
                </a:cubicBezTo>
                <a:cubicBezTo>
                  <a:pt x="0" y="2633037"/>
                  <a:pt x="0" y="2633037"/>
                  <a:pt x="0" y="1031038"/>
                </a:cubicBezTo>
                <a:cubicBezTo>
                  <a:pt x="0" y="1007869"/>
                  <a:pt x="9935" y="964840"/>
                  <a:pt x="36430" y="915191"/>
                </a:cubicBezTo>
                <a:cubicBezTo>
                  <a:pt x="66235" y="868853"/>
                  <a:pt x="96041" y="839063"/>
                  <a:pt x="119224" y="825824"/>
                </a:cubicBezTo>
                <a:cubicBezTo>
                  <a:pt x="119224" y="825824"/>
                  <a:pt x="119224" y="825824"/>
                  <a:pt x="1506854" y="24824"/>
                </a:cubicBezTo>
                <a:cubicBezTo>
                  <a:pt x="1535004" y="8275"/>
                  <a:pt x="1579713" y="0"/>
                  <a:pt x="1624422" y="0"/>
                </a:cubicBezTo>
                <a:close/>
              </a:path>
            </a:pathLst>
          </a:custGeom>
          <a:noFill/>
          <a:ln w="6032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矩形 4"/>
          <p:cNvSpPr/>
          <p:nvPr/>
        </p:nvSpPr>
        <p:spPr>
          <a:xfrm>
            <a:off x="3635375" y="3502025"/>
            <a:ext cx="5113338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为大视野面窗，面窗镜片采用聚碳酸酯材料，具有透明度高、耐磨性强、具有防雾功能，网状头罩式佩戴方式，佩戴舒适、方便，胶体采用硅胶，无毒、无味、无剌激，气密性能好 </a:t>
            </a:r>
          </a:p>
        </p:txBody>
      </p:sp>
      <p:sp>
        <p:nvSpPr>
          <p:cNvPr id="6" name="矩形 5"/>
          <p:cNvSpPr/>
          <p:nvPr/>
        </p:nvSpPr>
        <p:spPr>
          <a:xfrm>
            <a:off x="684213" y="4257675"/>
            <a:ext cx="2681288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7" name="矩形 6"/>
          <p:cNvSpPr/>
          <p:nvPr/>
        </p:nvSpPr>
        <p:spPr>
          <a:xfrm>
            <a:off x="1624013" y="4422775"/>
            <a:ext cx="800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面罩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25875" y="44450"/>
            <a:ext cx="1825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产品部件</a:t>
            </a:r>
          </a:p>
        </p:txBody>
      </p:sp>
      <p:sp>
        <p:nvSpPr>
          <p:cNvPr id="23559" name="矩形 2"/>
          <p:cNvSpPr/>
          <p:nvPr/>
        </p:nvSpPr>
        <p:spPr>
          <a:xfrm>
            <a:off x="1079500" y="1597025"/>
            <a:ext cx="6985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正压式呼吸器的机构基本相同，主要由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个部件组成，现将各部件的特点介绍如下 ：</a:t>
            </a: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$~)5U6Y0GNP7N]]3C5OD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t="1251" r="7351" b="1251"/>
          <a:stretch>
            <a:fillRect/>
          </a:stretch>
        </p:blipFill>
        <p:spPr bwMode="auto">
          <a:xfrm>
            <a:off x="684089" y="620688"/>
            <a:ext cx="2664706" cy="3005280"/>
          </a:xfrm>
          <a:custGeom>
            <a:avLst/>
            <a:gdLst>
              <a:gd name="connsiteX0" fmla="*/ 1624422 w 3248843"/>
              <a:gd name="connsiteY0" fmla="*/ 0 h 3664075"/>
              <a:gd name="connsiteX1" fmla="*/ 1741989 w 3248843"/>
              <a:gd name="connsiteY1" fmla="*/ 24824 h 3664075"/>
              <a:gd name="connsiteX2" fmla="*/ 3129620 w 3248843"/>
              <a:gd name="connsiteY2" fmla="*/ 825824 h 3664075"/>
              <a:gd name="connsiteX3" fmla="*/ 3248843 w 3248843"/>
              <a:gd name="connsiteY3" fmla="*/ 1031038 h 3664075"/>
              <a:gd name="connsiteX4" fmla="*/ 3248843 w 3248843"/>
              <a:gd name="connsiteY4" fmla="*/ 2633037 h 3664075"/>
              <a:gd name="connsiteX5" fmla="*/ 3212414 w 3248843"/>
              <a:gd name="connsiteY5" fmla="*/ 2748884 h 3664075"/>
              <a:gd name="connsiteX6" fmla="*/ 3129620 w 3248843"/>
              <a:gd name="connsiteY6" fmla="*/ 2838252 h 3664075"/>
              <a:gd name="connsiteX7" fmla="*/ 1741989 w 3248843"/>
              <a:gd name="connsiteY7" fmla="*/ 3639251 h 3664075"/>
              <a:gd name="connsiteX8" fmla="*/ 1506854 w 3248843"/>
              <a:gd name="connsiteY8" fmla="*/ 3639251 h 3664075"/>
              <a:gd name="connsiteX9" fmla="*/ 119224 w 3248843"/>
              <a:gd name="connsiteY9" fmla="*/ 2838252 h 3664075"/>
              <a:gd name="connsiteX10" fmla="*/ 0 w 3248843"/>
              <a:gd name="connsiteY10" fmla="*/ 2633037 h 3664075"/>
              <a:gd name="connsiteX11" fmla="*/ 0 w 3248843"/>
              <a:gd name="connsiteY11" fmla="*/ 1031038 h 3664075"/>
              <a:gd name="connsiteX12" fmla="*/ 36430 w 3248843"/>
              <a:gd name="connsiteY12" fmla="*/ 915191 h 3664075"/>
              <a:gd name="connsiteX13" fmla="*/ 119224 w 3248843"/>
              <a:gd name="connsiteY13" fmla="*/ 825824 h 3664075"/>
              <a:gd name="connsiteX14" fmla="*/ 1506854 w 3248843"/>
              <a:gd name="connsiteY14" fmla="*/ 24824 h 3664075"/>
              <a:gd name="connsiteX15" fmla="*/ 1624422 w 3248843"/>
              <a:gd name="connsiteY15" fmla="*/ 0 h 36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8843" h="3664075">
                <a:moveTo>
                  <a:pt x="1624422" y="0"/>
                </a:moveTo>
                <a:cubicBezTo>
                  <a:pt x="1669131" y="0"/>
                  <a:pt x="1713839" y="8275"/>
                  <a:pt x="1741989" y="24824"/>
                </a:cubicBezTo>
                <a:cubicBezTo>
                  <a:pt x="1741989" y="24824"/>
                  <a:pt x="1741989" y="24824"/>
                  <a:pt x="3129620" y="825824"/>
                </a:cubicBezTo>
                <a:cubicBezTo>
                  <a:pt x="3189231" y="862233"/>
                  <a:pt x="3248843" y="964840"/>
                  <a:pt x="3248843" y="1031038"/>
                </a:cubicBezTo>
                <a:cubicBezTo>
                  <a:pt x="3248843" y="1031038"/>
                  <a:pt x="3248843" y="1031038"/>
                  <a:pt x="3248843" y="2633037"/>
                </a:cubicBezTo>
                <a:cubicBezTo>
                  <a:pt x="3248843" y="2656206"/>
                  <a:pt x="3238908" y="2699235"/>
                  <a:pt x="3212414" y="2748884"/>
                </a:cubicBezTo>
                <a:cubicBezTo>
                  <a:pt x="3182608" y="2795223"/>
                  <a:pt x="3152802" y="2825012"/>
                  <a:pt x="3129620" y="2838252"/>
                </a:cubicBezTo>
                <a:cubicBezTo>
                  <a:pt x="3129620" y="2838252"/>
                  <a:pt x="3129620" y="2838252"/>
                  <a:pt x="1741989" y="3639251"/>
                </a:cubicBezTo>
                <a:cubicBezTo>
                  <a:pt x="1685689" y="3672350"/>
                  <a:pt x="1563154" y="3672350"/>
                  <a:pt x="1506854" y="3639251"/>
                </a:cubicBezTo>
                <a:lnTo>
                  <a:pt x="119224" y="2838252"/>
                </a:lnTo>
                <a:cubicBezTo>
                  <a:pt x="59612" y="2805153"/>
                  <a:pt x="0" y="2699235"/>
                  <a:pt x="0" y="2633037"/>
                </a:cubicBezTo>
                <a:cubicBezTo>
                  <a:pt x="0" y="2633037"/>
                  <a:pt x="0" y="2633037"/>
                  <a:pt x="0" y="1031038"/>
                </a:cubicBezTo>
                <a:cubicBezTo>
                  <a:pt x="0" y="1007869"/>
                  <a:pt x="9935" y="964840"/>
                  <a:pt x="36430" y="915191"/>
                </a:cubicBezTo>
                <a:cubicBezTo>
                  <a:pt x="66235" y="868853"/>
                  <a:pt x="96041" y="839063"/>
                  <a:pt x="119224" y="825824"/>
                </a:cubicBezTo>
                <a:cubicBezTo>
                  <a:pt x="119224" y="825824"/>
                  <a:pt x="119224" y="825824"/>
                  <a:pt x="1506854" y="24824"/>
                </a:cubicBezTo>
                <a:cubicBezTo>
                  <a:pt x="1535004" y="8275"/>
                  <a:pt x="1579713" y="0"/>
                  <a:pt x="1624422" y="0"/>
                </a:cubicBezTo>
                <a:close/>
              </a:path>
            </a:pathLst>
          </a:custGeom>
          <a:noFill/>
          <a:ln w="6032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矩形 5"/>
          <p:cNvSpPr/>
          <p:nvPr/>
        </p:nvSpPr>
        <p:spPr>
          <a:xfrm>
            <a:off x="3635375" y="1384300"/>
            <a:ext cx="4897438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为铝内胆碳纤维全缠绕复合气瓶，工作压力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30MPa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，具有质量轻、强度高、安全性能好，瓶阀具有高压安全防护装置。 </a:t>
            </a:r>
          </a:p>
        </p:txBody>
      </p:sp>
      <p:sp>
        <p:nvSpPr>
          <p:cNvPr id="7" name="矩形 6"/>
          <p:cNvSpPr/>
          <p:nvPr/>
        </p:nvSpPr>
        <p:spPr>
          <a:xfrm>
            <a:off x="674688" y="1773238"/>
            <a:ext cx="2681288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1" name="矩形 7"/>
          <p:cNvSpPr/>
          <p:nvPr/>
        </p:nvSpPr>
        <p:spPr>
          <a:xfrm>
            <a:off x="1571625" y="1800225"/>
            <a:ext cx="8874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气瓶</a:t>
            </a:r>
          </a:p>
        </p:txBody>
      </p:sp>
      <p:pic>
        <p:nvPicPr>
          <p:cNvPr id="6" name="图片 5" descr="F]I_1V2)K(~RB7_IBL8GBV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9620" r="1307" b="19776"/>
          <a:stretch>
            <a:fillRect/>
          </a:stretch>
        </p:blipFill>
        <p:spPr bwMode="auto">
          <a:xfrm>
            <a:off x="709229" y="3783580"/>
            <a:ext cx="2664706" cy="3005280"/>
          </a:xfrm>
          <a:custGeom>
            <a:avLst/>
            <a:gdLst>
              <a:gd name="connsiteX0" fmla="*/ 1624422 w 3248843"/>
              <a:gd name="connsiteY0" fmla="*/ 0 h 3664075"/>
              <a:gd name="connsiteX1" fmla="*/ 1741989 w 3248843"/>
              <a:gd name="connsiteY1" fmla="*/ 24824 h 3664075"/>
              <a:gd name="connsiteX2" fmla="*/ 3129620 w 3248843"/>
              <a:gd name="connsiteY2" fmla="*/ 825824 h 3664075"/>
              <a:gd name="connsiteX3" fmla="*/ 3248843 w 3248843"/>
              <a:gd name="connsiteY3" fmla="*/ 1031038 h 3664075"/>
              <a:gd name="connsiteX4" fmla="*/ 3248843 w 3248843"/>
              <a:gd name="connsiteY4" fmla="*/ 2633037 h 3664075"/>
              <a:gd name="connsiteX5" fmla="*/ 3212414 w 3248843"/>
              <a:gd name="connsiteY5" fmla="*/ 2748884 h 3664075"/>
              <a:gd name="connsiteX6" fmla="*/ 3129620 w 3248843"/>
              <a:gd name="connsiteY6" fmla="*/ 2838252 h 3664075"/>
              <a:gd name="connsiteX7" fmla="*/ 1741989 w 3248843"/>
              <a:gd name="connsiteY7" fmla="*/ 3639251 h 3664075"/>
              <a:gd name="connsiteX8" fmla="*/ 1506854 w 3248843"/>
              <a:gd name="connsiteY8" fmla="*/ 3639251 h 3664075"/>
              <a:gd name="connsiteX9" fmla="*/ 119224 w 3248843"/>
              <a:gd name="connsiteY9" fmla="*/ 2838252 h 3664075"/>
              <a:gd name="connsiteX10" fmla="*/ 0 w 3248843"/>
              <a:gd name="connsiteY10" fmla="*/ 2633037 h 3664075"/>
              <a:gd name="connsiteX11" fmla="*/ 0 w 3248843"/>
              <a:gd name="connsiteY11" fmla="*/ 1031038 h 3664075"/>
              <a:gd name="connsiteX12" fmla="*/ 36430 w 3248843"/>
              <a:gd name="connsiteY12" fmla="*/ 915191 h 3664075"/>
              <a:gd name="connsiteX13" fmla="*/ 119224 w 3248843"/>
              <a:gd name="connsiteY13" fmla="*/ 825824 h 3664075"/>
              <a:gd name="connsiteX14" fmla="*/ 1506854 w 3248843"/>
              <a:gd name="connsiteY14" fmla="*/ 24824 h 3664075"/>
              <a:gd name="connsiteX15" fmla="*/ 1624422 w 3248843"/>
              <a:gd name="connsiteY15" fmla="*/ 0 h 36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8843" h="3664075">
                <a:moveTo>
                  <a:pt x="1624422" y="0"/>
                </a:moveTo>
                <a:cubicBezTo>
                  <a:pt x="1669131" y="0"/>
                  <a:pt x="1713839" y="8275"/>
                  <a:pt x="1741989" y="24824"/>
                </a:cubicBezTo>
                <a:cubicBezTo>
                  <a:pt x="1741989" y="24824"/>
                  <a:pt x="1741989" y="24824"/>
                  <a:pt x="3129620" y="825824"/>
                </a:cubicBezTo>
                <a:cubicBezTo>
                  <a:pt x="3189231" y="862233"/>
                  <a:pt x="3248843" y="964840"/>
                  <a:pt x="3248843" y="1031038"/>
                </a:cubicBezTo>
                <a:cubicBezTo>
                  <a:pt x="3248843" y="1031038"/>
                  <a:pt x="3248843" y="1031038"/>
                  <a:pt x="3248843" y="2633037"/>
                </a:cubicBezTo>
                <a:cubicBezTo>
                  <a:pt x="3248843" y="2656206"/>
                  <a:pt x="3238908" y="2699235"/>
                  <a:pt x="3212414" y="2748884"/>
                </a:cubicBezTo>
                <a:cubicBezTo>
                  <a:pt x="3182608" y="2795223"/>
                  <a:pt x="3152802" y="2825012"/>
                  <a:pt x="3129620" y="2838252"/>
                </a:cubicBezTo>
                <a:cubicBezTo>
                  <a:pt x="3129620" y="2838252"/>
                  <a:pt x="3129620" y="2838252"/>
                  <a:pt x="1741989" y="3639251"/>
                </a:cubicBezTo>
                <a:cubicBezTo>
                  <a:pt x="1685689" y="3672350"/>
                  <a:pt x="1563154" y="3672350"/>
                  <a:pt x="1506854" y="3639251"/>
                </a:cubicBezTo>
                <a:lnTo>
                  <a:pt x="119224" y="2838252"/>
                </a:lnTo>
                <a:cubicBezTo>
                  <a:pt x="59612" y="2805153"/>
                  <a:pt x="0" y="2699235"/>
                  <a:pt x="0" y="2633037"/>
                </a:cubicBezTo>
                <a:cubicBezTo>
                  <a:pt x="0" y="2633037"/>
                  <a:pt x="0" y="2633037"/>
                  <a:pt x="0" y="1031038"/>
                </a:cubicBezTo>
                <a:cubicBezTo>
                  <a:pt x="0" y="1007869"/>
                  <a:pt x="9935" y="964840"/>
                  <a:pt x="36430" y="915191"/>
                </a:cubicBezTo>
                <a:cubicBezTo>
                  <a:pt x="66235" y="868853"/>
                  <a:pt x="96041" y="839063"/>
                  <a:pt x="119224" y="825824"/>
                </a:cubicBezTo>
                <a:cubicBezTo>
                  <a:pt x="119224" y="825824"/>
                  <a:pt x="119224" y="825824"/>
                  <a:pt x="1506854" y="24824"/>
                </a:cubicBezTo>
                <a:cubicBezTo>
                  <a:pt x="1535004" y="8275"/>
                  <a:pt x="1579713" y="0"/>
                  <a:pt x="1624422" y="0"/>
                </a:cubicBezTo>
                <a:close/>
              </a:path>
            </a:pathLst>
          </a:custGeom>
          <a:noFill/>
          <a:ln w="6032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矩形 5"/>
          <p:cNvSpPr/>
          <p:nvPr/>
        </p:nvSpPr>
        <p:spPr>
          <a:xfrm>
            <a:off x="3589338" y="4778375"/>
            <a:ext cx="532923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瓶带卡为一快速凸轮锁紧机构，并保证瓶带始终处于一闭环状态。气瓶不会出现翻转现象。</a:t>
            </a:r>
          </a:p>
        </p:txBody>
      </p:sp>
      <p:sp>
        <p:nvSpPr>
          <p:cNvPr id="9" name="矩形 8"/>
          <p:cNvSpPr/>
          <p:nvPr/>
        </p:nvSpPr>
        <p:spPr>
          <a:xfrm>
            <a:off x="692150" y="4889500"/>
            <a:ext cx="2681288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5" name="矩形 9"/>
          <p:cNvSpPr/>
          <p:nvPr/>
        </p:nvSpPr>
        <p:spPr>
          <a:xfrm>
            <a:off x="1479550" y="4962525"/>
            <a:ext cx="11080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瓶带组</a:t>
            </a:r>
          </a:p>
        </p:txBody>
      </p:sp>
      <p:sp>
        <p:nvSpPr>
          <p:cNvPr id="12" name="矩形 11"/>
          <p:cNvSpPr/>
          <p:nvPr/>
        </p:nvSpPr>
        <p:spPr>
          <a:xfrm>
            <a:off x="3825875" y="44450"/>
            <a:ext cx="1825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产品部件</a:t>
            </a: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()N3FVWJ`2N@@@MQ$7SU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2573" b="2573"/>
          <a:stretch>
            <a:fillRect/>
          </a:stretch>
        </p:blipFill>
        <p:spPr bwMode="auto">
          <a:xfrm>
            <a:off x="611188" y="2060848"/>
            <a:ext cx="2663825" cy="3005847"/>
          </a:xfrm>
          <a:custGeom>
            <a:avLst/>
            <a:gdLst>
              <a:gd name="connsiteX0" fmla="*/ 1331913 w 2663825"/>
              <a:gd name="connsiteY0" fmla="*/ 0 h 3005848"/>
              <a:gd name="connsiteX1" fmla="*/ 1428310 w 2663825"/>
              <a:gd name="connsiteY1" fmla="*/ 20365 h 3005848"/>
              <a:gd name="connsiteX2" fmla="*/ 2566070 w 2663825"/>
              <a:gd name="connsiteY2" fmla="*/ 677470 h 3005848"/>
              <a:gd name="connsiteX3" fmla="*/ 2663825 w 2663825"/>
              <a:gd name="connsiteY3" fmla="*/ 845820 h 3005848"/>
              <a:gd name="connsiteX4" fmla="*/ 2663825 w 2663825"/>
              <a:gd name="connsiteY4" fmla="*/ 848387 h 3005848"/>
              <a:gd name="connsiteX5" fmla="*/ 2663825 w 2663825"/>
              <a:gd name="connsiteY5" fmla="*/ 866354 h 3005848"/>
              <a:gd name="connsiteX6" fmla="*/ 2663825 w 2663825"/>
              <a:gd name="connsiteY6" fmla="*/ 885926 h 3005848"/>
              <a:gd name="connsiteX7" fmla="*/ 2663825 w 2663825"/>
              <a:gd name="connsiteY7" fmla="*/ 915124 h 3005848"/>
              <a:gd name="connsiteX8" fmla="*/ 2663825 w 2663825"/>
              <a:gd name="connsiteY8" fmla="*/ 955872 h 3005848"/>
              <a:gd name="connsiteX9" fmla="*/ 2663825 w 2663825"/>
              <a:gd name="connsiteY9" fmla="*/ 1010096 h 3005848"/>
              <a:gd name="connsiteX10" fmla="*/ 2663825 w 2663825"/>
              <a:gd name="connsiteY10" fmla="*/ 1079721 h 3005848"/>
              <a:gd name="connsiteX11" fmla="*/ 2663825 w 2663825"/>
              <a:gd name="connsiteY11" fmla="*/ 1166672 h 3005848"/>
              <a:gd name="connsiteX12" fmla="*/ 2663825 w 2663825"/>
              <a:gd name="connsiteY12" fmla="*/ 1272874 h 3005848"/>
              <a:gd name="connsiteX13" fmla="*/ 2663825 w 2663825"/>
              <a:gd name="connsiteY13" fmla="*/ 1400252 h 3005848"/>
              <a:gd name="connsiteX14" fmla="*/ 2663825 w 2663825"/>
              <a:gd name="connsiteY14" fmla="*/ 1550732 h 3005848"/>
              <a:gd name="connsiteX15" fmla="*/ 2663825 w 2663825"/>
              <a:gd name="connsiteY15" fmla="*/ 1726238 h 3005848"/>
              <a:gd name="connsiteX16" fmla="*/ 2663825 w 2663825"/>
              <a:gd name="connsiteY16" fmla="*/ 1928695 h 3005848"/>
              <a:gd name="connsiteX17" fmla="*/ 2663825 w 2663825"/>
              <a:gd name="connsiteY17" fmla="*/ 2160030 h 3005848"/>
              <a:gd name="connsiteX18" fmla="*/ 2633956 w 2663825"/>
              <a:gd name="connsiteY18" fmla="*/ 2255066 h 3005848"/>
              <a:gd name="connsiteX19" fmla="*/ 2566070 w 2663825"/>
              <a:gd name="connsiteY19" fmla="*/ 2328379 h 3005848"/>
              <a:gd name="connsiteX20" fmla="*/ 1428310 w 2663825"/>
              <a:gd name="connsiteY20" fmla="*/ 2985484 h 3005848"/>
              <a:gd name="connsiteX21" fmla="*/ 1235515 w 2663825"/>
              <a:gd name="connsiteY21" fmla="*/ 2985484 h 3005848"/>
              <a:gd name="connsiteX22" fmla="*/ 97755 w 2663825"/>
              <a:gd name="connsiteY22" fmla="*/ 2328379 h 3005848"/>
              <a:gd name="connsiteX23" fmla="*/ 0 w 2663825"/>
              <a:gd name="connsiteY23" fmla="*/ 2160030 h 3005848"/>
              <a:gd name="connsiteX24" fmla="*/ 0 w 2663825"/>
              <a:gd name="connsiteY24" fmla="*/ 845820 h 3005848"/>
              <a:gd name="connsiteX25" fmla="*/ 29870 w 2663825"/>
              <a:gd name="connsiteY25" fmla="*/ 750784 h 3005848"/>
              <a:gd name="connsiteX26" fmla="*/ 97755 w 2663825"/>
              <a:gd name="connsiteY26" fmla="*/ 677470 h 3005848"/>
              <a:gd name="connsiteX27" fmla="*/ 1235515 w 2663825"/>
              <a:gd name="connsiteY27" fmla="*/ 20365 h 3005848"/>
              <a:gd name="connsiteX28" fmla="*/ 1331913 w 2663825"/>
              <a:gd name="connsiteY28" fmla="*/ 0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63825" h="3005848">
                <a:moveTo>
                  <a:pt x="1331913" y="0"/>
                </a:moveTo>
                <a:cubicBezTo>
                  <a:pt x="1368571" y="0"/>
                  <a:pt x="1405229" y="6789"/>
                  <a:pt x="1428310" y="20365"/>
                </a:cubicBezTo>
                <a:cubicBezTo>
                  <a:pt x="1428310" y="20365"/>
                  <a:pt x="1428310" y="20365"/>
                  <a:pt x="2566070" y="677470"/>
                </a:cubicBezTo>
                <a:cubicBezTo>
                  <a:pt x="2614948" y="707339"/>
                  <a:pt x="2663825" y="791513"/>
                  <a:pt x="2663825" y="845820"/>
                </a:cubicBezTo>
                <a:lnTo>
                  <a:pt x="2663825" y="848387"/>
                </a:lnTo>
                <a:lnTo>
                  <a:pt x="2663825" y="866354"/>
                </a:lnTo>
                <a:lnTo>
                  <a:pt x="2663825" y="885926"/>
                </a:lnTo>
                <a:lnTo>
                  <a:pt x="2663825" y="915124"/>
                </a:lnTo>
                <a:lnTo>
                  <a:pt x="2663825" y="955872"/>
                </a:lnTo>
                <a:lnTo>
                  <a:pt x="2663825" y="1010096"/>
                </a:lnTo>
                <a:lnTo>
                  <a:pt x="2663825" y="1079721"/>
                </a:lnTo>
                <a:lnTo>
                  <a:pt x="2663825" y="1166672"/>
                </a:lnTo>
                <a:lnTo>
                  <a:pt x="2663825" y="1272874"/>
                </a:lnTo>
                <a:lnTo>
                  <a:pt x="2663825" y="1400252"/>
                </a:lnTo>
                <a:lnTo>
                  <a:pt x="2663825" y="1550732"/>
                </a:lnTo>
                <a:lnTo>
                  <a:pt x="2663825" y="1726238"/>
                </a:lnTo>
                <a:lnTo>
                  <a:pt x="2663825" y="1928695"/>
                </a:lnTo>
                <a:lnTo>
                  <a:pt x="2663825" y="2160030"/>
                </a:lnTo>
                <a:cubicBezTo>
                  <a:pt x="2663825" y="2179037"/>
                  <a:pt x="2655679" y="2214336"/>
                  <a:pt x="2633956" y="2255066"/>
                </a:cubicBezTo>
                <a:cubicBezTo>
                  <a:pt x="2609517" y="2293080"/>
                  <a:pt x="2585078" y="2317518"/>
                  <a:pt x="2566070" y="2328379"/>
                </a:cubicBezTo>
                <a:cubicBezTo>
                  <a:pt x="2566070" y="2328379"/>
                  <a:pt x="2566070" y="2328379"/>
                  <a:pt x="1428310" y="2985484"/>
                </a:cubicBezTo>
                <a:cubicBezTo>
                  <a:pt x="1382148" y="3012637"/>
                  <a:pt x="1281677" y="3012637"/>
                  <a:pt x="1235515" y="2985484"/>
                </a:cubicBezTo>
                <a:lnTo>
                  <a:pt x="97755" y="2328379"/>
                </a:lnTo>
                <a:cubicBezTo>
                  <a:pt x="48878" y="2301226"/>
                  <a:pt x="0" y="2214336"/>
                  <a:pt x="0" y="2160030"/>
                </a:cubicBezTo>
                <a:cubicBezTo>
                  <a:pt x="0" y="2160030"/>
                  <a:pt x="0" y="2160030"/>
                  <a:pt x="0" y="845820"/>
                </a:cubicBezTo>
                <a:cubicBezTo>
                  <a:pt x="0" y="826812"/>
                  <a:pt x="8146" y="791513"/>
                  <a:pt x="29870" y="750784"/>
                </a:cubicBezTo>
                <a:cubicBezTo>
                  <a:pt x="54308" y="712769"/>
                  <a:pt x="78747" y="688332"/>
                  <a:pt x="97755" y="677470"/>
                </a:cubicBezTo>
                <a:cubicBezTo>
                  <a:pt x="97755" y="677470"/>
                  <a:pt x="97755" y="677470"/>
                  <a:pt x="1235515" y="20365"/>
                </a:cubicBezTo>
                <a:cubicBezTo>
                  <a:pt x="1258596" y="6789"/>
                  <a:pt x="1295254" y="0"/>
                  <a:pt x="1331913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1663" y="3167063"/>
            <a:ext cx="2681288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4" name="矩形 5"/>
          <p:cNvSpPr/>
          <p:nvPr/>
        </p:nvSpPr>
        <p:spPr>
          <a:xfrm>
            <a:off x="1476375" y="3240088"/>
            <a:ext cx="8001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肩带</a:t>
            </a:r>
          </a:p>
        </p:txBody>
      </p:sp>
      <p:sp>
        <p:nvSpPr>
          <p:cNvPr id="25605" name="矩形 6"/>
          <p:cNvSpPr/>
          <p:nvPr/>
        </p:nvSpPr>
        <p:spPr>
          <a:xfrm>
            <a:off x="3292475" y="2636838"/>
            <a:ext cx="54737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由阻燃聚酯织物制成，背带采用双侧可调结构，使重量落于腰胯部位，减轻肩带对胸部的压迫，使呼吸顺畅。并在肩带上设有宽大弹性衬垫，减轻对肩的压迫 </a:t>
            </a:r>
          </a:p>
        </p:txBody>
      </p:sp>
      <p:sp>
        <p:nvSpPr>
          <p:cNvPr id="9" name="矩形 8"/>
          <p:cNvSpPr/>
          <p:nvPr/>
        </p:nvSpPr>
        <p:spPr>
          <a:xfrm>
            <a:off x="3825875" y="44450"/>
            <a:ext cx="1825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产品部件</a:t>
            </a:r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{]{{158{Y(WT@%TP{1R8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1640" r="18560" b="1023"/>
          <a:stretch>
            <a:fillRect/>
          </a:stretch>
        </p:blipFill>
        <p:spPr bwMode="auto">
          <a:xfrm>
            <a:off x="611188" y="1052735"/>
            <a:ext cx="2304628" cy="2600531"/>
          </a:xfrm>
          <a:custGeom>
            <a:avLst/>
            <a:gdLst>
              <a:gd name="connsiteX0" fmla="*/ 1416646 w 2833292"/>
              <a:gd name="connsiteY0" fmla="*/ 0 h 3197074"/>
              <a:gd name="connsiteX1" fmla="*/ 1519176 w 2833292"/>
              <a:gd name="connsiteY1" fmla="*/ 21661 h 3197074"/>
              <a:gd name="connsiteX2" fmla="*/ 2729318 w 2833292"/>
              <a:gd name="connsiteY2" fmla="*/ 720569 h 3197074"/>
              <a:gd name="connsiteX3" fmla="*/ 2833292 w 2833292"/>
              <a:gd name="connsiteY3" fmla="*/ 899629 h 3197074"/>
              <a:gd name="connsiteX4" fmla="*/ 2833292 w 2833292"/>
              <a:gd name="connsiteY4" fmla="*/ 2297446 h 3197074"/>
              <a:gd name="connsiteX5" fmla="*/ 2801522 w 2833292"/>
              <a:gd name="connsiteY5" fmla="*/ 2398528 h 3197074"/>
              <a:gd name="connsiteX6" fmla="*/ 2729318 w 2833292"/>
              <a:gd name="connsiteY6" fmla="*/ 2476505 h 3197074"/>
              <a:gd name="connsiteX7" fmla="*/ 1519176 w 2833292"/>
              <a:gd name="connsiteY7" fmla="*/ 3175414 h 3197074"/>
              <a:gd name="connsiteX8" fmla="*/ 1314116 w 2833292"/>
              <a:gd name="connsiteY8" fmla="*/ 3175414 h 3197074"/>
              <a:gd name="connsiteX9" fmla="*/ 103974 w 2833292"/>
              <a:gd name="connsiteY9" fmla="*/ 2476505 h 3197074"/>
              <a:gd name="connsiteX10" fmla="*/ 0 w 2833292"/>
              <a:gd name="connsiteY10" fmla="*/ 2297446 h 3197074"/>
              <a:gd name="connsiteX11" fmla="*/ 0 w 2833292"/>
              <a:gd name="connsiteY11" fmla="*/ 899629 h 3197074"/>
              <a:gd name="connsiteX12" fmla="*/ 31770 w 2833292"/>
              <a:gd name="connsiteY12" fmla="*/ 798547 h 3197074"/>
              <a:gd name="connsiteX13" fmla="*/ 103974 w 2833292"/>
              <a:gd name="connsiteY13" fmla="*/ 720569 h 3197074"/>
              <a:gd name="connsiteX14" fmla="*/ 1314116 w 2833292"/>
              <a:gd name="connsiteY14" fmla="*/ 21661 h 3197074"/>
              <a:gd name="connsiteX15" fmla="*/ 1416646 w 2833292"/>
              <a:gd name="connsiteY15" fmla="*/ 0 h 319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3292" h="3197074">
                <a:moveTo>
                  <a:pt x="1416646" y="0"/>
                </a:moveTo>
                <a:cubicBezTo>
                  <a:pt x="1455636" y="0"/>
                  <a:pt x="1494627" y="7220"/>
                  <a:pt x="1519176" y="21661"/>
                </a:cubicBezTo>
                <a:cubicBezTo>
                  <a:pt x="1519176" y="21661"/>
                  <a:pt x="1519176" y="21661"/>
                  <a:pt x="2729318" y="720569"/>
                </a:cubicBezTo>
                <a:cubicBezTo>
                  <a:pt x="2781305" y="752338"/>
                  <a:pt x="2833292" y="841867"/>
                  <a:pt x="2833292" y="899629"/>
                </a:cubicBezTo>
                <a:cubicBezTo>
                  <a:pt x="2833292" y="899629"/>
                  <a:pt x="2833292" y="899629"/>
                  <a:pt x="2833292" y="2297446"/>
                </a:cubicBezTo>
                <a:cubicBezTo>
                  <a:pt x="2833292" y="2317662"/>
                  <a:pt x="2824628" y="2355207"/>
                  <a:pt x="2801522" y="2398528"/>
                </a:cubicBezTo>
                <a:cubicBezTo>
                  <a:pt x="2775529" y="2438960"/>
                  <a:pt x="2749535" y="2464953"/>
                  <a:pt x="2729318" y="2476505"/>
                </a:cubicBezTo>
                <a:cubicBezTo>
                  <a:pt x="2729318" y="2476505"/>
                  <a:pt x="2729318" y="2476505"/>
                  <a:pt x="1519176" y="3175414"/>
                </a:cubicBezTo>
                <a:cubicBezTo>
                  <a:pt x="1470077" y="3204294"/>
                  <a:pt x="1363215" y="3204294"/>
                  <a:pt x="1314116" y="3175414"/>
                </a:cubicBezTo>
                <a:lnTo>
                  <a:pt x="103974" y="2476505"/>
                </a:lnTo>
                <a:cubicBezTo>
                  <a:pt x="51987" y="2447624"/>
                  <a:pt x="0" y="2355207"/>
                  <a:pt x="0" y="2297446"/>
                </a:cubicBezTo>
                <a:cubicBezTo>
                  <a:pt x="0" y="2297446"/>
                  <a:pt x="0" y="2297446"/>
                  <a:pt x="0" y="899629"/>
                </a:cubicBezTo>
                <a:cubicBezTo>
                  <a:pt x="0" y="879412"/>
                  <a:pt x="8665" y="841867"/>
                  <a:pt x="31770" y="798547"/>
                </a:cubicBezTo>
                <a:cubicBezTo>
                  <a:pt x="57763" y="758114"/>
                  <a:pt x="83757" y="732122"/>
                  <a:pt x="103974" y="720569"/>
                </a:cubicBezTo>
                <a:cubicBezTo>
                  <a:pt x="103974" y="720569"/>
                  <a:pt x="103974" y="720569"/>
                  <a:pt x="1314116" y="21661"/>
                </a:cubicBezTo>
                <a:cubicBezTo>
                  <a:pt x="1338666" y="7220"/>
                  <a:pt x="1377656" y="0"/>
                  <a:pt x="1416646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RJLX}V]Y6{6FV11XCIL5L`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225" r="14003" b="225"/>
          <a:stretch>
            <a:fillRect/>
          </a:stretch>
        </p:blipFill>
        <p:spPr bwMode="auto">
          <a:xfrm>
            <a:off x="611188" y="3861048"/>
            <a:ext cx="2304628" cy="2600533"/>
          </a:xfrm>
          <a:custGeom>
            <a:avLst/>
            <a:gdLst>
              <a:gd name="connsiteX0" fmla="*/ 1429950 w 2859900"/>
              <a:gd name="connsiteY0" fmla="*/ 0 h 3227099"/>
              <a:gd name="connsiteX1" fmla="*/ 1533443 w 2859900"/>
              <a:gd name="connsiteY1" fmla="*/ 21864 h 3227099"/>
              <a:gd name="connsiteX2" fmla="*/ 2754950 w 2859900"/>
              <a:gd name="connsiteY2" fmla="*/ 727336 h 3227099"/>
              <a:gd name="connsiteX3" fmla="*/ 2859900 w 2859900"/>
              <a:gd name="connsiteY3" fmla="*/ 908077 h 3227099"/>
              <a:gd name="connsiteX4" fmla="*/ 2859900 w 2859900"/>
              <a:gd name="connsiteY4" fmla="*/ 2319022 h 3227099"/>
              <a:gd name="connsiteX5" fmla="*/ 2827832 w 2859900"/>
              <a:gd name="connsiteY5" fmla="*/ 2421053 h 3227099"/>
              <a:gd name="connsiteX6" fmla="*/ 2754950 w 2859900"/>
              <a:gd name="connsiteY6" fmla="*/ 2499763 h 3227099"/>
              <a:gd name="connsiteX7" fmla="*/ 1533443 w 2859900"/>
              <a:gd name="connsiteY7" fmla="*/ 3205235 h 3227099"/>
              <a:gd name="connsiteX8" fmla="*/ 1326457 w 2859900"/>
              <a:gd name="connsiteY8" fmla="*/ 3205235 h 3227099"/>
              <a:gd name="connsiteX9" fmla="*/ 104951 w 2859900"/>
              <a:gd name="connsiteY9" fmla="*/ 2499763 h 3227099"/>
              <a:gd name="connsiteX10" fmla="*/ 0 w 2859900"/>
              <a:gd name="connsiteY10" fmla="*/ 2319022 h 3227099"/>
              <a:gd name="connsiteX11" fmla="*/ 0 w 2859900"/>
              <a:gd name="connsiteY11" fmla="*/ 908077 h 3227099"/>
              <a:gd name="connsiteX12" fmla="*/ 32068 w 2859900"/>
              <a:gd name="connsiteY12" fmla="*/ 806046 h 3227099"/>
              <a:gd name="connsiteX13" fmla="*/ 104951 w 2859900"/>
              <a:gd name="connsiteY13" fmla="*/ 727336 h 3227099"/>
              <a:gd name="connsiteX14" fmla="*/ 1326457 w 2859900"/>
              <a:gd name="connsiteY14" fmla="*/ 21864 h 3227099"/>
              <a:gd name="connsiteX15" fmla="*/ 1429950 w 2859900"/>
              <a:gd name="connsiteY15" fmla="*/ 0 h 322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9900" h="3227099">
                <a:moveTo>
                  <a:pt x="1429950" y="0"/>
                </a:moveTo>
                <a:cubicBezTo>
                  <a:pt x="1469307" y="0"/>
                  <a:pt x="1508663" y="7288"/>
                  <a:pt x="1533443" y="21864"/>
                </a:cubicBezTo>
                <a:cubicBezTo>
                  <a:pt x="1533443" y="21864"/>
                  <a:pt x="1533443" y="21864"/>
                  <a:pt x="2754950" y="727336"/>
                </a:cubicBezTo>
                <a:cubicBezTo>
                  <a:pt x="2807425" y="759403"/>
                  <a:pt x="2859900" y="849774"/>
                  <a:pt x="2859900" y="908077"/>
                </a:cubicBezTo>
                <a:cubicBezTo>
                  <a:pt x="2859900" y="908077"/>
                  <a:pt x="2859900" y="908077"/>
                  <a:pt x="2859900" y="2319022"/>
                </a:cubicBezTo>
                <a:cubicBezTo>
                  <a:pt x="2859900" y="2339428"/>
                  <a:pt x="2851154" y="2377326"/>
                  <a:pt x="2827832" y="2421053"/>
                </a:cubicBezTo>
                <a:cubicBezTo>
                  <a:pt x="2801594" y="2461866"/>
                  <a:pt x="2775357" y="2488102"/>
                  <a:pt x="2754950" y="2499763"/>
                </a:cubicBezTo>
                <a:cubicBezTo>
                  <a:pt x="2754950" y="2499763"/>
                  <a:pt x="2754950" y="2499763"/>
                  <a:pt x="1533443" y="3205235"/>
                </a:cubicBezTo>
                <a:cubicBezTo>
                  <a:pt x="1483883" y="3234387"/>
                  <a:pt x="1376017" y="3234387"/>
                  <a:pt x="1326457" y="3205235"/>
                </a:cubicBezTo>
                <a:lnTo>
                  <a:pt x="104951" y="2499763"/>
                </a:lnTo>
                <a:cubicBezTo>
                  <a:pt x="52475" y="2470611"/>
                  <a:pt x="0" y="2377326"/>
                  <a:pt x="0" y="2319022"/>
                </a:cubicBezTo>
                <a:cubicBezTo>
                  <a:pt x="0" y="2319022"/>
                  <a:pt x="0" y="2319022"/>
                  <a:pt x="0" y="908077"/>
                </a:cubicBezTo>
                <a:cubicBezTo>
                  <a:pt x="0" y="887671"/>
                  <a:pt x="8746" y="849774"/>
                  <a:pt x="32068" y="806046"/>
                </a:cubicBezTo>
                <a:cubicBezTo>
                  <a:pt x="58306" y="765234"/>
                  <a:pt x="84544" y="738997"/>
                  <a:pt x="104951" y="727336"/>
                </a:cubicBezTo>
                <a:cubicBezTo>
                  <a:pt x="104951" y="727336"/>
                  <a:pt x="104951" y="727336"/>
                  <a:pt x="1326457" y="21864"/>
                </a:cubicBezTo>
                <a:cubicBezTo>
                  <a:pt x="1351237" y="7288"/>
                  <a:pt x="1390594" y="0"/>
                  <a:pt x="1429950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11188" y="1957388"/>
            <a:ext cx="2305050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188" y="4765675"/>
            <a:ext cx="2305050" cy="792163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矩形 9"/>
          <p:cNvSpPr/>
          <p:nvPr/>
        </p:nvSpPr>
        <p:spPr>
          <a:xfrm>
            <a:off x="1206500" y="2122488"/>
            <a:ext cx="1112838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报警哨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1" name="矩形 10"/>
          <p:cNvSpPr/>
          <p:nvPr/>
        </p:nvSpPr>
        <p:spPr>
          <a:xfrm>
            <a:off x="1209675" y="4930775"/>
            <a:ext cx="11080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压力表</a:t>
            </a:r>
          </a:p>
        </p:txBody>
      </p:sp>
      <p:sp>
        <p:nvSpPr>
          <p:cNvPr id="26632" name="矩形 11"/>
          <p:cNvSpPr/>
          <p:nvPr/>
        </p:nvSpPr>
        <p:spPr>
          <a:xfrm>
            <a:off x="3348038" y="1844675"/>
            <a:ext cx="48958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置于胸前，报警声易于分辩，体积小、重量轻 。</a:t>
            </a:r>
          </a:p>
        </p:txBody>
      </p:sp>
      <p:sp>
        <p:nvSpPr>
          <p:cNvPr id="26633" name="矩形 12"/>
          <p:cNvSpPr/>
          <p:nvPr/>
        </p:nvSpPr>
        <p:spPr>
          <a:xfrm>
            <a:off x="3348038" y="4930775"/>
            <a:ext cx="489585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大表盘、具有夜视功能，配有橡胶保护罩。 </a:t>
            </a:r>
          </a:p>
        </p:txBody>
      </p:sp>
      <p:sp>
        <p:nvSpPr>
          <p:cNvPr id="16" name="矩形 15"/>
          <p:cNvSpPr/>
          <p:nvPr/>
        </p:nvSpPr>
        <p:spPr>
          <a:xfrm>
            <a:off x="3825875" y="44450"/>
            <a:ext cx="1825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产品部件</a:t>
            </a:r>
          </a:p>
        </p:txBody>
      </p:sp>
    </p:spTree>
  </p:cSld>
  <p:clrMapOvr>
    <a:masterClrMapping/>
  </p:clrMapOvr>
  <p:transition>
    <p:push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1448</Words>
  <Application>Microsoft Office PowerPoint</Application>
  <PresentationFormat>全屏显示(4:3)</PresentationFormat>
  <Paragraphs>129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宋体</vt:lpstr>
      <vt:lpstr>微软雅黑</vt:lpstr>
      <vt:lpstr>Arial</vt:lpstr>
      <vt:lpstr>Wingdings</vt:lpstr>
      <vt:lpstr>默认设计模板</vt:lpstr>
      <vt:lpstr>正压式空气呼吸器检查及 佩戴使用方法</vt:lpstr>
      <vt:lpstr>PowerPoint 演示文稿</vt:lpstr>
      <vt:lpstr>PowerPoint 演示文稿</vt:lpstr>
      <vt:lpstr>PowerPoint 演示文稿</vt:lpstr>
      <vt:lpstr>主要内容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主要内容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主要内容</vt:lpstr>
      <vt:lpstr>PowerPoint 演示文稿</vt:lpstr>
      <vt:lpstr>PowerPoint 演示文稿</vt:lpstr>
    </vt:vector>
  </TitlesOfParts>
  <Company>幸福家园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User</cp:lastModifiedBy>
  <cp:revision>254</cp:revision>
  <dcterms:created xsi:type="dcterms:W3CDTF">2009-03-12T11:54:32Z</dcterms:created>
  <dcterms:modified xsi:type="dcterms:W3CDTF">2025-08-05T00:50:46Z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D2697117A4064C208D111DE4FEAE7E3C</vt:lpwstr>
  </property>
  <property fmtid="{D5CDD505-2E9C-101B-9397-08002B2CF9AE}" pid="3" name="KSOProductBuildVer">
    <vt:lpwstr>2052-11.1.0.10723</vt:lpwstr>
  </property>
</Properties>
</file>